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0" r:id="rId2"/>
    <p:sldId id="345" r:id="rId3"/>
    <p:sldId id="346" r:id="rId4"/>
    <p:sldId id="347" r:id="rId5"/>
    <p:sldId id="348" r:id="rId6"/>
    <p:sldId id="352" r:id="rId7"/>
    <p:sldId id="378" r:id="rId8"/>
    <p:sldId id="370" r:id="rId9"/>
    <p:sldId id="371" r:id="rId10"/>
    <p:sldId id="362" r:id="rId11"/>
    <p:sldId id="372" r:id="rId12"/>
    <p:sldId id="364" r:id="rId13"/>
    <p:sldId id="365" r:id="rId14"/>
    <p:sldId id="366" r:id="rId15"/>
    <p:sldId id="367" r:id="rId16"/>
    <p:sldId id="368" r:id="rId17"/>
    <p:sldId id="363" r:id="rId18"/>
    <p:sldId id="374" r:id="rId19"/>
    <p:sldId id="355" r:id="rId20"/>
    <p:sldId id="356" r:id="rId21"/>
    <p:sldId id="377" r:id="rId22"/>
    <p:sldId id="342" r:id="rId23"/>
    <p:sldId id="30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4021" userDrawn="1">
          <p15:clr>
            <a:srgbClr val="A4A3A4"/>
          </p15:clr>
        </p15:guide>
        <p15:guide id="5" orient="horz" pos="2284">
          <p15:clr>
            <a:srgbClr val="A4A3A4"/>
          </p15:clr>
        </p15:guide>
        <p15:guide id="6" pos="29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00FF"/>
    <a:srgbClr val="006C39"/>
    <a:srgbClr val="1A1A1A"/>
    <a:srgbClr val="D486A4"/>
    <a:srgbClr val="E7E7E7"/>
    <a:srgbClr val="857566"/>
    <a:srgbClr val="998675"/>
    <a:srgbClr val="00B7E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3" autoAdjust="0"/>
    <p:restoredTop sz="67609" autoAdjust="0"/>
  </p:normalViewPr>
  <p:slideViewPr>
    <p:cSldViewPr snapToGrid="0">
      <p:cViewPr varScale="1">
        <p:scale>
          <a:sx n="42" d="100"/>
          <a:sy n="42" d="100"/>
        </p:scale>
        <p:origin x="1620" y="48"/>
      </p:cViewPr>
      <p:guideLst>
        <p:guide orient="horz" pos="2455"/>
        <p:guide pos="529"/>
        <p:guide pos="3840"/>
        <p:guide pos="4021"/>
        <p:guide orient="horz" pos="2284"/>
        <p:guide pos="29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B9C3E-7F70-4991-B973-39A64CCB614B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3E9A8-87AD-4403-A3EF-229C5DA60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41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588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677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37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1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92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78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50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样式1-常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1550089" y="863157"/>
            <a:ext cx="1031862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6833366C-F485-4B9F-89F5-27A807162B12}"/>
              </a:ext>
            </a:extLst>
          </p:cNvPr>
          <p:cNvSpPr/>
          <p:nvPr userDrawn="1"/>
        </p:nvSpPr>
        <p:spPr>
          <a:xfrm>
            <a:off x="11155416" y="6469626"/>
            <a:ext cx="713296" cy="388374"/>
          </a:xfrm>
          <a:prstGeom prst="rect">
            <a:avLst/>
          </a:prstGeom>
          <a:solidFill>
            <a:srgbClr val="A13F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10D966C-9DD4-4144-A316-29077EB905B4}"/>
              </a:ext>
            </a:extLst>
          </p:cNvPr>
          <p:cNvSpPr/>
          <p:nvPr userDrawn="1"/>
        </p:nvSpPr>
        <p:spPr>
          <a:xfrm>
            <a:off x="318632" y="0"/>
            <a:ext cx="1048735" cy="873125"/>
          </a:xfrm>
          <a:prstGeom prst="rect">
            <a:avLst/>
          </a:prstGeom>
          <a:solidFill>
            <a:srgbClr val="006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1606550" y="344317"/>
            <a:ext cx="8643848" cy="4801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zh-CN" altLang="en-US" sz="2800" b="1" baseline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 eaLnBrk="1" hangingPunct="1"/>
            <a:r>
              <a:rPr lang="zh-CN" altLang="en-US" dirty="0"/>
              <a:t>单击此处编辑母版标题样式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33366C-F485-4B9F-89F5-27A807162B12}"/>
              </a:ext>
            </a:extLst>
          </p:cNvPr>
          <p:cNvSpPr/>
          <p:nvPr userDrawn="1"/>
        </p:nvSpPr>
        <p:spPr>
          <a:xfrm>
            <a:off x="318631" y="6469626"/>
            <a:ext cx="10844339" cy="388374"/>
          </a:xfrm>
          <a:prstGeom prst="rect">
            <a:avLst/>
          </a:prstGeom>
          <a:solidFill>
            <a:srgbClr val="006C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文本框 5"/>
          <p:cNvSpPr txBox="1">
            <a:spLocks noChangeArrowheads="1"/>
          </p:cNvSpPr>
          <p:nvPr userDrawn="1"/>
        </p:nvSpPr>
        <p:spPr bwMode="auto">
          <a:xfrm>
            <a:off x="11244186" y="6510212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rgbClr val="F2F2F2"/>
                </a:solidFill>
                <a:latin typeface="微软雅黑" panose="020B0503020204020204" pitchFamily="34" charset="-122"/>
              </a:rPr>
              <a:pPr algn="ctr" eaLnBrk="1" hangingPunct="1">
                <a:defRPr/>
              </a:pPr>
              <a:t>‹#›</a:t>
            </a:fld>
            <a:endParaRPr lang="zh-CN" altLang="en-US" sz="1600" dirty="0">
              <a:solidFill>
                <a:srgbClr val="F2F2F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10D966C-9DD4-4144-A316-29077EB905B4}"/>
              </a:ext>
            </a:extLst>
          </p:cNvPr>
          <p:cNvSpPr/>
          <p:nvPr userDrawn="1"/>
        </p:nvSpPr>
        <p:spPr>
          <a:xfrm>
            <a:off x="1378908" y="-1612"/>
            <a:ext cx="167082" cy="874737"/>
          </a:xfrm>
          <a:prstGeom prst="rect">
            <a:avLst/>
          </a:prstGeom>
          <a:solidFill>
            <a:srgbClr val="A13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366474" y="-17822"/>
            <a:ext cx="0" cy="10794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/>
        </p:nvCxnSpPr>
        <p:spPr>
          <a:xfrm>
            <a:off x="11155416" y="6119786"/>
            <a:ext cx="0" cy="7606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6195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50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12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03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06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64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7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68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03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5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941210"/>
            <a:ext cx="12192000" cy="2231449"/>
          </a:xfrm>
          <a:prstGeom prst="rect">
            <a:avLst/>
          </a:prstGeom>
          <a:solidFill>
            <a:srgbClr val="006C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" name="文本占位符 27">
            <a:extLst>
              <a:ext uri="{FF2B5EF4-FFF2-40B4-BE49-F238E27FC236}">
                <a16:creationId xmlns:a16="http://schemas.microsoft.com/office/drawing/2014/main" id="{CCDACD4C-1CA6-4E65-8D95-3D708C7F59C7}"/>
              </a:ext>
            </a:extLst>
          </p:cNvPr>
          <p:cNvSpPr txBox="1">
            <a:spLocks/>
          </p:cNvSpPr>
          <p:nvPr/>
        </p:nvSpPr>
        <p:spPr>
          <a:xfrm>
            <a:off x="466164" y="1976656"/>
            <a:ext cx="11474823" cy="26667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Guard Your Heart Silently: Continuous Electrocardiogram Waveform Monitoring with Wrist-Worn Motion Sensor</a:t>
            </a:r>
            <a:endParaRPr lang="zh-CN" altLang="en-US" sz="4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C8450B-B7A8-4345-A581-E9097A655714}"/>
              </a:ext>
            </a:extLst>
          </p:cNvPr>
          <p:cNvSpPr txBox="1">
            <a:spLocks/>
          </p:cNvSpPr>
          <p:nvPr/>
        </p:nvSpPr>
        <p:spPr>
          <a:xfrm>
            <a:off x="466164" y="4207384"/>
            <a:ext cx="11672495" cy="25801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dirty="0" err="1">
                <a:solidFill>
                  <a:srgbClr val="006C39"/>
                </a:solidFill>
                <a:latin typeface="+mj-lt"/>
                <a:cs typeface="Arial" panose="020B0604020202020204" pitchFamily="34" charset="0"/>
              </a:rPr>
              <a:t>Yetong</a:t>
            </a:r>
            <a:r>
              <a:rPr lang="en-US" altLang="zh-CN" dirty="0">
                <a:solidFill>
                  <a:srgbClr val="006C39"/>
                </a:solidFill>
                <a:latin typeface="+mj-lt"/>
                <a:cs typeface="Arial" panose="020B0604020202020204" pitchFamily="34" charset="0"/>
              </a:rPr>
              <a:t> Cao</a:t>
            </a:r>
            <a:r>
              <a:rPr lang="en-US" altLang="zh-CN" baseline="30000" dirty="0">
                <a:solidFill>
                  <a:srgbClr val="006C39"/>
                </a:solidFill>
                <a:latin typeface="+mj-lt"/>
                <a:cs typeface="Arial" panose="020B0604020202020204" pitchFamily="34" charset="0"/>
              </a:rPr>
              <a:t>∗</a:t>
            </a:r>
            <a:r>
              <a:rPr lang="en-US" altLang="zh-CN" dirty="0">
                <a:solidFill>
                  <a:srgbClr val="006C39"/>
                </a:solidFill>
                <a:latin typeface="+mj-lt"/>
                <a:cs typeface="Arial" panose="020B0604020202020204" pitchFamily="34" charset="0"/>
              </a:rPr>
              <a:t> Fan Li</a:t>
            </a:r>
            <a:r>
              <a:rPr lang="en-US" altLang="zh-CN" baseline="30000" dirty="0">
                <a:solidFill>
                  <a:srgbClr val="006C39"/>
                </a:solidFill>
                <a:latin typeface="+mj-lt"/>
                <a:cs typeface="Arial" panose="020B0604020202020204" pitchFamily="34" charset="0"/>
              </a:rPr>
              <a:t>∗</a:t>
            </a:r>
            <a:r>
              <a:rPr lang="en-US" altLang="zh-CN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Huijie</a:t>
            </a:r>
            <a:r>
              <a:rPr lang="en-US" altLang="zh-CN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Chen</a:t>
            </a:r>
            <a:r>
              <a:rPr lang="en-US" altLang="zh-CN" baseline="300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†</a:t>
            </a:r>
            <a:r>
              <a:rPr lang="en-US" altLang="zh-CN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altLang="zh-CN" dirty="0" err="1">
                <a:solidFill>
                  <a:srgbClr val="006C39"/>
                </a:solidFill>
                <a:latin typeface="+mj-lt"/>
                <a:cs typeface="Arial" panose="020B0604020202020204" pitchFamily="34" charset="0"/>
              </a:rPr>
              <a:t>Xiaochen</a:t>
            </a:r>
            <a:r>
              <a:rPr lang="en-US" altLang="zh-CN" dirty="0">
                <a:solidFill>
                  <a:srgbClr val="006C39"/>
                </a:solidFill>
                <a:latin typeface="+mj-lt"/>
                <a:cs typeface="Arial" panose="020B0604020202020204" pitchFamily="34" charset="0"/>
              </a:rPr>
              <a:t> Liu</a:t>
            </a:r>
            <a:r>
              <a:rPr lang="en-US" altLang="zh-CN" baseline="30000" dirty="0">
                <a:solidFill>
                  <a:srgbClr val="009999"/>
                </a:solidFill>
                <a:latin typeface="+mj-lt"/>
                <a:cs typeface="Arial" panose="020B0604020202020204" pitchFamily="34" charset="0"/>
              </a:rPr>
              <a:t>∗</a:t>
            </a:r>
            <a:r>
              <a:rPr lang="en-US" altLang="zh-CN" dirty="0">
                <a:solidFill>
                  <a:srgbClr val="009999"/>
                </a:solidFill>
                <a:latin typeface="+mj-lt"/>
                <a:cs typeface="Arial" panose="020B0604020202020204" pitchFamily="34" charset="0"/>
              </a:rPr>
              <a:t> Li Zhang</a:t>
            </a:r>
            <a:r>
              <a:rPr lang="en-US" altLang="zh-CN" baseline="30000" dirty="0">
                <a:solidFill>
                  <a:srgbClr val="009999"/>
                </a:solidFill>
                <a:latin typeface="+mj-lt"/>
                <a:cs typeface="Arial" panose="020B0604020202020204" pitchFamily="34" charset="0"/>
              </a:rPr>
              <a:t>‡</a:t>
            </a:r>
            <a:r>
              <a:rPr lang="en-US" altLang="zh-CN" dirty="0">
                <a:solidFill>
                  <a:srgbClr val="00999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baseline="30000" dirty="0">
                <a:solidFill>
                  <a:srgbClr val="009999"/>
                </a:solidFill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Yu Wang</a:t>
            </a:r>
            <a:r>
              <a:rPr lang="en-US" altLang="zh-CN" baseline="300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§</a:t>
            </a:r>
            <a:r>
              <a:rPr lang="en-US" altLang="zh-CN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baseline="30000" dirty="0">
                <a:solidFill>
                  <a:srgbClr val="006C39"/>
                </a:solidFill>
                <a:latin typeface="+mj-lt"/>
                <a:cs typeface="Arial" panose="020B0604020202020204" pitchFamily="34" charset="0"/>
              </a:rPr>
              <a:t>*</a:t>
            </a:r>
            <a:r>
              <a:rPr lang="en-US" altLang="zh-CN" sz="1800" i="1" dirty="0">
                <a:solidFill>
                  <a:srgbClr val="006C39"/>
                </a:solidFill>
                <a:latin typeface="+mj-lt"/>
                <a:cs typeface="Arial" panose="020B0604020202020204" pitchFamily="34" charset="0"/>
              </a:rPr>
              <a:t>School of Computer Science, Beijing Institute of Technology, China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baseline="30000" dirty="0">
                <a:solidFill>
                  <a:srgbClr val="00B0F0"/>
                </a:solidFill>
                <a:latin typeface="+mj-lt"/>
              </a:rPr>
              <a:t> † </a:t>
            </a:r>
            <a:r>
              <a:rPr lang="en-US" altLang="zh-CN" sz="1800" i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School of Computer Science, Beijing University of Technology, China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baseline="30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zh-CN" sz="1800" baseline="30000" dirty="0">
                <a:solidFill>
                  <a:srgbClr val="009999"/>
                </a:solidFill>
                <a:cs typeface="Arial" panose="020B0604020202020204" pitchFamily="34" charset="0"/>
              </a:rPr>
              <a:t>‡ </a:t>
            </a:r>
            <a:r>
              <a:rPr lang="en-US" altLang="zh-CN" sz="1800" i="1" dirty="0">
                <a:solidFill>
                  <a:srgbClr val="009999"/>
                </a:solidFill>
                <a:latin typeface="+mj-lt"/>
                <a:cs typeface="Arial" panose="020B0604020202020204" pitchFamily="34" charset="0"/>
              </a:rPr>
              <a:t>School of Mathematics, Hefei University of Technology, China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baseline="300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§</a:t>
            </a:r>
            <a:r>
              <a:rPr lang="en-US" altLang="zh-CN" sz="1800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Department of Computer and Information Sciences, Temple University, USA</a:t>
            </a:r>
            <a:endParaRPr lang="en-US" altLang="zh-CN" sz="1800" i="1" dirty="0">
              <a:solidFill>
                <a:srgbClr val="637939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altLang="zh-CN" baseline="30000" dirty="0"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altLang="zh-CN" baseline="30000" dirty="0"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362" y="258116"/>
            <a:ext cx="2745230" cy="8753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97" y="319318"/>
            <a:ext cx="2763520" cy="7529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43" y="357717"/>
            <a:ext cx="3075126" cy="676155"/>
          </a:xfrm>
          <a:prstGeom prst="rect">
            <a:avLst/>
          </a:prstGeom>
        </p:spPr>
      </p:pic>
      <p:sp>
        <p:nvSpPr>
          <p:cNvPr id="11" name="文本框 12">
            <a:extLst>
              <a:ext uri="{FF2B5EF4-FFF2-40B4-BE49-F238E27FC236}">
                <a16:creationId xmlns:a16="http://schemas.microsoft.com/office/drawing/2014/main" id="{7CC61540-75B4-48D7-8FBA-0AEEB9CDA407}"/>
              </a:ext>
            </a:extLst>
          </p:cNvPr>
          <p:cNvSpPr txBox="1"/>
          <p:nvPr/>
        </p:nvSpPr>
        <p:spPr>
          <a:xfrm>
            <a:off x="0" y="117283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6C39"/>
                </a:solidFill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UbiComp</a:t>
            </a:r>
            <a:r>
              <a:rPr lang="en-US" altLang="zh-CN" sz="3600" b="1" dirty="0">
                <a:solidFill>
                  <a:srgbClr val="006C39"/>
                </a:solidFill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 2022</a:t>
            </a:r>
            <a:endParaRPr lang="zh-CN" altLang="en-US" sz="3600" b="1" dirty="0">
              <a:solidFill>
                <a:srgbClr val="006C39"/>
              </a:solidFill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img0.baidu.com/it/u=3442289398,3190492082&amp;fm=253&amp;fmt=auto&amp;app=138&amp;f=PNG?w=836&amp;h=20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r="7790"/>
          <a:stretch/>
        </p:blipFill>
        <p:spPr bwMode="auto">
          <a:xfrm>
            <a:off x="6168945" y="251748"/>
            <a:ext cx="3183788" cy="88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4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44317"/>
            <a:ext cx="11099800" cy="480131"/>
          </a:xfrm>
        </p:spPr>
        <p:txBody>
          <a:bodyPr/>
          <a:lstStyle/>
          <a:p>
            <a:r>
              <a:rPr lang="en-US" altLang="zh-CN" i="1" dirty="0" err="1"/>
              <a:t>VibCardiogram</a:t>
            </a:r>
            <a:r>
              <a:rPr lang="en-US" altLang="zh-CN" dirty="0"/>
              <a:t> : Wrist Vibration Extraction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17867" y="1042647"/>
            <a:ext cx="10229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Signal Preprocessing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800" dirty="0"/>
              <a:t>Bandpass filtering (4</a:t>
            </a:r>
            <a:r>
              <a:rPr lang="en-US" altLang="zh-CN" sz="2800" baseline="30000" dirty="0"/>
              <a:t>th</a:t>
            </a:r>
            <a:r>
              <a:rPr lang="en-US" altLang="zh-CN" sz="2800" dirty="0"/>
              <a:t>-order Butterworth, [5 Hz-30 Hz])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800" dirty="0"/>
              <a:t>Linear interpolation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717866" y="2342802"/>
            <a:ext cx="109733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Movement Noise Cancellation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800" dirty="0"/>
              <a:t>Stationary Wavelet Transform (SWT)-based noise reference generation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800" dirty="0"/>
              <a:t>Adaptive filter-based noise cancellation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51640" y="4767721"/>
            <a:ext cx="11339617" cy="1462733"/>
            <a:chOff x="351640" y="4767721"/>
            <a:chExt cx="11339617" cy="1462733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4"/>
            <a:stretch/>
          </p:blipFill>
          <p:spPr bwMode="auto">
            <a:xfrm>
              <a:off x="2922814" y="4931824"/>
              <a:ext cx="8768443" cy="129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571414" y="5009911"/>
              <a:ext cx="22949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zh-CN" sz="2400" dirty="0"/>
                <a:t>Cardiogenic body vibrations</a:t>
              </a:r>
              <a:endParaRPr lang="zh-CN" altLang="en-US" sz="2400" dirty="0"/>
            </a:p>
          </p:txBody>
        </p:sp>
        <p:sp>
          <p:nvSpPr>
            <p:cNvPr id="13" name="椭圆形标注 12"/>
            <p:cNvSpPr/>
            <p:nvPr/>
          </p:nvSpPr>
          <p:spPr>
            <a:xfrm>
              <a:off x="351640" y="4767721"/>
              <a:ext cx="2734459" cy="1290179"/>
            </a:xfrm>
            <a:prstGeom prst="wedgeEllipseCallout">
              <a:avLst>
                <a:gd name="adj1" fmla="val 68262"/>
                <a:gd name="adj2" fmla="val -2708"/>
              </a:avLst>
            </a:prstGeom>
            <a:noFill/>
            <a:ln w="25400">
              <a:solidFill>
                <a:srgbClr val="006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172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150418"/>
            <a:ext cx="10737850" cy="867930"/>
          </a:xfrm>
        </p:spPr>
        <p:txBody>
          <a:bodyPr/>
          <a:lstStyle/>
          <a:p>
            <a:r>
              <a:rPr lang="en-US" altLang="zh-CN" i="1" dirty="0" err="1"/>
              <a:t>VibCardiogram</a:t>
            </a:r>
            <a:r>
              <a:rPr lang="en-US" altLang="zh-CN" dirty="0"/>
              <a:t> : Vibration Signal Segmentation</a:t>
            </a:r>
            <a:endParaRPr lang="zh-CN" altLang="en-US" dirty="0"/>
          </a:p>
        </p:txBody>
      </p:sp>
      <p:sp>
        <p:nvSpPr>
          <p:cNvPr id="5" name="文本框 2"/>
          <p:cNvSpPr txBox="1"/>
          <p:nvPr/>
        </p:nvSpPr>
        <p:spPr>
          <a:xfrm>
            <a:off x="717867" y="1042647"/>
            <a:ext cx="10229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Spike Point Identification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800" dirty="0"/>
          </a:p>
        </p:txBody>
      </p:sp>
      <p:grpSp>
        <p:nvGrpSpPr>
          <p:cNvPr id="4" name="组合 3"/>
          <p:cNvGrpSpPr/>
          <p:nvPr/>
        </p:nvGrpSpPr>
        <p:grpSpPr>
          <a:xfrm>
            <a:off x="219456" y="2776418"/>
            <a:ext cx="9641078" cy="3314247"/>
            <a:chOff x="219456" y="2776418"/>
            <a:chExt cx="9641078" cy="33142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56" y="2903883"/>
              <a:ext cx="9641078" cy="318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492"/>
            <a:stretch/>
          </p:blipFill>
          <p:spPr bwMode="auto">
            <a:xfrm>
              <a:off x="224198" y="2776418"/>
              <a:ext cx="1299802" cy="3312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2050181" y="3503596"/>
            <a:ext cx="269507" cy="20694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95010" y="3556577"/>
            <a:ext cx="269507" cy="20164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68715" y="3503596"/>
            <a:ext cx="269507" cy="21560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26918" y="3486771"/>
            <a:ext cx="341698" cy="21560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19688" y="3556577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 peak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22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1" y="2903883"/>
            <a:ext cx="9577343" cy="318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68" b="50000"/>
          <a:stretch/>
        </p:blipFill>
        <p:spPr bwMode="auto">
          <a:xfrm>
            <a:off x="219456" y="2903883"/>
            <a:ext cx="1304544" cy="159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150418"/>
            <a:ext cx="11084214" cy="867930"/>
          </a:xfrm>
        </p:spPr>
        <p:txBody>
          <a:bodyPr/>
          <a:lstStyle/>
          <a:p>
            <a:r>
              <a:rPr lang="en-US" altLang="zh-CN" i="1" dirty="0" err="1"/>
              <a:t>VibCardiogram</a:t>
            </a:r>
            <a:r>
              <a:rPr lang="en-US" altLang="zh-CN" dirty="0"/>
              <a:t> : Vibration Signal Segmentation</a:t>
            </a:r>
            <a:endParaRPr lang="zh-CN" altLang="en-US" dirty="0"/>
          </a:p>
        </p:txBody>
      </p:sp>
      <p:sp>
        <p:nvSpPr>
          <p:cNvPr id="5" name="文本框 2"/>
          <p:cNvSpPr txBox="1"/>
          <p:nvPr/>
        </p:nvSpPr>
        <p:spPr>
          <a:xfrm>
            <a:off x="717867" y="1042647"/>
            <a:ext cx="102297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Spike Point Identification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800" dirty="0"/>
              <a:t>Detect all local maximum/minimum points in the vibration signal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92"/>
          <a:stretch/>
        </p:blipFill>
        <p:spPr bwMode="auto">
          <a:xfrm>
            <a:off x="224198" y="2776418"/>
            <a:ext cx="1299802" cy="331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8343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1" y="2903883"/>
            <a:ext cx="9577343" cy="318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68" b="50000"/>
          <a:stretch/>
        </p:blipFill>
        <p:spPr bwMode="auto">
          <a:xfrm>
            <a:off x="219456" y="2903883"/>
            <a:ext cx="1304544" cy="159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92"/>
          <a:stretch/>
        </p:blipFill>
        <p:spPr bwMode="auto">
          <a:xfrm>
            <a:off x="224198" y="2776418"/>
            <a:ext cx="1299802" cy="331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/>
          <a:stretch/>
        </p:blipFill>
        <p:spPr bwMode="auto">
          <a:xfrm>
            <a:off x="1579901" y="2782657"/>
            <a:ext cx="8280633" cy="331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150418"/>
            <a:ext cx="10585450" cy="867930"/>
          </a:xfrm>
        </p:spPr>
        <p:txBody>
          <a:bodyPr/>
          <a:lstStyle/>
          <a:p>
            <a:r>
              <a:rPr lang="en-US" altLang="zh-CN" i="1" dirty="0" err="1"/>
              <a:t>VibCardiogram</a:t>
            </a:r>
            <a:r>
              <a:rPr lang="en-US" altLang="zh-CN" dirty="0"/>
              <a:t> : Vibration Signal Segmentation</a:t>
            </a:r>
            <a:endParaRPr lang="zh-CN" altLang="en-US" dirty="0"/>
          </a:p>
        </p:txBody>
      </p:sp>
      <p:sp>
        <p:nvSpPr>
          <p:cNvPr id="5" name="文本框 2"/>
          <p:cNvSpPr txBox="1"/>
          <p:nvPr/>
        </p:nvSpPr>
        <p:spPr>
          <a:xfrm>
            <a:off x="717867" y="1042647"/>
            <a:ext cx="10229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Spike Point Identification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800" dirty="0"/>
              <a:t>Constructed triangles based on local maximum (peak) and its two adjacent local minimums (trough)</a:t>
            </a:r>
          </a:p>
        </p:txBody>
      </p:sp>
    </p:spTree>
    <p:extLst>
      <p:ext uri="{BB962C8B-B14F-4D97-AF65-F5344CB8AC3E}">
        <p14:creationId xmlns:p14="http://schemas.microsoft.com/office/powerpoint/2010/main" val="372074019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/>
          <a:stretch/>
        </p:blipFill>
        <p:spPr bwMode="auto">
          <a:xfrm>
            <a:off x="1562100" y="2776595"/>
            <a:ext cx="10309216" cy="336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49" y="150418"/>
            <a:ext cx="10862541" cy="867930"/>
          </a:xfrm>
        </p:spPr>
        <p:txBody>
          <a:bodyPr/>
          <a:lstStyle/>
          <a:p>
            <a:r>
              <a:rPr lang="en-US" altLang="zh-CN" i="1" dirty="0" err="1"/>
              <a:t>VibCardiogram</a:t>
            </a:r>
            <a:r>
              <a:rPr lang="en-US" altLang="zh-CN" dirty="0"/>
              <a:t> : Vibration Signal Segmentation</a:t>
            </a:r>
            <a:endParaRPr lang="zh-CN" altLang="en-US" dirty="0"/>
          </a:p>
        </p:txBody>
      </p:sp>
      <p:sp>
        <p:nvSpPr>
          <p:cNvPr id="5" name="文本框 2"/>
          <p:cNvSpPr txBox="1"/>
          <p:nvPr/>
        </p:nvSpPr>
        <p:spPr>
          <a:xfrm>
            <a:off x="717867" y="1042647"/>
            <a:ext cx="101660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Spike Point Identification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800" dirty="0"/>
              <a:t>Extract geometric features in each triangle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68" b="50000"/>
          <a:stretch/>
        </p:blipFill>
        <p:spPr bwMode="auto">
          <a:xfrm>
            <a:off x="219456" y="2903883"/>
            <a:ext cx="1304544" cy="159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92"/>
          <a:stretch/>
        </p:blipFill>
        <p:spPr bwMode="auto">
          <a:xfrm>
            <a:off x="224198" y="2776418"/>
            <a:ext cx="1299802" cy="331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4206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8" y="2776418"/>
            <a:ext cx="11659818" cy="336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150418"/>
            <a:ext cx="10391486" cy="867930"/>
          </a:xfrm>
        </p:spPr>
        <p:txBody>
          <a:bodyPr/>
          <a:lstStyle/>
          <a:p>
            <a:r>
              <a:rPr lang="en-US" altLang="zh-CN" i="1" dirty="0" err="1"/>
              <a:t>VibCardiogram</a:t>
            </a:r>
            <a:r>
              <a:rPr lang="en-US" altLang="zh-CN" dirty="0"/>
              <a:t> : Vibration Signal Segmentation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2"/>
              <p:cNvSpPr txBox="1"/>
              <p:nvPr/>
            </p:nvSpPr>
            <p:spPr>
              <a:xfrm>
                <a:off x="717867" y="1042647"/>
                <a:ext cx="720693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800" dirty="0"/>
                  <a:t>Spike Point Identification</a:t>
                </a:r>
              </a:p>
              <a:p>
                <a:pPr marL="914400" lvl="1" indent="-4572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Compare feature correlations and select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𝑎</m:t>
                    </m:r>
                    <m:r>
                      <a:rPr lang="en-US" altLang="zh-CN" sz="2800" b="0" i="1" smtClean="0">
                        <a:latin typeface="Cambria Math"/>
                      </a:rPr>
                      <m:t>+</m:t>
                    </m:r>
                    <m:r>
                      <a:rPr lang="en-US" altLang="zh-CN" sz="2800" b="0" i="1" smtClean="0">
                        <a:latin typeface="Cambria Math"/>
                      </a:rPr>
                      <m:t>𝑏</m:t>
                    </m:r>
                    <m:r>
                      <a:rPr lang="en-US" altLang="zh-CN" sz="2800" b="0" i="1" smtClean="0">
                        <a:latin typeface="Cambria Math"/>
                      </a:rPr>
                      <m:t>,</m:t>
                    </m:r>
                    <m:r>
                      <a:rPr lang="en-US" altLang="zh-CN" sz="2800" b="0" i="1" smtClean="0">
                        <a:latin typeface="Cambria Math"/>
                      </a:rPr>
                      <m:t>𝑑</m:t>
                    </m:r>
                    <m:r>
                      <a:rPr lang="en-US" altLang="zh-CN" sz="2800" b="0" i="1" smtClean="0">
                        <a:latin typeface="Cambria Math"/>
                      </a:rPr>
                      <m:t>,</m:t>
                    </m:r>
                    <m:r>
                      <a:rPr lang="en-US" altLang="zh-CN" sz="2800" b="0" i="1" smtClean="0">
                        <a:latin typeface="Cambria Math"/>
                      </a:rPr>
                      <m:t>𝑒</m:t>
                    </m:r>
                    <m:r>
                      <a:rPr lang="en-US" altLang="zh-CN" sz="2800" b="0" i="1" smtClean="0">
                        <a:latin typeface="Cambria Math"/>
                      </a:rPr>
                      <m:t>,</m:t>
                    </m:r>
                    <m:r>
                      <a:rPr lang="en-US" altLang="zh-CN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CN" sz="2800" dirty="0"/>
                  <a:t> to input into the random forest to identify spike points</a:t>
                </a:r>
              </a:p>
            </p:txBody>
          </p:sp>
        </mc:Choice>
        <mc:Fallback xmlns="">
          <p:sp>
            <p:nvSpPr>
              <p:cNvPr id="5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67" y="1042647"/>
                <a:ext cx="7206933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1523" t="-3356" b="-8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92"/>
          <a:stretch/>
        </p:blipFill>
        <p:spPr bwMode="auto">
          <a:xfrm>
            <a:off x="224198" y="2776418"/>
            <a:ext cx="1299802" cy="331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51947"/>
              </p:ext>
            </p:extLst>
          </p:nvPr>
        </p:nvGraphicFramePr>
        <p:xfrm>
          <a:off x="7676556" y="939800"/>
          <a:ext cx="421200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2000">
                <a:tc rowSpan="2">
                  <a:txBody>
                    <a:bodyPr/>
                    <a:lstStyle/>
                    <a:p>
                      <a:r>
                        <a:rPr lang="en-US" altLang="zh-CN" sz="1200" dirty="0"/>
                        <a:t>Feature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Spike points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Other points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AVG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MED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STD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AVG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MED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STD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a+b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1.221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1.165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0.384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0.427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0.349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0.104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0.160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0.150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0.004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0.093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0.08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0.004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0.470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0.433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0.009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0.221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0.150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0.046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e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0.738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0.803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0.238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0.189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0.094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0.061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f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0.385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0.324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0.043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0.848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0.698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0.295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g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0.971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0.491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0.954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1.253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1.364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0.815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1.355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0.840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1.064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1.041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0.574 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effectLst/>
                        </a:rPr>
                        <a:t>0.985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56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"/>
          <p:cNvSpPr txBox="1"/>
          <p:nvPr/>
        </p:nvSpPr>
        <p:spPr>
          <a:xfrm>
            <a:off x="717867" y="1042647"/>
            <a:ext cx="10229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Heartbeat Fragment Extraction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800" dirty="0"/>
              <a:t>Identify the 250</a:t>
            </a:r>
            <a:r>
              <a:rPr lang="en-US" altLang="zh-CN" sz="1600" dirty="0"/>
              <a:t> </a:t>
            </a:r>
            <a:r>
              <a:rPr lang="en-US" altLang="zh-CN" sz="2800" dirty="0" err="1"/>
              <a:t>ms</a:t>
            </a:r>
            <a:r>
              <a:rPr lang="en-US" altLang="zh-CN" sz="2800" dirty="0"/>
              <a:t> before the spike point as the boundary of a heart cycle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150418"/>
            <a:ext cx="10169814" cy="867930"/>
          </a:xfrm>
        </p:spPr>
        <p:txBody>
          <a:bodyPr/>
          <a:lstStyle/>
          <a:p>
            <a:r>
              <a:rPr lang="en-US" altLang="zh-CN" i="1" dirty="0" err="1"/>
              <a:t>VibCardiogram</a:t>
            </a:r>
            <a:r>
              <a:rPr lang="en-US" altLang="zh-CN" i="1" dirty="0"/>
              <a:t> </a:t>
            </a:r>
            <a:r>
              <a:rPr lang="en-US" altLang="zh-CN" dirty="0"/>
              <a:t>: Vibration Signal Segmentation</a:t>
            </a:r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92"/>
          <a:stretch/>
        </p:blipFill>
        <p:spPr bwMode="auto">
          <a:xfrm>
            <a:off x="224198" y="2776418"/>
            <a:ext cx="1299802" cy="331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80" y="2911063"/>
            <a:ext cx="8217295" cy="318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450168" y="4756148"/>
            <a:ext cx="5310455" cy="643442"/>
            <a:chOff x="3450168" y="4756148"/>
            <a:chExt cx="5310455" cy="64344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458635" y="5172046"/>
              <a:ext cx="85725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337050" y="5006946"/>
              <a:ext cx="0" cy="3302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458635" y="5006946"/>
              <a:ext cx="0" cy="3302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636685" y="5234490"/>
              <a:ext cx="85725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515100" y="5069390"/>
              <a:ext cx="0" cy="3302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636685" y="5069390"/>
              <a:ext cx="0" cy="3302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789335" y="4921248"/>
              <a:ext cx="85725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8667750" y="4756148"/>
              <a:ext cx="0" cy="3302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7789335" y="4756148"/>
              <a:ext cx="0" cy="3302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5636685" y="4872596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250</a:t>
              </a:r>
              <a:r>
                <a:rPr lang="en-US" altLang="zh-CN" sz="1100" dirty="0"/>
                <a:t> </a:t>
              </a:r>
              <a:r>
                <a:rPr lang="en-US" altLang="zh-CN" dirty="0" err="1"/>
                <a:t>ms</a:t>
              </a:r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450168" y="4798483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/>
                <a:t>250</a:t>
              </a:r>
              <a:r>
                <a:rPr lang="en-US" altLang="zh-CN" sz="1100" dirty="0"/>
                <a:t> </a:t>
              </a:r>
              <a:r>
                <a:rPr lang="en-US" altLang="zh-CN" dirty="0" err="1"/>
                <a:t>ms</a:t>
              </a:r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7780868" y="4910149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250</a:t>
              </a:r>
              <a:r>
                <a:rPr lang="en-US" altLang="zh-CN" sz="1100" dirty="0"/>
                <a:t> </a:t>
              </a:r>
              <a:r>
                <a:rPr lang="en-US" altLang="zh-CN" dirty="0" err="1"/>
                <a:t>ms</a:t>
              </a:r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4241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44317"/>
            <a:ext cx="8643848" cy="480131"/>
          </a:xfrm>
        </p:spPr>
        <p:txBody>
          <a:bodyPr/>
          <a:lstStyle/>
          <a:p>
            <a:r>
              <a:rPr lang="en-US" altLang="zh-CN" i="1" dirty="0" err="1"/>
              <a:t>VibCardiogram</a:t>
            </a:r>
            <a:r>
              <a:rPr lang="en-US" altLang="zh-CN" i="1" dirty="0"/>
              <a:t> </a:t>
            </a:r>
            <a:r>
              <a:rPr lang="en-US" altLang="zh-CN" dirty="0"/>
              <a:t>: ECG Estimation</a:t>
            </a:r>
            <a:endParaRPr lang="zh-CN" altLang="en-US" dirty="0"/>
          </a:p>
        </p:txBody>
      </p:sp>
      <p:sp>
        <p:nvSpPr>
          <p:cNvPr id="5" name="文本框 2"/>
          <p:cNvSpPr txBox="1"/>
          <p:nvPr/>
        </p:nvSpPr>
        <p:spPr>
          <a:xfrm>
            <a:off x="717867" y="1042647"/>
            <a:ext cx="10229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Encoder-Decoder Model Building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617" y="1565867"/>
            <a:ext cx="1353185" cy="37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1"/>
          <a:stretch/>
        </p:blipFill>
        <p:spPr bwMode="auto">
          <a:xfrm>
            <a:off x="1528617" y="1565867"/>
            <a:ext cx="4641850" cy="467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1"/>
          <a:stretch/>
        </p:blipFill>
        <p:spPr bwMode="auto">
          <a:xfrm>
            <a:off x="1528617" y="1565867"/>
            <a:ext cx="5378450" cy="467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1"/>
          <a:stretch/>
        </p:blipFill>
        <p:spPr bwMode="auto">
          <a:xfrm>
            <a:off x="1528617" y="1565867"/>
            <a:ext cx="9353550" cy="467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436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44317"/>
            <a:ext cx="8643848" cy="480131"/>
          </a:xfrm>
        </p:spPr>
        <p:txBody>
          <a:bodyPr/>
          <a:lstStyle/>
          <a:p>
            <a:r>
              <a:rPr lang="en-US" altLang="zh-CN" i="1" dirty="0" err="1"/>
              <a:t>VibCardiogram</a:t>
            </a:r>
            <a:r>
              <a:rPr lang="en-US" altLang="zh-CN" i="1" dirty="0"/>
              <a:t> </a:t>
            </a:r>
            <a:r>
              <a:rPr lang="en-US" altLang="zh-CN" dirty="0"/>
              <a:t>: ECG Estimation</a:t>
            </a:r>
            <a:endParaRPr lang="zh-CN" altLang="en-US" dirty="0"/>
          </a:p>
        </p:txBody>
      </p:sp>
      <p:sp>
        <p:nvSpPr>
          <p:cNvPr id="5" name="文本框 2"/>
          <p:cNvSpPr txBox="1"/>
          <p:nvPr/>
        </p:nvSpPr>
        <p:spPr>
          <a:xfrm>
            <a:off x="717867" y="1042647"/>
            <a:ext cx="10229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Encoder-Decoder Model Boosting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 b="8496"/>
          <a:stretch/>
        </p:blipFill>
        <p:spPr bwMode="auto">
          <a:xfrm>
            <a:off x="1740272" y="1565867"/>
            <a:ext cx="284760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 b="8496"/>
          <a:stretch/>
        </p:blipFill>
        <p:spPr bwMode="auto">
          <a:xfrm>
            <a:off x="1740272" y="1565867"/>
            <a:ext cx="595728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9188380" y="1639846"/>
                <a:ext cx="1731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𝐿𝑜𝑠𝑠</m:t>
                      </m:r>
                      <m:r>
                        <a:rPr lang="en-US" altLang="zh-CN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380" y="1639846"/>
                <a:ext cx="173143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188380" y="3050567"/>
                <a:ext cx="2115900" cy="876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𝐿</m:t>
                          </m:r>
                        </m:sup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</a:rPr>
                                <m:t>|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380" y="3050567"/>
                <a:ext cx="2115900" cy="8766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9188380" y="4944290"/>
                <a:ext cx="2005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/>
                            </a:rPr>
                            <m:t>[1−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𝐸𝐴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380" y="4944290"/>
                <a:ext cx="200554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9188380" y="2681235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Loss of generator: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188380" y="4574958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Loss of discriminator: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0348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2"/>
              <p:cNvSpPr txBox="1"/>
              <p:nvPr/>
            </p:nvSpPr>
            <p:spPr>
              <a:xfrm>
                <a:off x="717867" y="1042647"/>
                <a:ext cx="6965633" cy="5835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800" dirty="0"/>
                  <a:t>Setup</a:t>
                </a:r>
              </a:p>
              <a:p>
                <a:pPr marL="914400" lvl="1" indent="-4572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IMU prototype</a:t>
                </a:r>
              </a:p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800" dirty="0"/>
                  <a:t>Data Collection</a:t>
                </a:r>
              </a:p>
              <a:p>
                <a:pPr marL="914400" lvl="1" indent="-4572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20 participants (10 male,10 female)</a:t>
                </a:r>
              </a:p>
              <a:p>
                <a:pPr marL="914400" lvl="1" indent="-4572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Various body movements, sampling rates, sensor positions</a:t>
                </a:r>
              </a:p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800" dirty="0"/>
                  <a:t>Ground Truth </a:t>
                </a:r>
              </a:p>
              <a:p>
                <a:pPr marL="914400" lvl="1" indent="-4572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AD8232-based device</a:t>
                </a:r>
              </a:p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800" dirty="0"/>
                  <a:t>Metrics</a:t>
                </a:r>
              </a:p>
              <a:p>
                <a:pPr marL="914400" lvl="1" indent="-4572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Estimation Error: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𝐿</m:t>
                        </m:r>
                      </m:sup>
                      <m:e>
                        <m:f>
                          <m:f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altLang="zh-CN" sz="2800" dirty="0"/>
              </a:p>
              <a:p>
                <a:pPr marL="914400" lvl="1" indent="-4572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Correlation Coefficient: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/>
                          </a:rPr>
                          <m:t>(</m:t>
                        </m:r>
                        <m:r>
                          <a:rPr lang="en-US" altLang="zh-CN" sz="2800" i="1">
                            <a:latin typeface="Cambria Math"/>
                          </a:rPr>
                          <m:t>𝐸</m:t>
                        </m:r>
                        <m:r>
                          <a:rPr lang="en-US" altLang="zh-C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r>
                          <a:rPr lang="en-US" altLang="zh-CN" sz="2800" i="1">
                            <a:latin typeface="Cambria Math"/>
                          </a:rPr>
                          <m:t>)(</m:t>
                        </m:r>
                        <m:r>
                          <a:rPr lang="en-US" altLang="zh-CN" sz="2800" i="1">
                            <a:latin typeface="Cambria Math"/>
                          </a:rPr>
                          <m:t>𝐴</m:t>
                        </m:r>
                        <m:r>
                          <a:rPr lang="en-US" altLang="zh-CN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en-US" altLang="zh-CN" sz="2800" i="1">
                            <a:latin typeface="Cambria Math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acc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ad>
                          <m:radPr>
                            <m:degHide m:val="on"/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altLang="zh-CN" sz="2800" dirty="0"/>
              </a:p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altLang="zh-CN" sz="2800" dirty="0"/>
              </a:p>
            </p:txBody>
          </p:sp>
        </mc:Choice>
        <mc:Fallback xmlns="">
          <p:sp>
            <p:nvSpPr>
              <p:cNvPr id="14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67" y="1042647"/>
                <a:ext cx="6965633" cy="5835252"/>
              </a:xfrm>
              <a:prstGeom prst="rect">
                <a:avLst/>
              </a:prstGeom>
              <a:blipFill rotWithShape="1">
                <a:blip r:embed="rId3"/>
                <a:stretch>
                  <a:fillRect l="-1576" t="-10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3718045"/>
            <a:ext cx="4181473" cy="252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E:\0-心电监测\第一轮修改\作图\手表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769750"/>
            <a:ext cx="4167861" cy="8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175306" y="2969609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IMU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273713" y="1199983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Adjustable wrist band</a:t>
            </a: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9479236" y="2286604"/>
            <a:ext cx="0" cy="6779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0572228" y="1527765"/>
            <a:ext cx="0" cy="6779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095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pic>
        <p:nvPicPr>
          <p:cNvPr id="4" name="livelydisguisedamberpenshell-mobil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0719" y="1119205"/>
            <a:ext cx="4209482" cy="2315215"/>
          </a:xfrm>
          <a:prstGeom prst="rect">
            <a:avLst/>
          </a:prstGeom>
        </p:spPr>
      </p:pic>
      <p:sp>
        <p:nvSpPr>
          <p:cNvPr id="8" name="文本框 2"/>
          <p:cNvSpPr txBox="1"/>
          <p:nvPr/>
        </p:nvSpPr>
        <p:spPr>
          <a:xfrm>
            <a:off x="6229350" y="1119205"/>
            <a:ext cx="475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Emotion Recognition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6229350" y="2781998"/>
            <a:ext cx="475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Biometric Identification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6229350" y="4745536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Physiological Metrics Monitoring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19100" y="3625850"/>
            <a:ext cx="5486400" cy="2258533"/>
            <a:chOff x="419100" y="3625850"/>
            <a:chExt cx="5486400" cy="2258533"/>
          </a:xfrm>
        </p:grpSpPr>
        <p:sp>
          <p:nvSpPr>
            <p:cNvPr id="3" name="文本框 2"/>
            <p:cNvSpPr txBox="1"/>
            <p:nvPr/>
          </p:nvSpPr>
          <p:spPr>
            <a:xfrm>
              <a:off x="514350" y="3637614"/>
              <a:ext cx="539115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</a:pPr>
              <a:r>
                <a:rPr lang="en-US" altLang="zh-CN" sz="2800" dirty="0"/>
                <a:t>Electrocardiogram (ECG) measures the electrical activity of the heart, which has a unique waveform shape associated with cardiac cycles</a:t>
              </a: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19100" y="3625850"/>
              <a:ext cx="5486400" cy="2258533"/>
            </a:xfrm>
            <a:prstGeom prst="roundRect">
              <a:avLst>
                <a:gd name="adj" fmla="val 10274"/>
              </a:avLst>
            </a:prstGeom>
            <a:noFill/>
            <a:ln w="25400">
              <a:solidFill>
                <a:srgbClr val="006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52453" y="1611246"/>
            <a:ext cx="4441223" cy="1087655"/>
            <a:chOff x="6752453" y="1611246"/>
            <a:chExt cx="4441223" cy="108765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49" r="40981" b="82446"/>
            <a:stretch/>
          </p:blipFill>
          <p:spPr>
            <a:xfrm>
              <a:off x="6752453" y="1719997"/>
              <a:ext cx="1086661" cy="97175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38" t="52655" r="20792" b="29791"/>
            <a:stretch/>
          </p:blipFill>
          <p:spPr>
            <a:xfrm>
              <a:off x="7898357" y="1719997"/>
              <a:ext cx="1086661" cy="97175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30" t="52470" b="29976"/>
            <a:stretch/>
          </p:blipFill>
          <p:spPr>
            <a:xfrm>
              <a:off x="9044261" y="1703063"/>
              <a:ext cx="1086661" cy="97175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05" t="77260" b="3093"/>
            <a:stretch/>
          </p:blipFill>
          <p:spPr>
            <a:xfrm>
              <a:off x="10190164" y="1611246"/>
              <a:ext cx="1003512" cy="1087655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6771271" y="5297331"/>
            <a:ext cx="4579450" cy="1055844"/>
            <a:chOff x="6771271" y="5297331"/>
            <a:chExt cx="4579450" cy="105584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27"/>
            <a:stretch/>
          </p:blipFill>
          <p:spPr>
            <a:xfrm>
              <a:off x="6771271" y="5564454"/>
              <a:ext cx="4579450" cy="639858"/>
            </a:xfrm>
            <a:prstGeom prst="rect">
              <a:avLst/>
            </a:prstGeom>
          </p:spPr>
        </p:pic>
        <p:cxnSp>
          <p:nvCxnSpPr>
            <p:cNvPr id="19" name="直接连接符 18"/>
            <p:cNvCxnSpPr/>
            <p:nvPr/>
          </p:nvCxnSpPr>
          <p:spPr>
            <a:xfrm>
              <a:off x="7369120" y="5297331"/>
              <a:ext cx="0" cy="105584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556570" y="5297331"/>
              <a:ext cx="0" cy="105584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718620" y="5297331"/>
              <a:ext cx="0" cy="105584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0893370" y="5297331"/>
              <a:ext cx="0" cy="105584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380832" y="5462878"/>
              <a:ext cx="117573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8556570" y="5462878"/>
              <a:ext cx="117573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9732308" y="5462878"/>
              <a:ext cx="117573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6891621" y="3305218"/>
            <a:ext cx="4095016" cy="1497256"/>
            <a:chOff x="6891621" y="3305218"/>
            <a:chExt cx="4095016" cy="149725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0594" y="3527965"/>
              <a:ext cx="1106043" cy="1106043"/>
            </a:xfrm>
            <a:prstGeom prst="rect">
              <a:avLst/>
            </a:prstGeom>
          </p:spPr>
        </p:pic>
        <p:pic>
          <p:nvPicPr>
            <p:cNvPr id="2050" name="Picture 2" descr="E:\0-心电监测\开会\心跳加快的人免抠素材免费下载_觅元素51yuansu.com_files\5a1891690e1bb_610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291"/>
            <a:stretch/>
          </p:blipFill>
          <p:spPr bwMode="auto">
            <a:xfrm>
              <a:off x="6891621" y="3305218"/>
              <a:ext cx="2013471" cy="1497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右箭头 27"/>
            <p:cNvSpPr/>
            <p:nvPr/>
          </p:nvSpPr>
          <p:spPr>
            <a:xfrm>
              <a:off x="8993780" y="3870960"/>
              <a:ext cx="747811" cy="472440"/>
            </a:xfrm>
            <a:prstGeom prst="rightArrow">
              <a:avLst>
                <a:gd name="adj1" fmla="val 50000"/>
                <a:gd name="adj2" fmla="val 8056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365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 Overall Performance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17867" y="1156947"/>
            <a:ext cx="10229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altLang="zh-CN" sz="2800" dirty="0"/>
              <a:t>75% data for training and the rest 25% data for testing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6" y="1695342"/>
            <a:ext cx="5651133" cy="32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16" y="1749355"/>
            <a:ext cx="5448583" cy="320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"/>
          <p:cNvSpPr txBox="1"/>
          <p:nvPr/>
        </p:nvSpPr>
        <p:spPr>
          <a:xfrm>
            <a:off x="1595448" y="4989387"/>
            <a:ext cx="4468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altLang="zh-CN" sz="2800" dirty="0"/>
              <a:t>Estimation Error:</a:t>
            </a:r>
          </a:p>
          <a:p>
            <a:pPr algn="ctr">
              <a:buClr>
                <a:srgbClr val="C00000"/>
              </a:buClr>
            </a:pPr>
            <a:r>
              <a:rPr lang="en-US" altLang="zh-CN" sz="2800" dirty="0"/>
              <a:t>Average 5.989%    2.496%</a:t>
            </a:r>
          </a:p>
          <a:p>
            <a:pPr algn="ctr">
              <a:buClr>
                <a:srgbClr val="C00000"/>
              </a:buClr>
            </a:pPr>
            <a:endParaRPr lang="en-US" altLang="zh-C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 rot="10800000">
                <a:off x="4272224" y="5484643"/>
                <a:ext cx="4475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/>
                          <a:ea typeface="Cambria Math"/>
                        </a:rPr>
                        <m:t>∓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272224" y="5484643"/>
                <a:ext cx="447558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2"/>
          <p:cNvSpPr txBox="1"/>
          <p:nvPr/>
        </p:nvSpPr>
        <p:spPr>
          <a:xfrm>
            <a:off x="7107248" y="4954677"/>
            <a:ext cx="4468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altLang="zh-CN" sz="2800" dirty="0"/>
              <a:t>Correlation Coefficient:</a:t>
            </a:r>
          </a:p>
          <a:p>
            <a:pPr algn="ctr">
              <a:buClr>
                <a:srgbClr val="C00000"/>
              </a:buClr>
            </a:pPr>
            <a:r>
              <a:rPr lang="en-US" altLang="zh-CN" sz="2800" dirty="0"/>
              <a:t>Average  0.926    0.030</a:t>
            </a:r>
          </a:p>
          <a:p>
            <a:pPr algn="ctr">
              <a:buClr>
                <a:srgbClr val="C00000"/>
              </a:buClr>
            </a:pPr>
            <a:endParaRPr lang="en-US" altLang="zh-C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 rot="10800000">
                <a:off x="9834824" y="5484643"/>
                <a:ext cx="4475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/>
                          <a:ea typeface="Cambria Math"/>
                        </a:rPr>
                        <m:t>∓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9834824" y="5484643"/>
                <a:ext cx="447558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660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 Emotion Recognition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876550"/>
            <a:ext cx="11372850" cy="284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"/>
          <p:cNvSpPr txBox="1"/>
          <p:nvPr/>
        </p:nvSpPr>
        <p:spPr>
          <a:xfrm>
            <a:off x="419100" y="568544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altLang="zh-CN" sz="2800" dirty="0"/>
              <a:t>Comparison of our method with typical methods in emotion recognition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638175" y="1209334"/>
            <a:ext cx="11372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Stimuli emotions using video clips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Estimate ECG waveform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Extract HRV features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Classify emotion using SVM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8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828757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17866" y="1404597"/>
            <a:ext cx="109407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We propose</a:t>
            </a:r>
            <a:r>
              <a:rPr lang="en-US" altLang="zh-CN" sz="2800" i="1" dirty="0"/>
              <a:t> </a:t>
            </a:r>
            <a:r>
              <a:rPr lang="en-US" altLang="zh-CN" sz="2800" dirty="0"/>
              <a:t>the first IMU-based wearable ECG waveform estimation system that achieves low-cost, continuous, reliable, convenient, and unobtrusive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We design a set of techniques to ensure accurate ECG estimation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Evaluation Results are promising</a:t>
            </a:r>
          </a:p>
        </p:txBody>
      </p:sp>
      <p:sp>
        <p:nvSpPr>
          <p:cNvPr id="7" name="文本框 18"/>
          <p:cNvSpPr txBox="1"/>
          <p:nvPr/>
        </p:nvSpPr>
        <p:spPr>
          <a:xfrm>
            <a:off x="717867" y="4055940"/>
            <a:ext cx="8088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13F3D"/>
              </a:buClr>
            </a:pPr>
            <a:r>
              <a:rPr lang="en-US" altLang="zh-CN" sz="2800" b="1" dirty="0">
                <a:solidFill>
                  <a:srgbClr val="006C39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More details</a:t>
            </a:r>
            <a:r>
              <a:rPr lang="zh-CN" altLang="en-US" sz="2800" b="1" dirty="0">
                <a:solidFill>
                  <a:srgbClr val="006C39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？</a:t>
            </a:r>
            <a:endParaRPr lang="en-US" altLang="zh-CN" sz="2800" b="1" dirty="0">
              <a:solidFill>
                <a:srgbClr val="006C39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>
              <a:buClr>
                <a:srgbClr val="A13F3D"/>
              </a:buClr>
            </a:pPr>
            <a:r>
              <a:rPr lang="en-US" altLang="zh-CN" sz="2000" b="0" i="0" dirty="0" err="1">
                <a:solidFill>
                  <a:srgbClr val="3C3E44"/>
                </a:solidFill>
                <a:effectLst/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Yetong</a:t>
            </a:r>
            <a:r>
              <a:rPr lang="en-US" altLang="zh-CN" sz="2000" b="0" i="0" dirty="0">
                <a:solidFill>
                  <a:srgbClr val="3C3E44"/>
                </a:solidFill>
                <a:effectLst/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Cao, Fan Li, </a:t>
            </a:r>
            <a:r>
              <a:rPr lang="en-US" altLang="zh-CN" sz="2000" b="0" i="0" dirty="0" err="1">
                <a:solidFill>
                  <a:srgbClr val="3C3E44"/>
                </a:solidFill>
                <a:effectLst/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Huijie</a:t>
            </a:r>
            <a:r>
              <a:rPr lang="en-US" altLang="zh-CN" sz="2000" b="0" i="0" dirty="0">
                <a:solidFill>
                  <a:srgbClr val="3C3E44"/>
                </a:solidFill>
                <a:effectLst/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3C3E44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Chen, </a:t>
            </a:r>
            <a:r>
              <a:rPr lang="en-US" altLang="zh-CN" sz="2000" dirty="0" err="1">
                <a:solidFill>
                  <a:srgbClr val="3C3E44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Xiaochen</a:t>
            </a:r>
            <a:r>
              <a:rPr lang="en-US" altLang="zh-CN" sz="2000" dirty="0">
                <a:solidFill>
                  <a:srgbClr val="3C3E44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Liu, Li Zhang, Yu Wang,</a:t>
            </a:r>
          </a:p>
          <a:p>
            <a:pPr>
              <a:buClr>
                <a:srgbClr val="A13F3D"/>
              </a:buClr>
            </a:pPr>
            <a:r>
              <a:rPr lang="en-US" altLang="zh-CN" sz="2000" dirty="0">
                <a:solidFill>
                  <a:srgbClr val="006C39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Guard Your Heart Silently: Continuous Electrocardiogram Waveform Monitoring with Wrist-Worn Motion Sensor,</a:t>
            </a:r>
          </a:p>
        </p:txBody>
      </p:sp>
    </p:spTree>
    <p:extLst>
      <p:ext uri="{BB962C8B-B14F-4D97-AF65-F5344CB8AC3E}">
        <p14:creationId xmlns:p14="http://schemas.microsoft.com/office/powerpoint/2010/main" val="1143689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80727" y="772593"/>
            <a:ext cx="9503769" cy="2067157"/>
            <a:chOff x="2097897" y="2388923"/>
            <a:chExt cx="7502429" cy="2756209"/>
          </a:xfrm>
        </p:grpSpPr>
        <p:sp>
          <p:nvSpPr>
            <p:cNvPr id="3" name="矩形 2"/>
            <p:cNvSpPr/>
            <p:nvPr/>
          </p:nvSpPr>
          <p:spPr>
            <a:xfrm>
              <a:off x="2097897" y="2498254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pattFill prst="wdDnDiag">
                    <a:fgClr>
                      <a:srgbClr val="FFFFFF"/>
                    </a:fgClr>
                    <a:bgClr>
                      <a:srgbClr val="015C31"/>
                    </a:bgClr>
                  </a:pattFill>
                </a:rPr>
                <a:t>Thanks!</a:t>
              </a:r>
              <a:endParaRPr lang="zh-CN" altLang="en-US" sz="12450" b="1" dirty="0">
                <a:ln w="0">
                  <a:noFill/>
                </a:ln>
                <a:pattFill prst="wdDnDiag">
                  <a:fgClr>
                    <a:srgbClr val="FFFFFF"/>
                  </a:fgClr>
                  <a:bgClr>
                    <a:srgbClr val="015C31"/>
                  </a:bgClr>
                </a:patt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72065" y="2443590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FFFFFF"/>
                  </a:solidFill>
                </a:rPr>
                <a:t>Thanks!</a:t>
              </a:r>
              <a:endParaRPr lang="zh-CN" altLang="en-US" sz="12450" b="1" dirty="0">
                <a:ln w="0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246233" y="2388923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015C31"/>
                  </a:solidFill>
                </a:rPr>
                <a:t>Thanks!</a:t>
              </a:r>
              <a:endParaRPr lang="zh-CN" altLang="en-US" sz="12450" b="1" dirty="0">
                <a:ln w="0">
                  <a:noFill/>
                </a:ln>
                <a:solidFill>
                  <a:srgbClr val="015C3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80727" y="2418513"/>
            <a:ext cx="9503769" cy="1505466"/>
            <a:chOff x="2097897" y="2388923"/>
            <a:chExt cx="7502429" cy="2007287"/>
          </a:xfrm>
        </p:grpSpPr>
        <p:sp>
          <p:nvSpPr>
            <p:cNvPr id="11" name="矩形 10"/>
            <p:cNvSpPr/>
            <p:nvPr/>
          </p:nvSpPr>
          <p:spPr>
            <a:xfrm>
              <a:off x="2097897" y="2498254"/>
              <a:ext cx="7354093" cy="1897956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8800" b="1" dirty="0">
                  <a:ln w="0">
                    <a:noFill/>
                  </a:ln>
                  <a:pattFill prst="wdDnDiag">
                    <a:fgClr>
                      <a:srgbClr val="FFFFFF"/>
                    </a:fgClr>
                    <a:bgClr>
                      <a:srgbClr val="015C31"/>
                    </a:bgClr>
                  </a:pattFill>
                </a:rPr>
                <a:t>&amp;</a:t>
              </a:r>
              <a:endParaRPr lang="zh-CN" altLang="en-US" sz="8800" b="1" dirty="0">
                <a:ln w="0">
                  <a:noFill/>
                </a:ln>
                <a:pattFill prst="wdDnDiag">
                  <a:fgClr>
                    <a:srgbClr val="FFFFFF"/>
                  </a:fgClr>
                  <a:bgClr>
                    <a:srgbClr val="015C31"/>
                  </a:bgClr>
                </a:patt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172065" y="2443590"/>
              <a:ext cx="7354093" cy="1897956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8800" b="1" dirty="0">
                  <a:ln w="0">
                    <a:noFill/>
                  </a:ln>
                  <a:solidFill>
                    <a:srgbClr val="FFFFFF"/>
                  </a:solidFill>
                </a:rPr>
                <a:t>&amp;</a:t>
              </a:r>
              <a:endParaRPr lang="zh-CN" altLang="en-US" sz="8800" b="1" dirty="0">
                <a:ln w="0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246233" y="2388923"/>
              <a:ext cx="7354093" cy="1897955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8800" b="1" dirty="0">
                  <a:ln w="0">
                    <a:noFill/>
                  </a:ln>
                  <a:solidFill>
                    <a:srgbClr val="015C31"/>
                  </a:solidFill>
                </a:rPr>
                <a:t>&amp;</a:t>
              </a:r>
              <a:endParaRPr lang="zh-CN" altLang="en-US" sz="8800" b="1" dirty="0">
                <a:ln w="0">
                  <a:noFill/>
                </a:ln>
                <a:solidFill>
                  <a:srgbClr val="015C3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80727" y="3325564"/>
            <a:ext cx="9503769" cy="2074215"/>
            <a:chOff x="1103270" y="4255300"/>
            <a:chExt cx="9503769" cy="2074215"/>
          </a:xfrm>
        </p:grpSpPr>
        <p:sp>
          <p:nvSpPr>
            <p:cNvPr id="15" name="矩形 14"/>
            <p:cNvSpPr/>
            <p:nvPr/>
          </p:nvSpPr>
          <p:spPr>
            <a:xfrm>
              <a:off x="1103270" y="4344356"/>
              <a:ext cx="9315863" cy="1985159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pattFill prst="wdDnDiag">
                    <a:fgClr>
                      <a:srgbClr val="FFFFFF"/>
                    </a:fgClr>
                    <a:bgClr>
                      <a:srgbClr val="015C31"/>
                    </a:bgClr>
                  </a:pattFill>
                </a:rPr>
                <a:t>Questions</a:t>
              </a:r>
              <a:endParaRPr lang="zh-CN" altLang="en-US" sz="12450" b="1" dirty="0">
                <a:ln w="0">
                  <a:noFill/>
                </a:ln>
                <a:pattFill prst="wdDnDiag">
                  <a:fgClr>
                    <a:srgbClr val="FFFFFF"/>
                  </a:fgClr>
                  <a:bgClr>
                    <a:srgbClr val="015C31"/>
                  </a:bgClr>
                </a:patt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7223" y="4296398"/>
              <a:ext cx="9315863" cy="1985159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FFFFFF"/>
                  </a:solidFill>
                </a:rPr>
                <a:t>Questions</a:t>
              </a:r>
              <a:endParaRPr lang="zh-CN" altLang="en-US" sz="12450" b="1" dirty="0">
                <a:ln w="0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91176" y="4255300"/>
              <a:ext cx="9315863" cy="1985159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015C31"/>
                  </a:solidFill>
                </a:rPr>
                <a:t>Questions</a:t>
              </a:r>
              <a:endParaRPr lang="zh-CN" altLang="en-US" sz="12450" b="1" dirty="0">
                <a:ln w="0">
                  <a:noFill/>
                </a:ln>
                <a:solidFill>
                  <a:srgbClr val="015C3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531586" y="5636196"/>
            <a:ext cx="7523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13F3D"/>
              </a:buClr>
            </a:pPr>
            <a:r>
              <a:rPr lang="en-US" altLang="zh-CN" sz="2200" dirty="0" err="1"/>
              <a:t>Yetong</a:t>
            </a:r>
            <a:r>
              <a:rPr lang="en-US" altLang="zh-CN" sz="2200" dirty="0"/>
              <a:t> Cao</a:t>
            </a:r>
          </a:p>
          <a:p>
            <a:pPr algn="ctr">
              <a:buClr>
                <a:srgbClr val="A13F3D"/>
              </a:buClr>
            </a:pPr>
            <a:r>
              <a:rPr lang="en-US" altLang="zh-CN" sz="2200" dirty="0"/>
              <a:t>yetongcao@bit.edu.cn</a:t>
            </a:r>
          </a:p>
        </p:txBody>
      </p:sp>
    </p:spTree>
    <p:extLst>
      <p:ext uri="{BB962C8B-B14F-4D97-AF65-F5344CB8AC3E}">
        <p14:creationId xmlns:p14="http://schemas.microsoft.com/office/powerpoint/2010/main" val="76516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ECG Monitoring Solutions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17867" y="1222984"/>
            <a:ext cx="522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Clinical Monitors </a:t>
            </a:r>
          </a:p>
        </p:txBody>
      </p:sp>
      <p:pic>
        <p:nvPicPr>
          <p:cNvPr id="3074" name="Picture 2" descr="https://www.iottechtrends.com/assets/uploads/2020/03/ecg-wearables-ecg-monitor-hosp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" y="1903278"/>
            <a:ext cx="4888781" cy="40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"/>
          <p:cNvSpPr txBox="1"/>
          <p:nvPr/>
        </p:nvSpPr>
        <p:spPr>
          <a:xfrm>
            <a:off x="6094995" y="1222984"/>
            <a:ext cx="522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Household Monitors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186815" y="1747724"/>
            <a:ext cx="5660001" cy="4459493"/>
            <a:chOff x="6186815" y="1747724"/>
            <a:chExt cx="5660001" cy="445949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6186815" y="1747724"/>
              <a:ext cx="1805057" cy="220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872" y="1811535"/>
              <a:ext cx="3854944" cy="439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186815" y="4003986"/>
              <a:ext cx="1805057" cy="220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-256310" y="-126999"/>
            <a:ext cx="13030200" cy="7139380"/>
            <a:chOff x="-381000" y="-340379"/>
            <a:chExt cx="13030200" cy="7219950"/>
          </a:xfrm>
        </p:grpSpPr>
        <p:sp>
          <p:nvSpPr>
            <p:cNvPr id="11" name="矩形 10"/>
            <p:cNvSpPr/>
            <p:nvPr/>
          </p:nvSpPr>
          <p:spPr>
            <a:xfrm>
              <a:off x="-381000" y="-340379"/>
              <a:ext cx="13030200" cy="721995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 w="25400">
              <a:solidFill>
                <a:srgbClr val="006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381000" y="2187898"/>
              <a:ext cx="13030200" cy="17422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3" name="文本框 2"/>
            <p:cNvSpPr txBox="1"/>
            <p:nvPr/>
          </p:nvSpPr>
          <p:spPr>
            <a:xfrm>
              <a:off x="-381000" y="2805528"/>
              <a:ext cx="13030199" cy="529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US" altLang="zh-CN" sz="2800" b="1" dirty="0"/>
                <a:t>Inconvenient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5083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44317"/>
            <a:ext cx="8643848" cy="480131"/>
          </a:xfrm>
        </p:spPr>
        <p:txBody>
          <a:bodyPr/>
          <a:lstStyle/>
          <a:p>
            <a:r>
              <a:rPr lang="en-US" altLang="zh-CN" dirty="0"/>
              <a:t>Current ECG Monitoring Solutions</a:t>
            </a:r>
            <a:endParaRPr lang="zh-CN" altLang="en-US" dirty="0"/>
          </a:p>
        </p:txBody>
      </p:sp>
      <p:pic>
        <p:nvPicPr>
          <p:cNvPr id="5122" name="Picture 2" descr="https://photos5.appleinsider.com/gallery/43688-84968-41524-80525-210420-ECG-xl-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" y="4047477"/>
            <a:ext cx="3555160" cy="198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810916"/>
            <a:ext cx="3657077" cy="19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"/>
          <p:cNvSpPr txBox="1"/>
          <p:nvPr/>
        </p:nvSpPr>
        <p:spPr>
          <a:xfrm>
            <a:off x="717867" y="1222984"/>
            <a:ext cx="522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Wearable approaches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16" y="1746204"/>
            <a:ext cx="6832828" cy="436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-256310" y="-126999"/>
            <a:ext cx="13030200" cy="7139380"/>
            <a:chOff x="-381000" y="-340379"/>
            <a:chExt cx="13030200" cy="7219950"/>
          </a:xfrm>
        </p:grpSpPr>
        <p:sp>
          <p:nvSpPr>
            <p:cNvPr id="9" name="矩形 8"/>
            <p:cNvSpPr/>
            <p:nvPr/>
          </p:nvSpPr>
          <p:spPr>
            <a:xfrm>
              <a:off x="-381000" y="-340379"/>
              <a:ext cx="13030200" cy="721995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 w="25400">
              <a:solidFill>
                <a:srgbClr val="006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381000" y="2187898"/>
              <a:ext cx="13030200" cy="17422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1" name="文本框 2"/>
            <p:cNvSpPr txBox="1"/>
            <p:nvPr/>
          </p:nvSpPr>
          <p:spPr>
            <a:xfrm>
              <a:off x="-381000" y="2634403"/>
              <a:ext cx="13030199" cy="9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US" altLang="zh-CN" sz="2800" b="1" dirty="0"/>
                <a:t>Expensive</a:t>
              </a:r>
            </a:p>
            <a:p>
              <a:pPr algn="ctr">
                <a:buClr>
                  <a:srgbClr val="C00000"/>
                </a:buClr>
              </a:pPr>
              <a:r>
                <a:rPr lang="en-US" altLang="zh-CN" sz="2800" b="1" dirty="0"/>
                <a:t>Discontinuous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6385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Solution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17867" y="1061697"/>
            <a:ext cx="10229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We propose </a:t>
            </a:r>
            <a:r>
              <a:rPr lang="en-US" altLang="zh-CN" sz="2800" i="1" dirty="0" err="1"/>
              <a:t>VibCardiogram</a:t>
            </a:r>
            <a:r>
              <a:rPr lang="en-US" altLang="zh-CN" sz="2800" i="1" dirty="0"/>
              <a:t> </a:t>
            </a:r>
            <a:r>
              <a:rPr lang="en-US" altLang="zh-CN" sz="2800" dirty="0"/>
              <a:t> 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9006487" y="1814458"/>
            <a:ext cx="287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Low-Cost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9006487" y="4781506"/>
            <a:ext cx="326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Reliable</a:t>
            </a:r>
          </a:p>
        </p:txBody>
      </p:sp>
      <p:sp>
        <p:nvSpPr>
          <p:cNvPr id="8" name="文本框 2"/>
          <p:cNvSpPr txBox="1"/>
          <p:nvPr/>
        </p:nvSpPr>
        <p:spPr>
          <a:xfrm>
            <a:off x="9006487" y="2556220"/>
            <a:ext cx="326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Continuous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9006487" y="3297982"/>
            <a:ext cx="3682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Convenient 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9006487" y="4039744"/>
            <a:ext cx="326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Unobtrusive 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996341" y="2440857"/>
            <a:ext cx="4913212" cy="2237470"/>
            <a:chOff x="956357" y="2974883"/>
            <a:chExt cx="5621976" cy="2392362"/>
          </a:xfrm>
        </p:grpSpPr>
        <p:sp>
          <p:nvSpPr>
            <p:cNvPr id="45" name="文本框 65">
              <a:extLst>
                <a:ext uri="{FF2B5EF4-FFF2-40B4-BE49-F238E27FC236}">
                  <a16:creationId xmlns:a16="http://schemas.microsoft.com/office/drawing/2014/main" id="{195679CA-8914-408E-9B89-5FCA94C02884}"/>
                </a:ext>
              </a:extLst>
            </p:cNvPr>
            <p:cNvSpPr txBox="1"/>
            <p:nvPr/>
          </p:nvSpPr>
          <p:spPr>
            <a:xfrm>
              <a:off x="1119435" y="4997913"/>
              <a:ext cx="3044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kern="0" dirty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Wrist-worn devices</a:t>
              </a:r>
              <a:endParaRPr lang="zh-CN" altLang="en-US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7B607300-5080-416D-B9F6-060E7246FC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5" t="29253" b="29414"/>
            <a:stretch/>
          </p:blipFill>
          <p:spPr>
            <a:xfrm>
              <a:off x="956357" y="2974883"/>
              <a:ext cx="5621976" cy="2322602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55D610A-F4B6-4FDF-8E34-739125CF65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5" r="67350" b="11981"/>
            <a:stretch/>
          </p:blipFill>
          <p:spPr>
            <a:xfrm>
              <a:off x="2215158" y="3431782"/>
              <a:ext cx="852599" cy="1566131"/>
            </a:xfrm>
            <a:custGeom>
              <a:avLst/>
              <a:gdLst>
                <a:gd name="connsiteX0" fmla="*/ 0 w 1129868"/>
                <a:gd name="connsiteY0" fmla="*/ 0 h 2065915"/>
                <a:gd name="connsiteX1" fmla="*/ 1129868 w 1129868"/>
                <a:gd name="connsiteY1" fmla="*/ 0 h 2065915"/>
                <a:gd name="connsiteX2" fmla="*/ 1129868 w 1129868"/>
                <a:gd name="connsiteY2" fmla="*/ 27688 h 2065915"/>
                <a:gd name="connsiteX3" fmla="*/ 1048323 w 1129868"/>
                <a:gd name="connsiteY3" fmla="*/ 23442 h 2065915"/>
                <a:gd name="connsiteX4" fmla="*/ 1111742 w 1129868"/>
                <a:gd name="connsiteY4" fmla="*/ 348015 h 2065915"/>
                <a:gd name="connsiteX5" fmla="*/ 1129868 w 1129868"/>
                <a:gd name="connsiteY5" fmla="*/ 348958 h 2065915"/>
                <a:gd name="connsiteX6" fmla="*/ 1129868 w 1129868"/>
                <a:gd name="connsiteY6" fmla="*/ 2065915 h 2065915"/>
                <a:gd name="connsiteX7" fmla="*/ 0 w 1129868"/>
                <a:gd name="connsiteY7" fmla="*/ 2065915 h 206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9868" h="2065915">
                  <a:moveTo>
                    <a:pt x="0" y="0"/>
                  </a:moveTo>
                  <a:lnTo>
                    <a:pt x="1129868" y="0"/>
                  </a:lnTo>
                  <a:lnTo>
                    <a:pt x="1129868" y="27688"/>
                  </a:lnTo>
                  <a:lnTo>
                    <a:pt x="1048323" y="23442"/>
                  </a:lnTo>
                  <a:lnTo>
                    <a:pt x="1111742" y="348015"/>
                  </a:lnTo>
                  <a:lnTo>
                    <a:pt x="1129868" y="348958"/>
                  </a:lnTo>
                  <a:lnTo>
                    <a:pt x="1129868" y="2065915"/>
                  </a:lnTo>
                  <a:lnTo>
                    <a:pt x="0" y="2065915"/>
                  </a:lnTo>
                  <a:close/>
                </a:path>
              </a:pathLst>
            </a:cu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72356135-DCAF-460E-B187-B0A9E2131F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42" r="56189" b="31759"/>
            <a:stretch/>
          </p:blipFill>
          <p:spPr>
            <a:xfrm>
              <a:off x="2042671" y="3644760"/>
              <a:ext cx="1255782" cy="1129321"/>
            </a:xfrm>
            <a:prstGeom prst="rect">
              <a:avLst/>
            </a:prstGeom>
          </p:spPr>
        </p:pic>
        <p:sp>
          <p:nvSpPr>
            <p:cNvPr id="39" name="圆角矩形 7">
              <a:extLst>
                <a:ext uri="{FF2B5EF4-FFF2-40B4-BE49-F238E27FC236}">
                  <a16:creationId xmlns:a16="http://schemas.microsoft.com/office/drawing/2014/main" id="{83658AAE-B30F-41F4-9CE4-68D5581863DA}"/>
                </a:ext>
              </a:extLst>
            </p:cNvPr>
            <p:cNvSpPr/>
            <p:nvPr/>
          </p:nvSpPr>
          <p:spPr>
            <a:xfrm>
              <a:off x="2175714" y="3750578"/>
              <a:ext cx="914701" cy="923494"/>
            </a:xfrm>
            <a:prstGeom prst="round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文本框 11">
              <a:extLst>
                <a:ext uri="{FF2B5EF4-FFF2-40B4-BE49-F238E27FC236}">
                  <a16:creationId xmlns:a16="http://schemas.microsoft.com/office/drawing/2014/main" id="{C12D8144-54C1-4459-873E-D940BC9836A5}"/>
                </a:ext>
              </a:extLst>
            </p:cNvPr>
            <p:cNvSpPr txBox="1"/>
            <p:nvPr/>
          </p:nvSpPr>
          <p:spPr>
            <a:xfrm>
              <a:off x="2024482" y="4442891"/>
              <a:ext cx="1186775" cy="246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b="1" i="1" dirty="0" err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VibCardiogram</a:t>
              </a:r>
              <a:endParaRPr lang="zh-CN" altLang="en-US" sz="1050" b="1" i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2193316" y="3788537"/>
              <a:ext cx="874441" cy="618051"/>
              <a:chOff x="6522998" y="4255526"/>
              <a:chExt cx="874441" cy="618051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5559"/>
              <a:stretch/>
            </p:blipFill>
            <p:spPr>
              <a:xfrm>
                <a:off x="6522998" y="4258701"/>
                <a:ext cx="869825" cy="608526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5559"/>
              <a:stretch/>
            </p:blipFill>
            <p:spPr>
              <a:xfrm>
                <a:off x="6527614" y="4255526"/>
                <a:ext cx="869825" cy="608526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5559"/>
              <a:stretch/>
            </p:blipFill>
            <p:spPr>
              <a:xfrm>
                <a:off x="6524822" y="4265051"/>
                <a:ext cx="869825" cy="608526"/>
              </a:xfrm>
              <a:prstGeom prst="rect">
                <a:avLst/>
              </a:prstGeom>
            </p:spPr>
          </p:pic>
        </p:grpSp>
        <p:sp>
          <p:nvSpPr>
            <p:cNvPr id="52" name="文本框 65">
              <a:extLst>
                <a:ext uri="{FF2B5EF4-FFF2-40B4-BE49-F238E27FC236}">
                  <a16:creationId xmlns:a16="http://schemas.microsoft.com/office/drawing/2014/main" id="{195679CA-8914-408E-9B89-5FCA94C02884}"/>
                </a:ext>
              </a:extLst>
            </p:cNvPr>
            <p:cNvSpPr txBox="1"/>
            <p:nvPr/>
          </p:nvSpPr>
          <p:spPr>
            <a:xfrm>
              <a:off x="1488235" y="2996889"/>
              <a:ext cx="2279110" cy="394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Motion Sensor</a:t>
              </a:r>
              <a:endParaRPr lang="zh-CN" altLang="en-US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FBA965F1-09C1-4D60-B9BF-A27A292822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44" b="40118"/>
          <a:stretch/>
        </p:blipFill>
        <p:spPr>
          <a:xfrm>
            <a:off x="613124" y="1742222"/>
            <a:ext cx="4079398" cy="4610036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125F1E71-4775-4C39-AE42-14CAAFCB7E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49" r="23272" b="39775"/>
          <a:stretch/>
        </p:blipFill>
        <p:spPr>
          <a:xfrm>
            <a:off x="326282" y="1743382"/>
            <a:ext cx="4012980" cy="4636392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CC04AABC-78A1-4756-AE34-C54972CEA75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r="23272" b="39923"/>
          <a:stretch/>
        </p:blipFill>
        <p:spPr>
          <a:xfrm>
            <a:off x="326282" y="1727229"/>
            <a:ext cx="4012980" cy="4625029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7FAD16C-B401-4F5F-9364-98C53F7B995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7" r="42347" b="66635"/>
          <a:stretch/>
        </p:blipFill>
        <p:spPr>
          <a:xfrm>
            <a:off x="1962733" y="2069866"/>
            <a:ext cx="1129867" cy="2568608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 rot="21115228">
            <a:off x="3577770" y="4505299"/>
            <a:ext cx="119050" cy="585653"/>
            <a:chOff x="4097562" y="5299264"/>
            <a:chExt cx="100841" cy="524744"/>
          </a:xfrm>
        </p:grpSpPr>
        <p:cxnSp>
          <p:nvCxnSpPr>
            <p:cNvPr id="59" name="直接连接符 58"/>
            <p:cNvCxnSpPr/>
            <p:nvPr/>
          </p:nvCxnSpPr>
          <p:spPr>
            <a:xfrm flipH="1">
              <a:off x="4097562" y="5299264"/>
              <a:ext cx="100841" cy="67733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4097562" y="5429838"/>
              <a:ext cx="100841" cy="67733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4097562" y="5560412"/>
              <a:ext cx="100841" cy="67733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097562" y="5690986"/>
              <a:ext cx="100841" cy="67733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 flipV="1">
              <a:off x="4097562" y="5364551"/>
              <a:ext cx="100841" cy="67733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 flipV="1">
              <a:off x="4097562" y="5495125"/>
              <a:ext cx="100841" cy="67733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 flipV="1">
              <a:off x="4097562" y="5625699"/>
              <a:ext cx="100841" cy="67733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 flipV="1">
              <a:off x="4097562" y="5756275"/>
              <a:ext cx="100841" cy="67733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 rot="20757827" flipH="1">
            <a:off x="3021488" y="4677969"/>
            <a:ext cx="119050" cy="585653"/>
            <a:chOff x="4097562" y="5299264"/>
            <a:chExt cx="100841" cy="524744"/>
          </a:xfrm>
        </p:grpSpPr>
        <p:cxnSp>
          <p:nvCxnSpPr>
            <p:cNvPr id="68" name="直接连接符 67"/>
            <p:cNvCxnSpPr/>
            <p:nvPr/>
          </p:nvCxnSpPr>
          <p:spPr>
            <a:xfrm flipH="1">
              <a:off x="4097562" y="5299264"/>
              <a:ext cx="100841" cy="67733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097562" y="5429838"/>
              <a:ext cx="100841" cy="67733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097562" y="5560412"/>
              <a:ext cx="100841" cy="67733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4097562" y="5690986"/>
              <a:ext cx="100841" cy="67733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 flipV="1">
              <a:off x="4097562" y="5364551"/>
              <a:ext cx="100841" cy="67733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 flipV="1">
              <a:off x="4097562" y="5495125"/>
              <a:ext cx="100841" cy="67733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 flipV="1">
              <a:off x="4097562" y="5625699"/>
              <a:ext cx="100841" cy="67733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 flipV="1">
              <a:off x="4097562" y="5756275"/>
              <a:ext cx="100841" cy="67733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椭圆形标注 75"/>
          <p:cNvSpPr/>
          <p:nvPr/>
        </p:nvSpPr>
        <p:spPr>
          <a:xfrm>
            <a:off x="3746480" y="2142008"/>
            <a:ext cx="5163073" cy="2916074"/>
          </a:xfrm>
          <a:prstGeom prst="wedgeEllipseCallout">
            <a:avLst>
              <a:gd name="adj1" fmla="val -54020"/>
              <a:gd name="adj2" fmla="val 57285"/>
            </a:avLst>
          </a:prstGeom>
          <a:noFill/>
          <a:ln w="25400">
            <a:solidFill>
              <a:srgbClr val="00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7833264"/>
      </p:ext>
    </p:extLst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" presetClass="emph" presetSubtype="0" repeatCount="indefinite" fill="hold" nodeType="afterEffect" p14:presetBounceEnd="3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3000">
                                          <p:cBhvr>
                                            <p:cTn id="23" dur="100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00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44317"/>
            <a:ext cx="11099800" cy="480131"/>
          </a:xfrm>
        </p:spPr>
        <p:txBody>
          <a:bodyPr/>
          <a:lstStyle/>
          <a:p>
            <a:r>
              <a:rPr lang="en-US" altLang="zh-CN" dirty="0"/>
              <a:t>Observation: Cardiogenic Body Vibrations 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51"/>
          <a:stretch/>
        </p:blipFill>
        <p:spPr bwMode="auto">
          <a:xfrm>
            <a:off x="3970337" y="3154911"/>
            <a:ext cx="7286625" cy="242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2" y="2030351"/>
            <a:ext cx="2428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3784600" y="1924475"/>
            <a:ext cx="7636774" cy="3697349"/>
          </a:xfrm>
          <a:prstGeom prst="roundRect">
            <a:avLst>
              <a:gd name="adj" fmla="val 7078"/>
            </a:avLst>
          </a:prstGeom>
          <a:noFill/>
          <a:ln w="25400">
            <a:solidFill>
              <a:srgbClr val="00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501900" y="4064000"/>
            <a:ext cx="1282701" cy="768350"/>
          </a:xfrm>
          <a:prstGeom prst="line">
            <a:avLst/>
          </a:prstGeom>
          <a:noFill/>
          <a:ln w="25400">
            <a:solidFill>
              <a:srgbClr val="00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2501900" y="4514850"/>
            <a:ext cx="1282701" cy="317500"/>
          </a:xfrm>
          <a:prstGeom prst="line">
            <a:avLst/>
          </a:prstGeom>
          <a:noFill/>
          <a:ln w="25400">
            <a:solidFill>
              <a:srgbClr val="00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784608" y="4090201"/>
            <a:ext cx="1" cy="411162"/>
          </a:xfrm>
          <a:prstGeom prst="lin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" b="73470"/>
          <a:stretch/>
        </p:blipFill>
        <p:spPr bwMode="auto">
          <a:xfrm>
            <a:off x="3970337" y="2093184"/>
            <a:ext cx="7286625" cy="108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88662" y="3154911"/>
            <a:ext cx="7368300" cy="8570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1196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44317"/>
            <a:ext cx="8643848" cy="480131"/>
          </a:xfrm>
        </p:spPr>
        <p:txBody>
          <a:bodyPr/>
          <a:lstStyle/>
          <a:p>
            <a:r>
              <a:rPr lang="en-US" altLang="zh-CN" i="1" dirty="0" err="1"/>
              <a:t>VibCardiogram</a:t>
            </a:r>
            <a:r>
              <a:rPr lang="en-US" altLang="zh-CN" dirty="0"/>
              <a:t> : Overview &amp; Challenges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1014844"/>
            <a:ext cx="11928764" cy="19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304800" y="3352800"/>
            <a:ext cx="3616035" cy="2687782"/>
          </a:xfrm>
          <a:prstGeom prst="wedgeRoundRectCallout">
            <a:avLst>
              <a:gd name="adj1" fmla="val 38209"/>
              <a:gd name="adj2" fmla="val -67072"/>
              <a:gd name="adj3" fmla="val 16667"/>
            </a:avLst>
          </a:prstGeom>
          <a:noFill/>
          <a:ln w="25400">
            <a:solidFill>
              <a:srgbClr val="00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04800" y="3592997"/>
            <a:ext cx="361603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400" b="0" dirty="0"/>
              <a:t>Challenge 1</a:t>
            </a:r>
            <a:r>
              <a:rPr lang="zh-CN" altLang="en-US" sz="2400" b="0" dirty="0"/>
              <a:t>：</a:t>
            </a:r>
            <a:endParaRPr lang="en-US" altLang="zh-CN" sz="2400" b="0" dirty="0"/>
          </a:p>
          <a:p>
            <a:pPr>
              <a:lnSpc>
                <a:spcPct val="100000"/>
              </a:lnSpc>
            </a:pPr>
            <a:r>
              <a:rPr lang="en-US" altLang="zh-CN" sz="2400" b="0" dirty="0"/>
              <a:t>How to disentangle the wrist vibration induced by cardiac activities from noisy sensor data collected at the wrist?</a:t>
            </a:r>
          </a:p>
          <a:p>
            <a:pPr>
              <a:lnSpc>
                <a:spcPct val="100000"/>
              </a:lnSpc>
            </a:pPr>
            <a:endParaRPr lang="en-US" sz="2400" b="0" dirty="0"/>
          </a:p>
        </p:txBody>
      </p:sp>
      <p:sp>
        <p:nvSpPr>
          <p:cNvPr id="7" name="圆角矩形标注 6"/>
          <p:cNvSpPr/>
          <p:nvPr/>
        </p:nvSpPr>
        <p:spPr>
          <a:xfrm>
            <a:off x="4287981" y="3352800"/>
            <a:ext cx="3366655" cy="2687782"/>
          </a:xfrm>
          <a:prstGeom prst="wedgeRoundRectCallout">
            <a:avLst>
              <a:gd name="adj1" fmla="val 9473"/>
              <a:gd name="adj2" fmla="val -69792"/>
              <a:gd name="adj3" fmla="val 16667"/>
            </a:avLst>
          </a:prstGeom>
          <a:noFill/>
          <a:ln w="25400">
            <a:solidFill>
              <a:srgbClr val="00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281054" y="3592997"/>
            <a:ext cx="33943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400" b="0" dirty="0"/>
              <a:t>Challenge 2</a:t>
            </a:r>
            <a:r>
              <a:rPr lang="zh-CN" altLang="en-US" sz="2400" b="0" dirty="0"/>
              <a:t>：</a:t>
            </a:r>
            <a:endParaRPr lang="en-US" altLang="zh-CN" sz="2400" b="0" dirty="0"/>
          </a:p>
          <a:p>
            <a:pPr>
              <a:lnSpc>
                <a:spcPct val="100000"/>
              </a:lnSpc>
            </a:pPr>
            <a:r>
              <a:rPr lang="en-US" altLang="zh-CN" sz="2400" b="0" dirty="0"/>
              <a:t>How to segment each heartbeat in the complex cardiogenic body vibrations?</a:t>
            </a:r>
            <a:endParaRPr lang="en-US" sz="2400" b="0" dirty="0"/>
          </a:p>
        </p:txBody>
      </p:sp>
      <p:sp>
        <p:nvSpPr>
          <p:cNvPr id="9" name="圆角矩形标注 8"/>
          <p:cNvSpPr/>
          <p:nvPr/>
        </p:nvSpPr>
        <p:spPr>
          <a:xfrm>
            <a:off x="8021781" y="3352800"/>
            <a:ext cx="3796146" cy="2687782"/>
          </a:xfrm>
          <a:prstGeom prst="wedgeRoundRectCallout">
            <a:avLst>
              <a:gd name="adj1" fmla="val -31906"/>
              <a:gd name="adj2" fmla="val -70245"/>
              <a:gd name="adj3" fmla="val 16667"/>
            </a:avLst>
          </a:prstGeom>
          <a:noFill/>
          <a:ln w="25400">
            <a:solidFill>
              <a:srgbClr val="00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8021780" y="3592997"/>
            <a:ext cx="4031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400" b="0" dirty="0"/>
              <a:t>Challenge 3</a:t>
            </a:r>
            <a:r>
              <a:rPr lang="zh-CN" altLang="en-US" sz="2400" b="0" dirty="0"/>
              <a:t>：</a:t>
            </a:r>
            <a:endParaRPr lang="en-US" altLang="zh-CN" sz="2400" b="0" dirty="0"/>
          </a:p>
          <a:p>
            <a:pPr>
              <a:lnSpc>
                <a:spcPct val="100000"/>
              </a:lnSpc>
            </a:pPr>
            <a:r>
              <a:rPr lang="en-US" altLang="zh-CN" sz="2400" b="0" dirty="0"/>
              <a:t>How to achieve accurate and fine-grained ECG waveform shape estimation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0164352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44317"/>
            <a:ext cx="11099800" cy="480131"/>
          </a:xfrm>
        </p:spPr>
        <p:txBody>
          <a:bodyPr/>
          <a:lstStyle/>
          <a:p>
            <a:r>
              <a:rPr lang="en-US" altLang="zh-CN" i="1" dirty="0" err="1"/>
              <a:t>VibCardiogram</a:t>
            </a:r>
            <a:r>
              <a:rPr lang="en-US" altLang="zh-CN" dirty="0"/>
              <a:t> : Wrist Vibration Extraction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17867" y="1042647"/>
            <a:ext cx="10229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Signal Preprocessing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800" dirty="0"/>
              <a:t>Bandpass filtering (4</a:t>
            </a:r>
            <a:r>
              <a:rPr lang="en-US" altLang="zh-CN" sz="2800" baseline="30000" dirty="0"/>
              <a:t>th</a:t>
            </a:r>
            <a:r>
              <a:rPr lang="en-US" altLang="zh-CN" sz="2800" dirty="0"/>
              <a:t>-order Butterworth, [5 Hz-30 Hz])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800" dirty="0"/>
              <a:t>Linear interpolation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717867" y="2342802"/>
            <a:ext cx="10229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Movement Noise Cancellation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800" dirty="0"/>
          </a:p>
        </p:txBody>
      </p:sp>
      <p:grpSp>
        <p:nvGrpSpPr>
          <p:cNvPr id="7" name="组合 6"/>
          <p:cNvGrpSpPr/>
          <p:nvPr/>
        </p:nvGrpSpPr>
        <p:grpSpPr>
          <a:xfrm>
            <a:off x="433048" y="2924069"/>
            <a:ext cx="6346784" cy="3368291"/>
            <a:chOff x="433048" y="2924069"/>
            <a:chExt cx="6346784" cy="336829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4" r="15663" b="62220"/>
            <a:stretch/>
          </p:blipFill>
          <p:spPr bwMode="auto">
            <a:xfrm>
              <a:off x="433048" y="2924069"/>
              <a:ext cx="5467351" cy="1980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278" y="4703115"/>
              <a:ext cx="1589245" cy="1589245"/>
            </a:xfrm>
            <a:prstGeom prst="rect">
              <a:avLst/>
            </a:prstGeom>
          </p:spPr>
        </p:pic>
        <p:sp>
          <p:nvSpPr>
            <p:cNvPr id="11" name="文本框 2"/>
            <p:cNvSpPr txBox="1"/>
            <p:nvPr/>
          </p:nvSpPr>
          <p:spPr>
            <a:xfrm>
              <a:off x="3254194" y="5020683"/>
              <a:ext cx="35256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</a:pPr>
              <a:r>
                <a:rPr lang="en-US" altLang="zh-CN" sz="2800" dirty="0"/>
                <a:t>Stable</a:t>
              </a:r>
            </a:p>
            <a:p>
              <a:pPr>
                <a:buClr>
                  <a:srgbClr val="C00000"/>
                </a:buClr>
              </a:pPr>
              <a:r>
                <a:rPr lang="en-US" altLang="zh-CN" sz="2800" dirty="0"/>
                <a:t>Periodic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32750" y="2871043"/>
            <a:ext cx="6664057" cy="3569989"/>
            <a:chOff x="5832750" y="2871043"/>
            <a:chExt cx="6664057" cy="356998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37" b="62765"/>
            <a:stretch/>
          </p:blipFill>
          <p:spPr bwMode="auto">
            <a:xfrm>
              <a:off x="5832750" y="2871043"/>
              <a:ext cx="5635350" cy="1980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097" y="4703115"/>
              <a:ext cx="1737917" cy="1737917"/>
            </a:xfrm>
            <a:prstGeom prst="rect">
              <a:avLst/>
            </a:prstGeom>
          </p:spPr>
        </p:pic>
        <p:sp>
          <p:nvSpPr>
            <p:cNvPr id="12" name="文本框 2"/>
            <p:cNvSpPr txBox="1"/>
            <p:nvPr/>
          </p:nvSpPr>
          <p:spPr>
            <a:xfrm>
              <a:off x="8971169" y="5095019"/>
              <a:ext cx="35256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</a:pPr>
              <a:r>
                <a:rPr lang="en-US" altLang="zh-CN" sz="2800" dirty="0"/>
                <a:t>Noisy</a:t>
              </a:r>
            </a:p>
            <a:p>
              <a:pPr>
                <a:buClr>
                  <a:srgbClr val="C00000"/>
                </a:buClr>
              </a:pPr>
              <a:r>
                <a:rPr lang="en-US" altLang="zh-CN" sz="2800" dirty="0"/>
                <a:t>Non-periodic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7718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44317"/>
            <a:ext cx="11099800" cy="480131"/>
          </a:xfrm>
        </p:spPr>
        <p:txBody>
          <a:bodyPr/>
          <a:lstStyle/>
          <a:p>
            <a:r>
              <a:rPr lang="en-US" altLang="zh-CN" i="1" dirty="0" err="1"/>
              <a:t>VibCardiogram</a:t>
            </a:r>
            <a:r>
              <a:rPr lang="en-US" altLang="zh-CN" dirty="0"/>
              <a:t> : Wrist Vibration Extraction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17867" y="1042647"/>
            <a:ext cx="10229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Signal Preprocessing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800" dirty="0"/>
              <a:t>Bandpass filtering (4</a:t>
            </a:r>
            <a:r>
              <a:rPr lang="en-US" altLang="zh-CN" sz="2800" baseline="30000" dirty="0"/>
              <a:t>th</a:t>
            </a:r>
            <a:r>
              <a:rPr lang="en-US" altLang="zh-CN" sz="2800" dirty="0"/>
              <a:t>-order Butterworth, [5 Hz-30 Hz])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800" dirty="0"/>
              <a:t>Linear interpolation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717866" y="2342802"/>
            <a:ext cx="1097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Movement Noise Cancellation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800" dirty="0"/>
              <a:t>Stationary Wavelet Transform (SWT)-based noise reference generation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17866" y="4771041"/>
            <a:ext cx="10075856" cy="1472481"/>
            <a:chOff x="1201744" y="5403867"/>
            <a:chExt cx="9487628" cy="108304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425" y="5403867"/>
              <a:ext cx="7065947" cy="103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521425" y="5655914"/>
              <a:ext cx="19127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/>
                <a:t>Interference </a:t>
              </a:r>
            </a:p>
            <a:p>
              <a:r>
                <a:rPr lang="en-US" altLang="zh-CN" sz="2400" dirty="0"/>
                <a:t>reference</a:t>
              </a:r>
              <a:endParaRPr lang="zh-CN" altLang="en-US" sz="2400" dirty="0"/>
            </a:p>
          </p:txBody>
        </p:sp>
        <p:sp>
          <p:nvSpPr>
            <p:cNvPr id="10" name="椭圆形标注 9"/>
            <p:cNvSpPr/>
            <p:nvPr/>
          </p:nvSpPr>
          <p:spPr>
            <a:xfrm>
              <a:off x="1201744" y="5512901"/>
              <a:ext cx="2241385" cy="870681"/>
            </a:xfrm>
            <a:prstGeom prst="wedgeEllipseCallout">
              <a:avLst>
                <a:gd name="adj1" fmla="val 65859"/>
                <a:gd name="adj2" fmla="val 14167"/>
              </a:avLst>
            </a:prstGeom>
            <a:noFill/>
            <a:ln w="25400">
              <a:solidFill>
                <a:srgbClr val="006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438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006C39"/>
          </a:solidFill>
        </a:ln>
      </a:spPr>
      <a:bodyPr rtlCol="0" anchor="ctr"/>
      <a:lstStyle>
        <a:defPPr algn="ctr">
          <a:defRPr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13954</TotalTime>
  <Words>754</Words>
  <Application>Microsoft Office PowerPoint</Application>
  <PresentationFormat>宽屏</PresentationFormat>
  <Paragraphs>219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 Unicode MS</vt:lpstr>
      <vt:lpstr>等线</vt:lpstr>
      <vt:lpstr>微软雅黑</vt:lpstr>
      <vt:lpstr>Arial</vt:lpstr>
      <vt:lpstr>Cambria Math</vt:lpstr>
      <vt:lpstr>Wingdings</vt:lpstr>
      <vt:lpstr>Office 主题​​</vt:lpstr>
      <vt:lpstr>PowerPoint 演示文稿</vt:lpstr>
      <vt:lpstr>Background</vt:lpstr>
      <vt:lpstr>Current ECG Monitoring Solutions</vt:lpstr>
      <vt:lpstr>Current ECG Monitoring Solutions</vt:lpstr>
      <vt:lpstr>Our Solution</vt:lpstr>
      <vt:lpstr>Observation: Cardiogenic Body Vibrations </vt:lpstr>
      <vt:lpstr>VibCardiogram : Overview &amp; Challenges</vt:lpstr>
      <vt:lpstr>VibCardiogram : Wrist Vibration Extraction</vt:lpstr>
      <vt:lpstr>VibCardiogram : Wrist Vibration Extraction</vt:lpstr>
      <vt:lpstr>VibCardiogram : Wrist Vibration Extraction</vt:lpstr>
      <vt:lpstr>VibCardiogram : Vibration Signal Segmentation</vt:lpstr>
      <vt:lpstr>VibCardiogram : Vibration Signal Segmentation</vt:lpstr>
      <vt:lpstr>VibCardiogram : Vibration Signal Segmentation</vt:lpstr>
      <vt:lpstr>VibCardiogram : Vibration Signal Segmentation</vt:lpstr>
      <vt:lpstr>VibCardiogram : Vibration Signal Segmentation</vt:lpstr>
      <vt:lpstr>VibCardiogram : Vibration Signal Segmentation</vt:lpstr>
      <vt:lpstr>VibCardiogram : ECG Estimation</vt:lpstr>
      <vt:lpstr>VibCardiogram : ECG Estimation</vt:lpstr>
      <vt:lpstr>Evaluation</vt:lpstr>
      <vt:lpstr>Evaluation: Overall Performance</vt:lpstr>
      <vt:lpstr>Evaluation: Emotion Recognition</vt:lpstr>
      <vt:lpstr>Conclusion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微软用户</dc:creator>
  <cp:lastModifiedBy>#CAO YETONG#</cp:lastModifiedBy>
  <cp:revision>1129</cp:revision>
  <dcterms:created xsi:type="dcterms:W3CDTF">2021-02-10T03:45:05Z</dcterms:created>
  <dcterms:modified xsi:type="dcterms:W3CDTF">2023-07-30T08:02:56Z</dcterms:modified>
</cp:coreProperties>
</file>