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353" r:id="rId3"/>
    <p:sldId id="369" r:id="rId4"/>
    <p:sldId id="375" r:id="rId5"/>
    <p:sldId id="371" r:id="rId6"/>
    <p:sldId id="372" r:id="rId7"/>
    <p:sldId id="373" r:id="rId8"/>
    <p:sldId id="376" r:id="rId9"/>
    <p:sldId id="947" r:id="rId10"/>
    <p:sldId id="378" r:id="rId11"/>
    <p:sldId id="380" r:id="rId12"/>
    <p:sldId id="379" r:id="rId13"/>
    <p:sldId id="381" r:id="rId14"/>
    <p:sldId id="382" r:id="rId15"/>
    <p:sldId id="384" r:id="rId16"/>
    <p:sldId id="329" r:id="rId17"/>
    <p:sldId id="385" r:id="rId18"/>
    <p:sldId id="333" r:id="rId19"/>
    <p:sldId id="337" r:id="rId20"/>
    <p:sldId id="365" r:id="rId21"/>
    <p:sldId id="946" r:id="rId22"/>
    <p:sldId id="304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35" userDrawn="1">
          <p15:clr>
            <a:srgbClr val="A4A3A4"/>
          </p15:clr>
        </p15:guide>
        <p15:guide id="2" pos="529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4021" userDrawn="1">
          <p15:clr>
            <a:srgbClr val="A4A3A4"/>
          </p15:clr>
        </p15:guide>
        <p15:guide id="5" orient="horz" pos="2319" userDrawn="1">
          <p15:clr>
            <a:srgbClr val="A4A3A4"/>
          </p15:clr>
        </p15:guide>
        <p15:guide id="6" pos="30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9B9"/>
    <a:srgbClr val="FFFFFF"/>
    <a:srgbClr val="FF9999"/>
    <a:srgbClr val="CC99FF"/>
    <a:srgbClr val="A13F3D"/>
    <a:srgbClr val="006C39"/>
    <a:srgbClr val="FF6600"/>
    <a:srgbClr val="FF0066"/>
    <a:srgbClr val="1A1A1A"/>
    <a:srgbClr val="D486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23" autoAdjust="0"/>
    <p:restoredTop sz="69187" autoAdjust="0"/>
  </p:normalViewPr>
  <p:slideViewPr>
    <p:cSldViewPr snapToGrid="0">
      <p:cViewPr varScale="1">
        <p:scale>
          <a:sx n="40" d="100"/>
          <a:sy n="40" d="100"/>
        </p:scale>
        <p:origin x="1740" y="44"/>
      </p:cViewPr>
      <p:guideLst>
        <p:guide orient="horz" pos="3135"/>
        <p:guide pos="529"/>
        <p:guide pos="3840"/>
        <p:guide pos="4021"/>
        <p:guide orient="horz" pos="2319"/>
        <p:guide pos="3024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0B9C3E-7F70-4991-B973-39A64CCB614B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13E9A8-87AD-4403-A3EF-229C5DA600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412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3E9A8-87AD-4403-A3EF-229C5DA6006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191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3E9A8-87AD-4403-A3EF-229C5DA6006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0263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3E9A8-87AD-4403-A3EF-229C5DA6006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472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3E9A8-87AD-4403-A3EF-229C5DA6006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84441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3E9A8-87AD-4403-A3EF-229C5DA6006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368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3E9A8-87AD-4403-A3EF-229C5DA6006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881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3E9A8-87AD-4403-A3EF-229C5DA6006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153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3E9A8-87AD-4403-A3EF-229C5DA6006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6827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3E9A8-87AD-4403-A3EF-229C5DA6006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1381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3E9A8-87AD-4403-A3EF-229C5DA6006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4008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3E9A8-87AD-4403-A3EF-229C5DA6006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519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3E9A8-87AD-4403-A3EF-229C5DA6006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6263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3E9A8-87AD-4403-A3EF-229C5DA6006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2030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3E9A8-87AD-4403-A3EF-229C5DA6006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6581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3E9A8-87AD-4403-A3EF-229C5DA6006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358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3E9A8-87AD-4403-A3EF-229C5DA6006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259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3E9A8-87AD-4403-A3EF-229C5DA6006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536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3E9A8-87AD-4403-A3EF-229C5DA6006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930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3E9A8-87AD-4403-A3EF-229C5DA6006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193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3E9A8-87AD-4403-A3EF-229C5DA6006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124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3E9A8-87AD-4403-A3EF-229C5DA6006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119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kern="1200" dirty="0">
              <a:solidFill>
                <a:srgbClr val="000000"/>
              </a:solidFill>
              <a:effectLst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3E9A8-87AD-4403-A3EF-229C5DA6006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276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BC3B-72BF-4195-ABBD-64156CFB1CB0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288FB-B38F-40D3-90B5-882FD3F9E0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929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BC3B-72BF-4195-ABBD-64156CFB1CB0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288FB-B38F-40D3-90B5-882FD3F9E0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780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BC3B-72BF-4195-ABBD-64156CFB1CB0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288FB-B38F-40D3-90B5-882FD3F9E0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505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样式1-常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1550089" y="863157"/>
            <a:ext cx="10318623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6833366C-F485-4B9F-89F5-27A807162B12}"/>
              </a:ext>
            </a:extLst>
          </p:cNvPr>
          <p:cNvSpPr/>
          <p:nvPr userDrawn="1"/>
        </p:nvSpPr>
        <p:spPr>
          <a:xfrm>
            <a:off x="11155416" y="6469626"/>
            <a:ext cx="713296" cy="388374"/>
          </a:xfrm>
          <a:prstGeom prst="rect">
            <a:avLst/>
          </a:prstGeom>
          <a:solidFill>
            <a:srgbClr val="A13F3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10D966C-9DD4-4144-A316-29077EB905B4}"/>
              </a:ext>
            </a:extLst>
          </p:cNvPr>
          <p:cNvSpPr/>
          <p:nvPr userDrawn="1"/>
        </p:nvSpPr>
        <p:spPr>
          <a:xfrm>
            <a:off x="318632" y="0"/>
            <a:ext cx="1048735" cy="873125"/>
          </a:xfrm>
          <a:prstGeom prst="rect">
            <a:avLst/>
          </a:prstGeom>
          <a:solidFill>
            <a:srgbClr val="006C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1606550" y="344317"/>
            <a:ext cx="8643848" cy="4801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lang="zh-CN" altLang="en-US" sz="2800" b="1" baseline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 eaLnBrk="1" hangingPunct="1"/>
            <a:r>
              <a:rPr lang="zh-CN" altLang="en-US" dirty="0"/>
              <a:t>单击此处编辑母版标题样式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833366C-F485-4B9F-89F5-27A807162B12}"/>
              </a:ext>
            </a:extLst>
          </p:cNvPr>
          <p:cNvSpPr/>
          <p:nvPr userDrawn="1"/>
        </p:nvSpPr>
        <p:spPr>
          <a:xfrm>
            <a:off x="318631" y="6469626"/>
            <a:ext cx="10844339" cy="388374"/>
          </a:xfrm>
          <a:prstGeom prst="rect">
            <a:avLst/>
          </a:prstGeom>
          <a:solidFill>
            <a:srgbClr val="006C3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文本框 5"/>
          <p:cNvSpPr txBox="1">
            <a:spLocks noChangeArrowheads="1"/>
          </p:cNvSpPr>
          <p:nvPr userDrawn="1"/>
        </p:nvSpPr>
        <p:spPr bwMode="auto">
          <a:xfrm>
            <a:off x="11244186" y="6510212"/>
            <a:ext cx="5508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defRPr/>
            </a:pPr>
            <a:fld id="{4CE2CC6A-3CD6-4EB2-A6B9-76993E7CF1F2}" type="slidenum">
              <a:rPr lang="zh-CN" altLang="en-US" sz="1600" smtClean="0">
                <a:solidFill>
                  <a:srgbClr val="F2F2F2"/>
                </a:solidFill>
                <a:latin typeface="微软雅黑" panose="020B0503020204020204" pitchFamily="34" charset="-122"/>
              </a:rPr>
              <a:pPr algn="ctr" eaLnBrk="1" hangingPunct="1">
                <a:defRPr/>
              </a:pPr>
              <a:t>‹#›</a:t>
            </a:fld>
            <a:endParaRPr lang="zh-CN" altLang="en-US" sz="1600" dirty="0">
              <a:solidFill>
                <a:srgbClr val="F2F2F2"/>
              </a:solidFill>
              <a:latin typeface="微软雅黑" panose="020B0503020204020204" pitchFamily="34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10D966C-9DD4-4144-A316-29077EB905B4}"/>
              </a:ext>
            </a:extLst>
          </p:cNvPr>
          <p:cNvSpPr/>
          <p:nvPr userDrawn="1"/>
        </p:nvSpPr>
        <p:spPr>
          <a:xfrm>
            <a:off x="1378908" y="-1612"/>
            <a:ext cx="167082" cy="874737"/>
          </a:xfrm>
          <a:prstGeom prst="rect">
            <a:avLst/>
          </a:prstGeom>
          <a:solidFill>
            <a:srgbClr val="A13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1366474" y="-17822"/>
            <a:ext cx="0" cy="107941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 userDrawn="1"/>
        </p:nvCxnSpPr>
        <p:spPr>
          <a:xfrm>
            <a:off x="11155416" y="6119786"/>
            <a:ext cx="0" cy="76063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4619526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BC3B-72BF-4195-ABBD-64156CFB1CB0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288FB-B38F-40D3-90B5-882FD3F9E0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504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BC3B-72BF-4195-ABBD-64156CFB1CB0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288FB-B38F-40D3-90B5-882FD3F9E0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123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BC3B-72BF-4195-ABBD-64156CFB1CB0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288FB-B38F-40D3-90B5-882FD3F9E0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030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BC3B-72BF-4195-ABBD-64156CFB1CB0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288FB-B38F-40D3-90B5-882FD3F9E0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061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BC3B-72BF-4195-ABBD-64156CFB1CB0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288FB-B38F-40D3-90B5-882FD3F9E0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648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BC3B-72BF-4195-ABBD-64156CFB1CB0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288FB-B38F-40D3-90B5-882FD3F9E0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476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BC3B-72BF-4195-ABBD-64156CFB1CB0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288FB-B38F-40D3-90B5-882FD3F9E0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68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BC3B-72BF-4195-ABBD-64156CFB1CB0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288FB-B38F-40D3-90B5-882FD3F9E0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031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1BC3B-72BF-4195-ABBD-64156CFB1CB0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288FB-B38F-40D3-90B5-882FD3F9E0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5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web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png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emf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emf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67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emf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emf"/><Relationship Id="rId5" Type="http://schemas.openxmlformats.org/officeDocument/2006/relationships/image" Target="../media/image26.emf"/><Relationship Id="rId4" Type="http://schemas.openxmlformats.org/officeDocument/2006/relationships/image" Target="../media/image22.emf"/><Relationship Id="rId9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13" Type="http://schemas.openxmlformats.org/officeDocument/2006/relationships/image" Target="../media/image41.emf"/><Relationship Id="rId18" Type="http://schemas.openxmlformats.org/officeDocument/2006/relationships/image" Target="../media/image46.emf"/><Relationship Id="rId3" Type="http://schemas.openxmlformats.org/officeDocument/2006/relationships/image" Target="../media/image32.emf"/><Relationship Id="rId7" Type="http://schemas.openxmlformats.org/officeDocument/2006/relationships/image" Target="../media/image35.emf"/><Relationship Id="rId12" Type="http://schemas.openxmlformats.org/officeDocument/2006/relationships/image" Target="../media/image40.emf"/><Relationship Id="rId17" Type="http://schemas.openxmlformats.org/officeDocument/2006/relationships/image" Target="../media/image45.em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4.emf"/><Relationship Id="rId20" Type="http://schemas.openxmlformats.org/officeDocument/2006/relationships/image" Target="../media/image48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emf"/><Relationship Id="rId11" Type="http://schemas.openxmlformats.org/officeDocument/2006/relationships/image" Target="../media/image39.emf"/><Relationship Id="rId5" Type="http://schemas.openxmlformats.org/officeDocument/2006/relationships/image" Target="../media/image33.emf"/><Relationship Id="rId15" Type="http://schemas.openxmlformats.org/officeDocument/2006/relationships/image" Target="../media/image43.emf"/><Relationship Id="rId10" Type="http://schemas.openxmlformats.org/officeDocument/2006/relationships/image" Target="../media/image38.emf"/><Relationship Id="rId19" Type="http://schemas.openxmlformats.org/officeDocument/2006/relationships/image" Target="../media/image47.emf"/><Relationship Id="rId4" Type="http://schemas.openxmlformats.org/officeDocument/2006/relationships/image" Target="../media/image22.emf"/><Relationship Id="rId9" Type="http://schemas.openxmlformats.org/officeDocument/2006/relationships/image" Target="../media/image37.emf"/><Relationship Id="rId14" Type="http://schemas.openxmlformats.org/officeDocument/2006/relationships/image" Target="../media/image4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13" Type="http://schemas.openxmlformats.org/officeDocument/2006/relationships/image" Target="../media/image43.emf"/><Relationship Id="rId18" Type="http://schemas.openxmlformats.org/officeDocument/2006/relationships/image" Target="../media/image48.emf"/><Relationship Id="rId26" Type="http://schemas.openxmlformats.org/officeDocument/2006/relationships/image" Target="../media/image54.png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12" Type="http://schemas.openxmlformats.org/officeDocument/2006/relationships/image" Target="../media/image42.emf"/><Relationship Id="rId17" Type="http://schemas.openxmlformats.org/officeDocument/2006/relationships/image" Target="../media/image47.emf"/><Relationship Id="rId25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6.emf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emf"/><Relationship Id="rId11" Type="http://schemas.openxmlformats.org/officeDocument/2006/relationships/image" Target="../media/image41.emf"/><Relationship Id="rId24" Type="http://schemas.openxmlformats.org/officeDocument/2006/relationships/image" Target="../media/image52.png"/><Relationship Id="rId5" Type="http://schemas.openxmlformats.org/officeDocument/2006/relationships/image" Target="../media/image33.emf"/><Relationship Id="rId15" Type="http://schemas.openxmlformats.org/officeDocument/2006/relationships/image" Target="../media/image45.emf"/><Relationship Id="rId28" Type="http://schemas.openxmlformats.org/officeDocument/2006/relationships/image" Target="../media/image50.png"/><Relationship Id="rId10" Type="http://schemas.openxmlformats.org/officeDocument/2006/relationships/image" Target="../media/image40.emf"/><Relationship Id="rId19" Type="http://schemas.openxmlformats.org/officeDocument/2006/relationships/image" Target="../media/image49.emf"/><Relationship Id="rId4" Type="http://schemas.openxmlformats.org/officeDocument/2006/relationships/image" Target="../media/image22.emf"/><Relationship Id="rId9" Type="http://schemas.openxmlformats.org/officeDocument/2006/relationships/image" Target="../media/image39.emf"/><Relationship Id="rId14" Type="http://schemas.openxmlformats.org/officeDocument/2006/relationships/image" Target="../media/image44.emf"/><Relationship Id="rId27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971676"/>
            <a:ext cx="12192000" cy="2292346"/>
          </a:xfrm>
          <a:prstGeom prst="rect">
            <a:avLst/>
          </a:prstGeom>
          <a:solidFill>
            <a:srgbClr val="006C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占位符 27">
            <a:extLst>
              <a:ext uri="{FF2B5EF4-FFF2-40B4-BE49-F238E27FC236}">
                <a16:creationId xmlns:a16="http://schemas.microsoft.com/office/drawing/2014/main" id="{CCDACD4C-1CA6-4E65-8D95-3D708C7F59C7}"/>
              </a:ext>
            </a:extLst>
          </p:cNvPr>
          <p:cNvSpPr txBox="1">
            <a:spLocks/>
          </p:cNvSpPr>
          <p:nvPr/>
        </p:nvSpPr>
        <p:spPr>
          <a:xfrm>
            <a:off x="0" y="2396256"/>
            <a:ext cx="12192000" cy="229270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CN" sz="4100" i="1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</a:t>
            </a:r>
            <a:r>
              <a:rPr lang="en-US" altLang="zh-CN" sz="4100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BP</a:t>
            </a:r>
            <a:r>
              <a:rPr lang="en-US" altLang="zh-CN" sz="4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-Fi: Contactless Blood Pressure Monitoring via Deep-Analyzed Hemodynamics</a:t>
            </a:r>
            <a:endParaRPr lang="zh-CN" altLang="en-US" sz="4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C8450B-B7A8-4345-A581-E9097A655714}"/>
              </a:ext>
            </a:extLst>
          </p:cNvPr>
          <p:cNvSpPr txBox="1">
            <a:spLocks/>
          </p:cNvSpPr>
          <p:nvPr/>
        </p:nvSpPr>
        <p:spPr>
          <a:xfrm>
            <a:off x="0" y="4461342"/>
            <a:ext cx="12192000" cy="190817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zh-CN" sz="24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Yetong</a:t>
            </a:r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Cao</a:t>
            </a:r>
            <a:r>
              <a:rPr lang="en-US" altLang="zh-CN" sz="2400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∗</a:t>
            </a:r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4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Shujie</a:t>
            </a:r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Zhang</a:t>
            </a:r>
            <a:r>
              <a:rPr lang="en-US" altLang="zh-CN" sz="2400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†</a:t>
            </a:r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Fan Li</a:t>
            </a:r>
            <a:r>
              <a:rPr lang="en-US" altLang="zh-CN" sz="2400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∗</a:t>
            </a:r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4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Zhe</a:t>
            </a:r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Chen</a:t>
            </a:r>
            <a:r>
              <a:rPr lang="en-US" altLang="zh-CN" sz="2400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‡</a:t>
            </a:r>
            <a:r>
              <a:rPr lang="en-US" altLang="zh-CN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Jun Luo</a:t>
            </a:r>
            <a:r>
              <a:rPr lang="en-US" altLang="zh-CN" sz="2400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†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1800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*</a:t>
            </a:r>
            <a:r>
              <a:rPr lang="en-US" altLang="zh-CN" sz="18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Beijing Institute of Technology, China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1800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†</a:t>
            </a:r>
            <a:r>
              <a:rPr lang="en-US" altLang="zh-CN" sz="18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Nanyang Technological University, Singapore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1800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‡</a:t>
            </a:r>
            <a:r>
              <a:rPr lang="en-US" altLang="zh-CN" sz="18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Fudan University, China</a:t>
            </a:r>
            <a:br>
              <a:rPr lang="en-US" altLang="zh-CN" sz="18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</a:br>
            <a:endParaRPr lang="zh-CN" altLang="en-US" sz="18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文本占位符 4">
            <a:extLst>
              <a:ext uri="{FF2B5EF4-FFF2-40B4-BE49-F238E27FC236}">
                <a16:creationId xmlns:a16="http://schemas.microsoft.com/office/drawing/2014/main" id="{ADC8450B-B7A8-4345-A581-E9097A655714}"/>
              </a:ext>
            </a:extLst>
          </p:cNvPr>
          <p:cNvSpPr txBox="1">
            <a:spLocks/>
          </p:cNvSpPr>
          <p:nvPr/>
        </p:nvSpPr>
        <p:spPr>
          <a:xfrm>
            <a:off x="-1" y="6218592"/>
            <a:ext cx="12192000" cy="4679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INFOCOM 2024</a:t>
            </a:r>
            <a:endParaRPr lang="zh-CN" altLang="en-US" sz="18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28" name="Picture 4" descr="https://infocom2022.ieee-infocom.org/sites/infocom2022.ieee-infocom.org/files/ieee-infoco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939" y="5936950"/>
            <a:ext cx="3683000" cy="103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699" y="225131"/>
            <a:ext cx="1541277" cy="15385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53B9D6F-8AC5-AD23-862A-1BE0538744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018" y="94279"/>
            <a:ext cx="4436573" cy="1800225"/>
          </a:xfrm>
          <a:prstGeom prst="rect">
            <a:avLst/>
          </a:prstGeom>
        </p:spPr>
      </p:pic>
      <p:pic>
        <p:nvPicPr>
          <p:cNvPr id="13" name="图片 12" descr="徽标, 公司名称&#10;&#10;描述已自动生成">
            <a:extLst>
              <a:ext uri="{FF2B5EF4-FFF2-40B4-BE49-F238E27FC236}">
                <a16:creationId xmlns:a16="http://schemas.microsoft.com/office/drawing/2014/main" id="{BD697184-D7F8-B372-7E9F-E00D5648D6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098" y="160551"/>
            <a:ext cx="2503580" cy="166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437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6550" y="288917"/>
            <a:ext cx="8643848" cy="590931"/>
          </a:xfrm>
        </p:spPr>
        <p:txBody>
          <a:bodyPr/>
          <a:lstStyle/>
          <a:p>
            <a:r>
              <a:rPr lang="en-US" altLang="zh-CN" sz="3600" dirty="0"/>
              <a:t>RF Pulse Waveform Collection</a:t>
            </a:r>
            <a:endParaRPr lang="zh-CN" altLang="en-US" sz="36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A8EB0AE-CB24-F664-210D-E62E66B4470C}"/>
              </a:ext>
            </a:extLst>
          </p:cNvPr>
          <p:cNvSpPr txBox="1"/>
          <p:nvPr/>
        </p:nvSpPr>
        <p:spPr>
          <a:xfrm>
            <a:off x="568497" y="131482"/>
            <a:ext cx="5425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696744C-ED0C-D276-5FE3-8B8769126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380" y="2235333"/>
            <a:ext cx="2059728" cy="19002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28D28FB-FE02-B2EE-F14A-F48122D0E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038" y="1285442"/>
            <a:ext cx="2188315" cy="3510192"/>
          </a:xfrm>
          <a:prstGeom prst="rect">
            <a:avLst/>
          </a:prstGeom>
        </p:spPr>
      </p:pic>
      <p:sp>
        <p:nvSpPr>
          <p:cNvPr id="14" name="思想气泡: 云 13">
            <a:extLst>
              <a:ext uri="{FF2B5EF4-FFF2-40B4-BE49-F238E27FC236}">
                <a16:creationId xmlns:a16="http://schemas.microsoft.com/office/drawing/2014/main" id="{CE8F328D-5F8B-6274-66B5-3067D8B4199E}"/>
              </a:ext>
            </a:extLst>
          </p:cNvPr>
          <p:cNvSpPr/>
          <p:nvPr/>
        </p:nvSpPr>
        <p:spPr>
          <a:xfrm>
            <a:off x="3601483" y="1195840"/>
            <a:ext cx="4653517" cy="2159181"/>
          </a:xfrm>
          <a:prstGeom prst="cloudCallout">
            <a:avLst>
              <a:gd name="adj1" fmla="val -57093"/>
              <a:gd name="adj2" fmla="val 33077"/>
            </a:avLst>
          </a:prstGeom>
          <a:solidFill>
            <a:schemeClr val="bg1"/>
          </a:solidFill>
          <a:ln w="25400">
            <a:solidFill>
              <a:srgbClr val="006C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CB11E86-792D-302C-6EF1-348C5DE76A9A}"/>
              </a:ext>
            </a:extLst>
          </p:cNvPr>
          <p:cNvSpPr txBox="1"/>
          <p:nvPr/>
        </p:nvSpPr>
        <p:spPr>
          <a:xfrm>
            <a:off x="4135173" y="1575316"/>
            <a:ext cx="388778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How can we achieve a clearer separation of distinct areas?</a:t>
            </a:r>
            <a:endParaRPr lang="zh-CN" altLang="en-US" sz="2800" dirty="0"/>
          </a:p>
        </p:txBody>
      </p:sp>
      <p:pic>
        <p:nvPicPr>
          <p:cNvPr id="28" name="图片 27" descr="卡通人物&#10;&#10;低可信度描述已自动生成">
            <a:extLst>
              <a:ext uri="{FF2B5EF4-FFF2-40B4-BE49-F238E27FC236}">
                <a16:creationId xmlns:a16="http://schemas.microsoft.com/office/drawing/2014/main" id="{F92FF3E9-C956-1C30-380B-ADA899D45B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398" y="4795634"/>
            <a:ext cx="1208274" cy="1208274"/>
          </a:xfrm>
          <a:prstGeom prst="rect">
            <a:avLst/>
          </a:prstGeom>
        </p:spPr>
      </p:pic>
      <p:sp>
        <p:nvSpPr>
          <p:cNvPr id="29" name="思想气泡: 云 28">
            <a:extLst>
              <a:ext uri="{FF2B5EF4-FFF2-40B4-BE49-F238E27FC236}">
                <a16:creationId xmlns:a16="http://schemas.microsoft.com/office/drawing/2014/main" id="{C4A67386-11BE-3E47-30FF-E1484F16355A}"/>
              </a:ext>
            </a:extLst>
          </p:cNvPr>
          <p:cNvSpPr/>
          <p:nvPr/>
        </p:nvSpPr>
        <p:spPr>
          <a:xfrm>
            <a:off x="4479132" y="3502979"/>
            <a:ext cx="5244839" cy="2415406"/>
          </a:xfrm>
          <a:prstGeom prst="cloudCallout">
            <a:avLst>
              <a:gd name="adj1" fmla="val 62169"/>
              <a:gd name="adj2" fmla="val 43076"/>
            </a:avLst>
          </a:prstGeom>
          <a:solidFill>
            <a:schemeClr val="bg1"/>
          </a:solidFill>
          <a:ln w="25400">
            <a:solidFill>
              <a:srgbClr val="006C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46669925-6296-C3C3-475E-D62B4B6509BD}"/>
              </a:ext>
            </a:extLst>
          </p:cNvPr>
          <p:cNvSpPr txBox="1"/>
          <p:nvPr/>
        </p:nvSpPr>
        <p:spPr>
          <a:xfrm>
            <a:off x="5157657" y="3887693"/>
            <a:ext cx="431654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Magnify the difference of the RF reflections from two neighboring sites!</a:t>
            </a:r>
          </a:p>
        </p:txBody>
      </p:sp>
    </p:spTree>
    <p:extLst>
      <p:ext uri="{BB962C8B-B14F-4D97-AF65-F5344CB8AC3E}">
        <p14:creationId xmlns:p14="http://schemas.microsoft.com/office/powerpoint/2010/main" val="9520435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  <p:bldP spid="29" grpId="0" animBg="1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358CB958-4B32-6113-E4F9-D7C1113D8ED4}"/>
              </a:ext>
            </a:extLst>
          </p:cNvPr>
          <p:cNvSpPr txBox="1">
            <a:spLocks/>
          </p:cNvSpPr>
          <p:nvPr/>
        </p:nvSpPr>
        <p:spPr>
          <a:xfrm>
            <a:off x="839788" y="1384300"/>
            <a:ext cx="8212666" cy="29875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Super-Resolution Beam Scan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6550" y="288917"/>
            <a:ext cx="8643848" cy="590931"/>
          </a:xfrm>
        </p:spPr>
        <p:txBody>
          <a:bodyPr/>
          <a:lstStyle/>
          <a:p>
            <a:r>
              <a:rPr lang="en-US" altLang="zh-CN" sz="3600" dirty="0"/>
              <a:t>RF Pulse Waveform Collection</a:t>
            </a:r>
            <a:endParaRPr lang="zh-CN" altLang="en-US" sz="36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A8EB0AE-CB24-F664-210D-E62E66B4470C}"/>
              </a:ext>
            </a:extLst>
          </p:cNvPr>
          <p:cNvSpPr txBox="1"/>
          <p:nvPr/>
        </p:nvSpPr>
        <p:spPr>
          <a:xfrm>
            <a:off x="568497" y="131482"/>
            <a:ext cx="5425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1E3B9B9-40CF-87A4-5815-2E987B8D8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804" y="3802207"/>
            <a:ext cx="3803502" cy="27358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6960004-F48D-9B1E-BA0A-9EDACA799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258" y="3802207"/>
            <a:ext cx="3792380" cy="2735852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F7393C35-9E1B-3848-A84A-DD67B0EADF9C}"/>
              </a:ext>
            </a:extLst>
          </p:cNvPr>
          <p:cNvSpPr/>
          <p:nvPr/>
        </p:nvSpPr>
        <p:spPr>
          <a:xfrm>
            <a:off x="6915150" y="1322192"/>
            <a:ext cx="2692400" cy="590931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i="1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Null-steering</a:t>
            </a:r>
            <a:endParaRPr lang="zh-CN" altLang="en-US" sz="2800" i="1" dirty="0">
              <a:solidFill>
                <a:schemeClr val="tx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C6BFADE3-643E-7386-DE06-BE384042BC1E}"/>
                  </a:ext>
                </a:extLst>
              </p:cNvPr>
              <p:cNvSpPr txBox="1"/>
              <p:nvPr/>
            </p:nvSpPr>
            <p:spPr>
              <a:xfrm>
                <a:off x="377772" y="2218897"/>
                <a:ext cx="6096000" cy="390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altLang="zh-CN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y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𝐯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CN" b="1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𝐯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C6BFADE3-643E-7386-DE06-BE384042B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72" y="2218897"/>
                <a:ext cx="6096000" cy="390748"/>
              </a:xfrm>
              <a:prstGeom prst="rect">
                <a:avLst/>
              </a:prstGeom>
              <a:blipFill>
                <a:blip r:embed="rId5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EA83109C-4E79-5631-0402-8F6E4780AA19}"/>
                  </a:ext>
                </a:extLst>
              </p:cNvPr>
              <p:cNvSpPr txBox="1"/>
              <p:nvPr/>
            </p:nvSpPr>
            <p:spPr>
              <a:xfrm>
                <a:off x="1510844" y="2758456"/>
                <a:ext cx="34706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EA83109C-4E79-5631-0402-8F6E4780AA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844" y="2758456"/>
                <a:ext cx="3470685" cy="369332"/>
              </a:xfrm>
              <a:prstGeom prst="rect">
                <a:avLst/>
              </a:prstGeom>
              <a:blipFill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DA21DEF0-9B7D-6AA8-9C2D-6B70AA81DD11}"/>
                  </a:ext>
                </a:extLst>
              </p:cNvPr>
              <p:cNvSpPr txBox="1"/>
              <p:nvPr/>
            </p:nvSpPr>
            <p:spPr>
              <a:xfrm>
                <a:off x="1510844" y="3089905"/>
                <a:ext cx="34706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DA21DEF0-9B7D-6AA8-9C2D-6B70AA81D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844" y="3089905"/>
                <a:ext cx="3470685" cy="369332"/>
              </a:xfrm>
              <a:prstGeom prst="rect">
                <a:avLst/>
              </a:prstGeom>
              <a:blipFill>
                <a:blip r:embed="rId7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1C35E63D-9943-716B-79BD-F75106B57EFF}"/>
                  </a:ext>
                </a:extLst>
              </p:cNvPr>
              <p:cNvSpPr txBox="1"/>
              <p:nvPr/>
            </p:nvSpPr>
            <p:spPr>
              <a:xfrm>
                <a:off x="496116" y="3037563"/>
                <a:ext cx="1226820" cy="372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sup>
                      </m:sSubSup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1C35E63D-9943-716B-79BD-F75106B57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16" y="3037563"/>
                <a:ext cx="1226820" cy="372666"/>
              </a:xfrm>
              <a:prstGeom prst="rect">
                <a:avLst/>
              </a:prstGeom>
              <a:blipFill>
                <a:blip r:embed="rId8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7036E501-9F43-2A0D-ED7C-630EBD5AB411}"/>
              </a:ext>
            </a:extLst>
          </p:cNvPr>
          <p:cNvSpPr/>
          <p:nvPr/>
        </p:nvSpPr>
        <p:spPr>
          <a:xfrm>
            <a:off x="1556950" y="2452888"/>
            <a:ext cx="182532" cy="580717"/>
          </a:xfrm>
          <a:custGeom>
            <a:avLst/>
            <a:gdLst>
              <a:gd name="connsiteX0" fmla="*/ 115079 w 115079"/>
              <a:gd name="connsiteY0" fmla="*/ 0 h 571500"/>
              <a:gd name="connsiteX1" fmla="*/ 42054 w 115079"/>
              <a:gd name="connsiteY1" fmla="*/ 111125 h 571500"/>
              <a:gd name="connsiteX2" fmla="*/ 779 w 115079"/>
              <a:gd name="connsiteY2" fmla="*/ 266700 h 571500"/>
              <a:gd name="connsiteX3" fmla="*/ 23004 w 115079"/>
              <a:gd name="connsiteY3" fmla="*/ 419100 h 571500"/>
              <a:gd name="connsiteX4" fmla="*/ 115079 w 115079"/>
              <a:gd name="connsiteY4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079" h="571500">
                <a:moveTo>
                  <a:pt x="115079" y="0"/>
                </a:moveTo>
                <a:cubicBezTo>
                  <a:pt x="88091" y="33337"/>
                  <a:pt x="61104" y="66675"/>
                  <a:pt x="42054" y="111125"/>
                </a:cubicBezTo>
                <a:cubicBezTo>
                  <a:pt x="23004" y="155575"/>
                  <a:pt x="3954" y="215371"/>
                  <a:pt x="779" y="266700"/>
                </a:cubicBezTo>
                <a:cubicBezTo>
                  <a:pt x="-2396" y="318029"/>
                  <a:pt x="3954" y="368300"/>
                  <a:pt x="23004" y="419100"/>
                </a:cubicBezTo>
                <a:cubicBezTo>
                  <a:pt x="42054" y="469900"/>
                  <a:pt x="78566" y="520700"/>
                  <a:pt x="115079" y="571500"/>
                </a:cubicBezTo>
              </a:path>
            </a:pathLst>
          </a:custGeom>
          <a:noFill/>
          <a:ln w="25400" cap="rnd">
            <a:solidFill>
              <a:srgbClr val="006C39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D03E5062-4617-6B89-44E3-EA11E25AE288}"/>
              </a:ext>
            </a:extLst>
          </p:cNvPr>
          <p:cNvSpPr/>
          <p:nvPr/>
        </p:nvSpPr>
        <p:spPr>
          <a:xfrm>
            <a:off x="1456255" y="2451880"/>
            <a:ext cx="283228" cy="859012"/>
          </a:xfrm>
          <a:custGeom>
            <a:avLst/>
            <a:gdLst>
              <a:gd name="connsiteX0" fmla="*/ 115079 w 115079"/>
              <a:gd name="connsiteY0" fmla="*/ 0 h 571500"/>
              <a:gd name="connsiteX1" fmla="*/ 42054 w 115079"/>
              <a:gd name="connsiteY1" fmla="*/ 111125 h 571500"/>
              <a:gd name="connsiteX2" fmla="*/ 779 w 115079"/>
              <a:gd name="connsiteY2" fmla="*/ 266700 h 571500"/>
              <a:gd name="connsiteX3" fmla="*/ 23004 w 115079"/>
              <a:gd name="connsiteY3" fmla="*/ 419100 h 571500"/>
              <a:gd name="connsiteX4" fmla="*/ 115079 w 115079"/>
              <a:gd name="connsiteY4" fmla="*/ 57150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079" h="571500">
                <a:moveTo>
                  <a:pt x="115079" y="0"/>
                </a:moveTo>
                <a:cubicBezTo>
                  <a:pt x="88091" y="33337"/>
                  <a:pt x="61104" y="66675"/>
                  <a:pt x="42054" y="111125"/>
                </a:cubicBezTo>
                <a:cubicBezTo>
                  <a:pt x="23004" y="155575"/>
                  <a:pt x="3954" y="215371"/>
                  <a:pt x="779" y="266700"/>
                </a:cubicBezTo>
                <a:cubicBezTo>
                  <a:pt x="-2396" y="318029"/>
                  <a:pt x="3954" y="368300"/>
                  <a:pt x="23004" y="419100"/>
                </a:cubicBezTo>
                <a:cubicBezTo>
                  <a:pt x="42054" y="469900"/>
                  <a:pt x="78566" y="520700"/>
                  <a:pt x="115079" y="571500"/>
                </a:cubicBezTo>
              </a:path>
            </a:pathLst>
          </a:custGeom>
          <a:noFill/>
          <a:ln w="25400" cap="rnd">
            <a:solidFill>
              <a:srgbClr val="006C39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B4B771C-23AA-7A70-5A3E-C0DC880515C7}"/>
                  </a:ext>
                </a:extLst>
              </p:cNvPr>
              <p:cNvSpPr txBox="1"/>
              <p:nvPr/>
            </p:nvSpPr>
            <p:spPr>
              <a:xfrm>
                <a:off x="556719" y="2565560"/>
                <a:ext cx="890270" cy="372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sup>
                      </m:sSubSup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B4B771C-23AA-7A70-5A3E-C0DC880515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719" y="2565560"/>
                <a:ext cx="890270" cy="372666"/>
              </a:xfrm>
              <a:prstGeom prst="rect">
                <a:avLst/>
              </a:prstGeom>
              <a:blipFill>
                <a:blip r:embed="rId9"/>
                <a:stretch>
                  <a:fillRect r="-11644" b="-32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B18CF86F-7C53-766B-F7EA-02D436F45BAC}"/>
                  </a:ext>
                </a:extLst>
              </p:cNvPr>
              <p:cNvSpPr txBox="1"/>
              <p:nvPr/>
            </p:nvSpPr>
            <p:spPr>
              <a:xfrm>
                <a:off x="5880813" y="2479613"/>
                <a:ext cx="4864337" cy="4939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zh-CN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𝜗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zh-CN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𝜗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B18CF86F-7C53-766B-F7EA-02D436F45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0813" y="2479613"/>
                <a:ext cx="4864337" cy="49398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箭头: 右 37">
            <a:extLst>
              <a:ext uri="{FF2B5EF4-FFF2-40B4-BE49-F238E27FC236}">
                <a16:creationId xmlns:a16="http://schemas.microsoft.com/office/drawing/2014/main" id="{9B8C6543-5CEC-D90F-2245-47F8A9B2E176}"/>
              </a:ext>
            </a:extLst>
          </p:cNvPr>
          <p:cNvSpPr/>
          <p:nvPr/>
        </p:nvSpPr>
        <p:spPr>
          <a:xfrm>
            <a:off x="5386910" y="2749785"/>
            <a:ext cx="776261" cy="454819"/>
          </a:xfrm>
          <a:prstGeom prst="rightArrow">
            <a:avLst>
              <a:gd name="adj1" fmla="val 50000"/>
              <a:gd name="adj2" fmla="val 57596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54000">
                <a:srgbClr val="ACACAC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75953CC2-3D99-F33A-A21D-2FCEAD5E8B2F}"/>
                  </a:ext>
                </a:extLst>
              </p:cNvPr>
              <p:cNvSpPr txBox="1"/>
              <p:nvPr/>
            </p:nvSpPr>
            <p:spPr>
              <a:xfrm>
                <a:off x="6258441" y="2951414"/>
                <a:ext cx="5933559" cy="610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l-GR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zh-CN" alt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(4</m:t>
                      </m:r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l-GR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zh-CN" alt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func>
                        <m:func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zh-CN" alt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𝜗</m:t>
                          </m:r>
                        </m:e>
                      </m:func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+…)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75953CC2-3D99-F33A-A21D-2FCEAD5E8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8441" y="2951414"/>
                <a:ext cx="5933559" cy="61093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椭圆 2">
            <a:extLst>
              <a:ext uri="{FF2B5EF4-FFF2-40B4-BE49-F238E27FC236}">
                <a16:creationId xmlns:a16="http://schemas.microsoft.com/office/drawing/2014/main" id="{EDD10AD5-744D-C496-FE9C-A887F36199E6}"/>
              </a:ext>
            </a:extLst>
          </p:cNvPr>
          <p:cNvSpPr/>
          <p:nvPr/>
        </p:nvSpPr>
        <p:spPr>
          <a:xfrm>
            <a:off x="3089830" y="2136788"/>
            <a:ext cx="541352" cy="496503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7C23D684-12EE-57DE-0713-5F375445F33E}"/>
              </a:ext>
            </a:extLst>
          </p:cNvPr>
          <p:cNvSpPr/>
          <p:nvPr/>
        </p:nvSpPr>
        <p:spPr>
          <a:xfrm>
            <a:off x="4501349" y="2136788"/>
            <a:ext cx="541352" cy="496503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B2686FB-9B2E-24CE-3611-353B589C6515}"/>
              </a:ext>
            </a:extLst>
          </p:cNvPr>
          <p:cNvSpPr txBox="1"/>
          <p:nvPr/>
        </p:nvSpPr>
        <p:spPr>
          <a:xfrm>
            <a:off x="2403023" y="1778289"/>
            <a:ext cx="1964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Pulse at site #1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DEA8098-0023-7B50-11FD-6014E689193D}"/>
              </a:ext>
            </a:extLst>
          </p:cNvPr>
          <p:cNvSpPr txBox="1"/>
          <p:nvPr/>
        </p:nvSpPr>
        <p:spPr>
          <a:xfrm>
            <a:off x="4367630" y="1786983"/>
            <a:ext cx="1964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Pulse at site #2</a:t>
            </a:r>
            <a:endParaRPr lang="zh-CN" altLang="en-US" dirty="0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E22C7BB2-A63B-EE92-142B-E7574E09FA45}"/>
              </a:ext>
            </a:extLst>
          </p:cNvPr>
          <p:cNvSpPr/>
          <p:nvPr/>
        </p:nvSpPr>
        <p:spPr>
          <a:xfrm>
            <a:off x="7328934" y="3053478"/>
            <a:ext cx="541352" cy="496503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43140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/>
      <p:bldP spid="24" grpId="0"/>
      <p:bldP spid="25" grpId="0"/>
      <p:bldP spid="27" grpId="0"/>
      <p:bldP spid="34" grpId="0" animBg="1"/>
      <p:bldP spid="35" grpId="0" animBg="1"/>
      <p:bldP spid="26" grpId="0"/>
      <p:bldP spid="36" grpId="0"/>
      <p:bldP spid="38" grpId="0" animBg="1"/>
      <p:bldP spid="39" grpId="0"/>
      <p:bldP spid="3" grpId="0" animBg="1"/>
      <p:bldP spid="3" grpId="1" animBg="1"/>
      <p:bldP spid="4" grpId="0" animBg="1"/>
      <p:bldP spid="4" grpId="1" animBg="1"/>
      <p:bldP spid="8" grpId="0"/>
      <p:bldP spid="8" grpId="1"/>
      <p:bldP spid="11" grpId="0"/>
      <p:bldP spid="11" grpId="1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358CB958-4B32-6113-E4F9-D7C1113D8ED4}"/>
              </a:ext>
            </a:extLst>
          </p:cNvPr>
          <p:cNvSpPr txBox="1">
            <a:spLocks/>
          </p:cNvSpPr>
          <p:nvPr/>
        </p:nvSpPr>
        <p:spPr>
          <a:xfrm>
            <a:off x="839788" y="1384300"/>
            <a:ext cx="8212666" cy="29875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Super-Resolution Beam Scan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Pulse Waveform Extraction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6550" y="288917"/>
            <a:ext cx="8643848" cy="590931"/>
          </a:xfrm>
        </p:spPr>
        <p:txBody>
          <a:bodyPr/>
          <a:lstStyle/>
          <a:p>
            <a:r>
              <a:rPr lang="en-US" altLang="zh-CN" sz="3600" dirty="0"/>
              <a:t>RF Pulse Waveform Collection</a:t>
            </a:r>
            <a:endParaRPr lang="zh-CN" altLang="en-US" sz="36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A8EB0AE-CB24-F664-210D-E62E66B4470C}"/>
              </a:ext>
            </a:extLst>
          </p:cNvPr>
          <p:cNvSpPr txBox="1"/>
          <p:nvPr/>
        </p:nvSpPr>
        <p:spPr>
          <a:xfrm>
            <a:off x="568497" y="131482"/>
            <a:ext cx="5425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4129D501-650A-B847-B0A9-E05E1BAFA63C}"/>
              </a:ext>
            </a:extLst>
          </p:cNvPr>
          <p:cNvSpPr/>
          <p:nvPr/>
        </p:nvSpPr>
        <p:spPr>
          <a:xfrm>
            <a:off x="2651623" y="2560573"/>
            <a:ext cx="2692400" cy="590931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i="1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FMCW </a:t>
            </a:r>
            <a:endParaRPr lang="zh-CN" altLang="en-US" sz="2800" i="1" dirty="0">
              <a:solidFill>
                <a:schemeClr val="tx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AEB7FA75-30FA-CB16-DB4B-C4985D235C00}"/>
              </a:ext>
            </a:extLst>
          </p:cNvPr>
          <p:cNvSpPr/>
          <p:nvPr/>
        </p:nvSpPr>
        <p:spPr>
          <a:xfrm>
            <a:off x="5679425" y="2560572"/>
            <a:ext cx="3651862" cy="590931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i="1" dirty="0" err="1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mmWave</a:t>
            </a:r>
            <a:r>
              <a:rPr lang="en-US" altLang="zh-CN" sz="2800" i="1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Radar </a:t>
            </a:r>
            <a:endParaRPr lang="zh-CN" altLang="en-US" sz="2800" i="1" dirty="0">
              <a:solidFill>
                <a:schemeClr val="tx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E45E444C-708D-CF63-32A8-6CE708FB4656}"/>
              </a:ext>
            </a:extLst>
          </p:cNvPr>
          <p:cNvSpPr txBox="1"/>
          <p:nvPr/>
        </p:nvSpPr>
        <p:spPr>
          <a:xfrm>
            <a:off x="2946343" y="4083723"/>
            <a:ext cx="21950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Differential</a:t>
            </a:r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E6AD929F-7F15-12EA-90C2-C6799BBD6748}"/>
              </a:ext>
            </a:extLst>
          </p:cNvPr>
          <p:cNvSpPr/>
          <p:nvPr/>
        </p:nvSpPr>
        <p:spPr>
          <a:xfrm>
            <a:off x="932762" y="3997440"/>
            <a:ext cx="1960311" cy="1091127"/>
          </a:xfrm>
          <a:prstGeom prst="roundRect">
            <a:avLst/>
          </a:prstGeom>
          <a:solidFill>
            <a:schemeClr val="accent6">
              <a:lumMod val="20000"/>
              <a:lumOff val="80000"/>
              <a:alpha val="5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RF reflections</a:t>
            </a:r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5553D13A-7329-31E2-AD71-8D13E3B26217}"/>
              </a:ext>
            </a:extLst>
          </p:cNvPr>
          <p:cNvSpPr/>
          <p:nvPr/>
        </p:nvSpPr>
        <p:spPr>
          <a:xfrm>
            <a:off x="4840304" y="3997440"/>
            <a:ext cx="1266909" cy="1091127"/>
          </a:xfrm>
          <a:prstGeom prst="roundRect">
            <a:avLst/>
          </a:prstGeom>
          <a:solidFill>
            <a:schemeClr val="accent6">
              <a:lumMod val="20000"/>
              <a:lumOff val="80000"/>
              <a:alpha val="5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IF signal</a:t>
            </a:r>
          </a:p>
        </p:txBody>
      </p:sp>
      <p:sp>
        <p:nvSpPr>
          <p:cNvPr id="51" name="矩形: 圆角 50">
            <a:extLst>
              <a:ext uri="{FF2B5EF4-FFF2-40B4-BE49-F238E27FC236}">
                <a16:creationId xmlns:a16="http://schemas.microsoft.com/office/drawing/2014/main" id="{F822E6D5-13AF-6ACC-2672-2446C6CC362C}"/>
              </a:ext>
            </a:extLst>
          </p:cNvPr>
          <p:cNvSpPr/>
          <p:nvPr/>
        </p:nvSpPr>
        <p:spPr>
          <a:xfrm>
            <a:off x="6897098" y="3997440"/>
            <a:ext cx="2195060" cy="1091127"/>
          </a:xfrm>
          <a:prstGeom prst="roundRect">
            <a:avLst/>
          </a:prstGeom>
          <a:solidFill>
            <a:schemeClr val="accent6">
              <a:lumMod val="20000"/>
              <a:lumOff val="80000"/>
              <a:alpha val="5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Radar data tensor</a:t>
            </a:r>
          </a:p>
        </p:txBody>
      </p:sp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644970AD-CE9D-8D14-A2DD-85B083CBD27A}"/>
              </a:ext>
            </a:extLst>
          </p:cNvPr>
          <p:cNvSpPr/>
          <p:nvPr/>
        </p:nvSpPr>
        <p:spPr>
          <a:xfrm>
            <a:off x="9622305" y="3997440"/>
            <a:ext cx="1887525" cy="1091127"/>
          </a:xfrm>
          <a:prstGeom prst="roundRect">
            <a:avLst/>
          </a:prstGeom>
          <a:solidFill>
            <a:schemeClr val="accent6">
              <a:lumMod val="20000"/>
              <a:lumOff val="80000"/>
              <a:alpha val="5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Phase variations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D56BBF12-6601-C2F4-E259-093F0CF285D9}"/>
              </a:ext>
            </a:extLst>
          </p:cNvPr>
          <p:cNvSpPr txBox="1"/>
          <p:nvPr/>
        </p:nvSpPr>
        <p:spPr>
          <a:xfrm>
            <a:off x="6145367" y="4003461"/>
            <a:ext cx="8282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FFT</a:t>
            </a:r>
          </a:p>
        </p:txBody>
      </p:sp>
      <p:cxnSp>
        <p:nvCxnSpPr>
          <p:cNvPr id="54" name="直接箭头连接符 53">
            <a:extLst>
              <a:ext uri="{FF2B5EF4-FFF2-40B4-BE49-F238E27FC236}">
                <a16:creationId xmlns:a16="http://schemas.microsoft.com/office/drawing/2014/main" id="{8B5B5BF8-419A-D23D-212F-0BFD5DB4F003}"/>
              </a:ext>
            </a:extLst>
          </p:cNvPr>
          <p:cNvCxnSpPr>
            <a:cxnSpLocks/>
            <a:stCxn id="49" idx="3"/>
            <a:endCxn id="50" idx="1"/>
          </p:cNvCxnSpPr>
          <p:nvPr/>
        </p:nvCxnSpPr>
        <p:spPr>
          <a:xfrm>
            <a:off x="2893073" y="4543004"/>
            <a:ext cx="1947231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918FAF9B-BB0B-B43F-1BB4-68927AB8CFE3}"/>
              </a:ext>
            </a:extLst>
          </p:cNvPr>
          <p:cNvCxnSpPr>
            <a:cxnSpLocks/>
            <a:stCxn id="50" idx="3"/>
            <a:endCxn id="51" idx="1"/>
          </p:cNvCxnSpPr>
          <p:nvPr/>
        </p:nvCxnSpPr>
        <p:spPr>
          <a:xfrm>
            <a:off x="6107213" y="4543004"/>
            <a:ext cx="789885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E26885EB-B48A-FC3B-11FC-9E9011C1D26A}"/>
              </a:ext>
            </a:extLst>
          </p:cNvPr>
          <p:cNvCxnSpPr>
            <a:cxnSpLocks/>
            <a:stCxn id="51" idx="3"/>
            <a:endCxn id="52" idx="1"/>
          </p:cNvCxnSpPr>
          <p:nvPr/>
        </p:nvCxnSpPr>
        <p:spPr>
          <a:xfrm>
            <a:off x="9092158" y="4543004"/>
            <a:ext cx="530147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9237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8" grpId="0"/>
      <p:bldP spid="49" grpId="0" animBg="1"/>
      <p:bldP spid="50" grpId="0" animBg="1"/>
      <p:bldP spid="51" grpId="0" animBg="1"/>
      <p:bldP spid="52" grpId="0" animBg="1"/>
      <p:bldP spid="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358CB958-4B32-6113-E4F9-D7C1113D8ED4}"/>
              </a:ext>
            </a:extLst>
          </p:cNvPr>
          <p:cNvSpPr txBox="1">
            <a:spLocks/>
          </p:cNvSpPr>
          <p:nvPr/>
        </p:nvSpPr>
        <p:spPr>
          <a:xfrm>
            <a:off x="839788" y="1384300"/>
            <a:ext cx="8212666" cy="29875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Super-Resolution Beam Scan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Pulse Waveform Extraction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6550" y="288917"/>
            <a:ext cx="8643848" cy="590931"/>
          </a:xfrm>
        </p:spPr>
        <p:txBody>
          <a:bodyPr/>
          <a:lstStyle/>
          <a:p>
            <a:r>
              <a:rPr lang="en-US" altLang="zh-CN" sz="3600" dirty="0"/>
              <a:t>RF Pulse Waveform Collection</a:t>
            </a:r>
            <a:endParaRPr lang="zh-CN" altLang="en-US" sz="36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A8EB0AE-CB24-F664-210D-E62E66B4470C}"/>
              </a:ext>
            </a:extLst>
          </p:cNvPr>
          <p:cNvSpPr txBox="1"/>
          <p:nvPr/>
        </p:nvSpPr>
        <p:spPr>
          <a:xfrm>
            <a:off x="568497" y="131482"/>
            <a:ext cx="5425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A3604D6-20F7-DB2F-CA9B-57230AE13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200" y="3032130"/>
            <a:ext cx="4870450" cy="27813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A25D39F-084E-EC0C-099C-F1319B6D6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997205"/>
            <a:ext cx="4914900" cy="2851150"/>
          </a:xfrm>
          <a:prstGeom prst="rect">
            <a:avLst/>
          </a:prstGeom>
        </p:spPr>
      </p:pic>
      <p:sp>
        <p:nvSpPr>
          <p:cNvPr id="14" name="思想气泡: 云 13">
            <a:extLst>
              <a:ext uri="{FF2B5EF4-FFF2-40B4-BE49-F238E27FC236}">
                <a16:creationId xmlns:a16="http://schemas.microsoft.com/office/drawing/2014/main" id="{0730704C-EAD8-024D-7E4B-AB1E3AAA6D9C}"/>
              </a:ext>
            </a:extLst>
          </p:cNvPr>
          <p:cNvSpPr/>
          <p:nvPr/>
        </p:nvSpPr>
        <p:spPr>
          <a:xfrm>
            <a:off x="6520953" y="1384300"/>
            <a:ext cx="4181469" cy="1828594"/>
          </a:xfrm>
          <a:prstGeom prst="cloudCallout">
            <a:avLst>
              <a:gd name="adj1" fmla="val -63485"/>
              <a:gd name="adj2" fmla="val 44812"/>
            </a:avLst>
          </a:prstGeom>
          <a:solidFill>
            <a:schemeClr val="bg1"/>
          </a:solidFill>
          <a:ln w="25400">
            <a:solidFill>
              <a:srgbClr val="006C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B7CD49F-930F-EFC1-EDC8-2F111E624AC7}"/>
              </a:ext>
            </a:extLst>
          </p:cNvPr>
          <p:cNvSpPr txBox="1"/>
          <p:nvPr/>
        </p:nvSpPr>
        <p:spPr>
          <a:xfrm>
            <a:off x="7064776" y="1829752"/>
            <a:ext cx="38877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BP results are not accurate enough!</a:t>
            </a:r>
            <a:endParaRPr lang="zh-CN" altLang="en-US" sz="2800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8ED2247-6224-BACC-3BC2-EEEA7FEB899D}"/>
              </a:ext>
            </a:extLst>
          </p:cNvPr>
          <p:cNvSpPr/>
          <p:nvPr/>
        </p:nvSpPr>
        <p:spPr>
          <a:xfrm>
            <a:off x="-217210" y="1009645"/>
            <a:ext cx="12626419" cy="5412539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90E5EDA-38C8-F4EE-0942-633F41DF2BC1}"/>
              </a:ext>
            </a:extLst>
          </p:cNvPr>
          <p:cNvSpPr/>
          <p:nvPr/>
        </p:nvSpPr>
        <p:spPr>
          <a:xfrm>
            <a:off x="-110530" y="2544280"/>
            <a:ext cx="12519739" cy="2276108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A13F3D"/>
              </a:buClr>
            </a:pPr>
            <a:endParaRPr lang="en-US" altLang="zh-CN" sz="2400" dirty="0">
              <a:solidFill>
                <a:schemeClr val="tx1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CB2071C-D189-B663-4E72-15684F50917D}"/>
              </a:ext>
            </a:extLst>
          </p:cNvPr>
          <p:cNvSpPr txBox="1"/>
          <p:nvPr/>
        </p:nvSpPr>
        <p:spPr>
          <a:xfrm>
            <a:off x="2282241" y="3205280"/>
            <a:ext cx="96792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BTF model fails to address influence of temperature and time of day on BP in real-world environments .</a:t>
            </a:r>
            <a:endParaRPr lang="zh-CN" altLang="en-US" sz="2800" dirty="0"/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5D7C451D-5302-721E-4419-58887FCD09E8}"/>
              </a:ext>
            </a:extLst>
          </p:cNvPr>
          <p:cNvGrpSpPr/>
          <p:nvPr/>
        </p:nvGrpSpPr>
        <p:grpSpPr>
          <a:xfrm>
            <a:off x="1626593" y="3299976"/>
            <a:ext cx="415938" cy="415938"/>
            <a:chOff x="601885" y="5044440"/>
            <a:chExt cx="415938" cy="415938"/>
          </a:xfrm>
        </p:grpSpPr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B84BBB52-03C8-9316-974F-ACF87073C71E}"/>
                </a:ext>
              </a:extLst>
            </p:cNvPr>
            <p:cNvSpPr/>
            <p:nvPr/>
          </p:nvSpPr>
          <p:spPr>
            <a:xfrm>
              <a:off x="601885" y="5044440"/>
              <a:ext cx="415938" cy="415938"/>
            </a:xfrm>
            <a:prstGeom prst="ellipse">
              <a:avLst/>
            </a:prstGeom>
            <a:noFill/>
            <a:ln w="38100">
              <a:solidFill>
                <a:srgbClr val="A13F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83794474-2FBB-A662-FDEA-D3305A8B1A2A}"/>
                </a:ext>
              </a:extLst>
            </p:cNvPr>
            <p:cNvGrpSpPr/>
            <p:nvPr/>
          </p:nvGrpSpPr>
          <p:grpSpPr>
            <a:xfrm>
              <a:off x="693709" y="5147813"/>
              <a:ext cx="232291" cy="87630"/>
              <a:chOff x="698028" y="5135621"/>
              <a:chExt cx="232291" cy="87630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1FDE3C9-E357-C937-825D-570B8535ABEE}"/>
                  </a:ext>
                </a:extLst>
              </p:cNvPr>
              <p:cNvSpPr/>
              <p:nvPr/>
            </p:nvSpPr>
            <p:spPr>
              <a:xfrm>
                <a:off x="698028" y="5135621"/>
                <a:ext cx="87630" cy="87630"/>
              </a:xfrm>
              <a:prstGeom prst="ellipse">
                <a:avLst/>
              </a:prstGeom>
              <a:solidFill>
                <a:srgbClr val="A13F3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B2BE70DB-9188-BDA9-E41E-753630B8D539}"/>
                  </a:ext>
                </a:extLst>
              </p:cNvPr>
              <p:cNvSpPr/>
              <p:nvPr/>
            </p:nvSpPr>
            <p:spPr>
              <a:xfrm>
                <a:off x="842689" y="5135621"/>
                <a:ext cx="87630" cy="87630"/>
              </a:xfrm>
              <a:prstGeom prst="ellipse">
                <a:avLst/>
              </a:prstGeom>
              <a:solidFill>
                <a:srgbClr val="A13F3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</p:grpSp>
        <p:sp>
          <p:nvSpPr>
            <p:cNvPr id="26" name="弧形 25">
              <a:extLst>
                <a:ext uri="{FF2B5EF4-FFF2-40B4-BE49-F238E27FC236}">
                  <a16:creationId xmlns:a16="http://schemas.microsoft.com/office/drawing/2014/main" id="{CCCC3EAB-B4CE-42E2-4249-5598C29FCBA6}"/>
                </a:ext>
              </a:extLst>
            </p:cNvPr>
            <p:cNvSpPr/>
            <p:nvPr/>
          </p:nvSpPr>
          <p:spPr>
            <a:xfrm rot="16705284">
              <a:off x="732378" y="5281605"/>
              <a:ext cx="154952" cy="178516"/>
            </a:xfrm>
            <a:prstGeom prst="arc">
              <a:avLst>
                <a:gd name="adj1" fmla="val 16200000"/>
                <a:gd name="adj2" fmla="val 4547280"/>
              </a:avLst>
            </a:prstGeom>
            <a:noFill/>
            <a:ln w="28575" cap="rnd">
              <a:solidFill>
                <a:srgbClr val="A13F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l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5219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8" grpId="0" animBg="1"/>
      <p:bldP spid="19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6550" y="288917"/>
            <a:ext cx="8643848" cy="590931"/>
          </a:xfrm>
        </p:spPr>
        <p:txBody>
          <a:bodyPr/>
          <a:lstStyle/>
          <a:p>
            <a:r>
              <a:rPr lang="en-US" altLang="zh-CN" sz="3600" dirty="0"/>
              <a:t>BP Inference</a:t>
            </a:r>
            <a:endParaRPr lang="zh-CN" altLang="en-US" sz="36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A8EB0AE-CB24-F664-210D-E62E66B4470C}"/>
              </a:ext>
            </a:extLst>
          </p:cNvPr>
          <p:cNvSpPr txBox="1"/>
          <p:nvPr/>
        </p:nvSpPr>
        <p:spPr>
          <a:xfrm>
            <a:off x="568497" y="131482"/>
            <a:ext cx="5425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3EC86654-28D3-B45F-C0F7-3D0C746D5657}"/>
              </a:ext>
            </a:extLst>
          </p:cNvPr>
          <p:cNvSpPr/>
          <p:nvPr/>
        </p:nvSpPr>
        <p:spPr>
          <a:xfrm>
            <a:off x="1002536" y="1358006"/>
            <a:ext cx="2974556" cy="590931"/>
          </a:xfrm>
          <a:prstGeom prst="roundRect">
            <a:avLst/>
          </a:prstGeom>
          <a:solidFill>
            <a:schemeClr val="accent2">
              <a:lumMod val="40000"/>
              <a:lumOff val="60000"/>
              <a:alpha val="5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BTF model</a:t>
            </a:r>
          </a:p>
        </p:txBody>
      </p:sp>
      <p:sp>
        <p:nvSpPr>
          <p:cNvPr id="4" name="箭头: 右 3">
            <a:extLst>
              <a:ext uri="{FF2B5EF4-FFF2-40B4-BE49-F238E27FC236}">
                <a16:creationId xmlns:a16="http://schemas.microsoft.com/office/drawing/2014/main" id="{BB0F8986-FF9B-E200-5AA6-2DC09AE7D7E1}"/>
              </a:ext>
            </a:extLst>
          </p:cNvPr>
          <p:cNvSpPr/>
          <p:nvPr/>
        </p:nvSpPr>
        <p:spPr>
          <a:xfrm>
            <a:off x="3977092" y="1391125"/>
            <a:ext cx="4384713" cy="454819"/>
          </a:xfrm>
          <a:prstGeom prst="rightArrow">
            <a:avLst>
              <a:gd name="adj1" fmla="val 50000"/>
              <a:gd name="adj2" fmla="val 57596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54000">
                <a:srgbClr val="ACACAC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F26FD3C5-8B6C-FC02-B84B-85C406AFB5DC}"/>
              </a:ext>
            </a:extLst>
          </p:cNvPr>
          <p:cNvSpPr/>
          <p:nvPr/>
        </p:nvSpPr>
        <p:spPr>
          <a:xfrm>
            <a:off x="8444776" y="1358006"/>
            <a:ext cx="3288188" cy="590931"/>
          </a:xfrm>
          <a:prstGeom prst="roundRect">
            <a:avLst/>
          </a:prstGeom>
          <a:solidFill>
            <a:schemeClr val="accent2">
              <a:lumMod val="40000"/>
              <a:lumOff val="60000"/>
              <a:alpha val="5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DL Technique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DA3A822-7BAE-DD19-9F96-26FC8465231A}"/>
              </a:ext>
            </a:extLst>
          </p:cNvPr>
          <p:cNvSpPr txBox="1"/>
          <p:nvPr/>
        </p:nvSpPr>
        <p:spPr>
          <a:xfrm>
            <a:off x="3363357" y="1043525"/>
            <a:ext cx="54652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Structure &amp; Searching Space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619319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358CB958-4B32-6113-E4F9-D7C1113D8ED4}"/>
              </a:ext>
            </a:extLst>
          </p:cNvPr>
          <p:cNvSpPr txBox="1">
            <a:spLocks/>
          </p:cNvSpPr>
          <p:nvPr/>
        </p:nvSpPr>
        <p:spPr>
          <a:xfrm>
            <a:off x="839788" y="1158823"/>
            <a:ext cx="8212666" cy="22314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Explainable DL Pipeline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6550" y="288917"/>
            <a:ext cx="8643848" cy="590931"/>
          </a:xfrm>
        </p:spPr>
        <p:txBody>
          <a:bodyPr/>
          <a:lstStyle/>
          <a:p>
            <a:r>
              <a:rPr lang="en-US" altLang="zh-CN" sz="3600" dirty="0"/>
              <a:t>BP Inference</a:t>
            </a:r>
            <a:endParaRPr lang="zh-CN" altLang="en-US" sz="36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A8EB0AE-CB24-F664-210D-E62E66B4470C}"/>
              </a:ext>
            </a:extLst>
          </p:cNvPr>
          <p:cNvSpPr txBox="1"/>
          <p:nvPr/>
        </p:nvSpPr>
        <p:spPr>
          <a:xfrm>
            <a:off x="568497" y="131482"/>
            <a:ext cx="5425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B19E608-8F70-DFCE-2DD4-062FCEA58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941" y="4438608"/>
            <a:ext cx="8153400" cy="17653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B62E96E-A330-B946-D20B-C94E7C478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514" y="1801721"/>
            <a:ext cx="6510971" cy="2333830"/>
          </a:xfrm>
          <a:prstGeom prst="rect">
            <a:avLst/>
          </a:prstGeom>
        </p:spPr>
      </p:pic>
      <p:sp>
        <p:nvSpPr>
          <p:cNvPr id="17" name="左大括号 16">
            <a:extLst>
              <a:ext uri="{FF2B5EF4-FFF2-40B4-BE49-F238E27FC236}">
                <a16:creationId xmlns:a16="http://schemas.microsoft.com/office/drawing/2014/main" id="{61C286D1-ED0E-3DA1-0982-F3FFE0A78ACA}"/>
              </a:ext>
            </a:extLst>
          </p:cNvPr>
          <p:cNvSpPr/>
          <p:nvPr/>
        </p:nvSpPr>
        <p:spPr>
          <a:xfrm rot="16200000">
            <a:off x="5748046" y="989779"/>
            <a:ext cx="521474" cy="6336537"/>
          </a:xfrm>
          <a:prstGeom prst="leftBrace">
            <a:avLst>
              <a:gd name="adj1" fmla="val 29459"/>
              <a:gd name="adj2" fmla="val 4374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6287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6550" y="288917"/>
            <a:ext cx="8643848" cy="590931"/>
          </a:xfrm>
        </p:spPr>
        <p:txBody>
          <a:bodyPr/>
          <a:lstStyle/>
          <a:p>
            <a:r>
              <a:rPr lang="en-US" altLang="zh-CN" sz="3600" dirty="0"/>
              <a:t>Evaluation</a:t>
            </a:r>
            <a:endParaRPr lang="zh-CN" altLang="en-US" sz="3600" dirty="0"/>
          </a:p>
        </p:txBody>
      </p:sp>
      <p:sp>
        <p:nvSpPr>
          <p:cNvPr id="3" name="文本框 2"/>
          <p:cNvSpPr txBox="1"/>
          <p:nvPr/>
        </p:nvSpPr>
        <p:spPr>
          <a:xfrm>
            <a:off x="717868" y="1127760"/>
            <a:ext cx="1086453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400" dirty="0"/>
              <a:t>Setup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200" dirty="0"/>
              <a:t>TI AWR1843BOOST </a:t>
            </a:r>
            <a:r>
              <a:rPr lang="en-US" altLang="zh-CN" sz="2200" dirty="0" err="1"/>
              <a:t>mmWave</a:t>
            </a:r>
            <a:r>
              <a:rPr lang="en-US" altLang="zh-CN" sz="2200" dirty="0"/>
              <a:t> radar,</a:t>
            </a:r>
            <a:r>
              <a:rPr lang="zh-CN" altLang="en-US" sz="2200" dirty="0"/>
              <a:t> </a:t>
            </a:r>
            <a:r>
              <a:rPr lang="en-US" altLang="zh-CN" sz="2200" dirty="0"/>
              <a:t>77GHz, 4G bandwidth,</a:t>
            </a:r>
            <a:r>
              <a:rPr lang="zh-CN" altLang="en-US" sz="2200" dirty="0"/>
              <a:t> </a:t>
            </a:r>
            <a:r>
              <a:rPr lang="en-US" altLang="zh-CN" sz="2200" dirty="0"/>
              <a:t>3Tx, 4Rx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200" dirty="0"/>
              <a:t>DCA 1000EVM data capture board, </a:t>
            </a:r>
            <a:r>
              <a:rPr lang="en-US" altLang="zh-CN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200 frames/second</a:t>
            </a:r>
            <a:endParaRPr lang="en-US" altLang="zh-CN" sz="2200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400" dirty="0"/>
              <a:t>Data Collection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200" dirty="0"/>
              <a:t>35 participants (22 male, 13 female, aging between 20 to 54)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200" dirty="0"/>
              <a:t>Minimal body movement, hold breath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Varying environments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Varying radar placements</a:t>
            </a:r>
            <a:endParaRPr lang="en-US" altLang="zh-CN" sz="2200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400" dirty="0"/>
              <a:t>Ground Truth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200" dirty="0"/>
              <a:t>Arm-cuff BP monitor 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200" dirty="0"/>
              <a:t>Standard procedure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altLang="zh-CN" sz="2200" dirty="0"/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altLang="zh-CN" sz="24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09CEC79-BA8B-E5B1-4CC3-03E4A9E1F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152" y="3285228"/>
            <a:ext cx="6556248" cy="290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61608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981512" y="1127760"/>
            <a:ext cx="1099828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400" dirty="0"/>
              <a:t>Metrics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200" dirty="0"/>
              <a:t>Mean error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altLang="zh-CN" sz="2200" dirty="0"/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altLang="zh-CN" sz="2200" dirty="0"/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altLang="zh-CN" sz="2200" dirty="0"/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200" dirty="0"/>
              <a:t>Standard deviation of mean error</a:t>
            </a:r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altLang="zh-CN" sz="2200" dirty="0"/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altLang="zh-CN" sz="2200" dirty="0"/>
          </a:p>
          <a:p>
            <a:pPr marL="742950" lvl="1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altLang="zh-CN" sz="2200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6550" y="288917"/>
            <a:ext cx="8643848" cy="590931"/>
          </a:xfrm>
        </p:spPr>
        <p:txBody>
          <a:bodyPr/>
          <a:lstStyle/>
          <a:p>
            <a:r>
              <a:rPr lang="en-US" altLang="zh-CN" sz="3600" dirty="0"/>
              <a:t>Evaluation</a:t>
            </a:r>
            <a:endParaRPr lang="zh-CN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5152934" y="1896597"/>
                <a:ext cx="1985352" cy="5431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𝑀𝐸</m:t>
                      </m:r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grow m:val="on"/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num>
                        <m:den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2934" y="1896597"/>
                <a:ext cx="1985352" cy="54316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4571718" y="3460088"/>
                <a:ext cx="3147785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𝑆𝑇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altLang="zh-CN" dirty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i="1" dirty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limLoc m:val="undOvr"/>
                                  <m:grow m:val="on"/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zh-CN" altLang="en-US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altLang="zh-CN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i="1" dirty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i="1" dirty="0"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i="1" dirty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CN" dirty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CN" i="1" dirty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i="1" dirty="0"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i="1" dirty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CN" dirty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altLang="zh-CN" i="1" dirty="0">
                                              <a:latin typeface="Cambria Math" panose="02040503050406030204" pitchFamily="18" charset="0"/>
                                            </a:rPr>
                                            <m:t>𝑀𝐸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num>
                            <m:den>
                              <m:r>
                                <a:rPr lang="en-US" altLang="zh-CN" i="1" dirty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718" y="3460088"/>
                <a:ext cx="3147785" cy="9106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1222196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Overall Performance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2049233" y="5149378"/>
            <a:ext cx="373917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400" dirty="0"/>
              <a:t>Mean error</a:t>
            </a:r>
            <a:r>
              <a:rPr lang="zh-CN" altLang="en-US" sz="2400" dirty="0"/>
              <a:t>：</a:t>
            </a:r>
            <a:endParaRPr lang="en-US" altLang="zh-CN" sz="2400" dirty="0"/>
          </a:p>
          <a:p>
            <a:pPr marL="800100" lvl="1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200" dirty="0"/>
              <a:t>SBP -2.05 mmHg</a:t>
            </a:r>
          </a:p>
          <a:p>
            <a:pPr marL="800100" lvl="1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200" dirty="0"/>
              <a:t>DBP 1.99 mmHg</a:t>
            </a:r>
          </a:p>
        </p:txBody>
      </p:sp>
      <p:sp>
        <p:nvSpPr>
          <p:cNvPr id="5" name="矩形 4"/>
          <p:cNvSpPr/>
          <p:nvPr/>
        </p:nvSpPr>
        <p:spPr>
          <a:xfrm>
            <a:off x="6697213" y="5149378"/>
            <a:ext cx="435947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400" dirty="0"/>
              <a:t>Standard deviation</a:t>
            </a:r>
          </a:p>
          <a:p>
            <a:pPr marL="800100" lvl="1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200" dirty="0"/>
              <a:t>SBP 6.83 mmHg</a:t>
            </a:r>
          </a:p>
          <a:p>
            <a:pPr marL="800100" lvl="1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200" dirty="0"/>
              <a:t>DBP 6.30 mmHg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4D29540-4BEF-E8A6-417A-ABF58D50D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731" y="1209950"/>
            <a:ext cx="5124442" cy="368126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408A742-7FD4-B800-F577-FCC51D04E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788" y="1146281"/>
            <a:ext cx="5101290" cy="380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75440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Overall Performance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23246470"/>
                  </p:ext>
                </p:extLst>
              </p:nvPr>
            </p:nvGraphicFramePr>
            <p:xfrm>
              <a:off x="712204" y="1326140"/>
              <a:ext cx="5436000" cy="1752600"/>
            </p:xfrm>
            <a:graphic>
              <a:graphicData uri="http://schemas.openxmlformats.org/drawingml/2006/table">
                <a:tbl>
                  <a:tblPr firstRow="1" bandRow="1">
                    <a:tableStyleId>{6E25E649-3F16-4E02-A733-19D2CDBF48F0}</a:tableStyleId>
                  </a:tblPr>
                  <a:tblGrid>
                    <a:gridCol w="1260000">
                      <a:extLst>
                        <a:ext uri="{9D8B030D-6E8A-4147-A177-3AD203B41FA5}">
                          <a16:colId xmlns:a16="http://schemas.microsoft.com/office/drawing/2014/main" val="4146842855"/>
                        </a:ext>
                      </a:extLst>
                    </a:gridCol>
                    <a:gridCol w="1440000">
                      <a:extLst>
                        <a:ext uri="{9D8B030D-6E8A-4147-A177-3AD203B41FA5}">
                          <a16:colId xmlns:a16="http://schemas.microsoft.com/office/drawing/2014/main" val="3566060275"/>
                        </a:ext>
                      </a:extLst>
                    </a:gridCol>
                    <a:gridCol w="1368000">
                      <a:extLst>
                        <a:ext uri="{9D8B030D-6E8A-4147-A177-3AD203B41FA5}">
                          <a16:colId xmlns:a16="http://schemas.microsoft.com/office/drawing/2014/main" val="661564949"/>
                        </a:ext>
                      </a:extLst>
                    </a:gridCol>
                    <a:gridCol w="1368000">
                      <a:extLst>
                        <a:ext uri="{9D8B030D-6E8A-4147-A177-3AD203B41FA5}">
                          <a16:colId xmlns:a16="http://schemas.microsoft.com/office/drawing/2014/main" val="1577963056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ME</a:t>
                          </a:r>
                        </a:p>
                        <a:p>
                          <a:pPr algn="ctr"/>
                          <a:r>
                            <a:rPr lang="en-US" altLang="zh-CN" dirty="0"/>
                            <a:t>(mmHg)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STD</a:t>
                          </a:r>
                        </a:p>
                        <a:p>
                          <a:pPr algn="ctr"/>
                          <a:r>
                            <a:rPr lang="en-US" altLang="zh-CN" dirty="0"/>
                            <a:t>(mmHg)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20958518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r>
                            <a:rPr lang="en-US" altLang="zh-CN" i="1" dirty="0" err="1"/>
                            <a:t>h</a:t>
                          </a:r>
                          <a:r>
                            <a:rPr lang="en-US" altLang="zh-CN" i="0" dirty="0" err="1"/>
                            <a:t>BP</a:t>
                          </a:r>
                          <a:r>
                            <a:rPr lang="en-US" altLang="zh-CN" i="0" dirty="0"/>
                            <a:t>-Fi</a:t>
                          </a:r>
                          <a:endParaRPr lang="zh-CN" altLang="en-US" i="0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DBP</a:t>
                          </a:r>
                          <a:endParaRPr lang="zh-CN" alt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1.99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6.30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6002503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SBP</a:t>
                          </a:r>
                          <a:endParaRPr lang="zh-CN" altLang="en-US" dirty="0"/>
                        </a:p>
                      </a:txBody>
                      <a:tcPr>
                        <a:solidFill>
                          <a:srgbClr val="E7E7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-2.05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E7E7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6.83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E7E7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237132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AAMI</a:t>
                          </a:r>
                          <a:endParaRPr lang="zh-CN" alt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DBP &amp; SBP</a:t>
                          </a:r>
                          <a:endParaRPr lang="zh-CN" alt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zh-CN" altLang="en-US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</m:oMath>
                          </a14:m>
                          <a:r>
                            <a:rPr lang="en-US" altLang="zh-CN" dirty="0"/>
                            <a:t>5</a:t>
                          </a:r>
                          <a:endParaRPr lang="zh-CN" alt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zh-CN" altLang="en-US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</m:oMath>
                          </a14:m>
                          <a:r>
                            <a:rPr lang="en-US" altLang="zh-CN" dirty="0"/>
                            <a:t>8</a:t>
                          </a:r>
                          <a:endParaRPr lang="zh-CN" altLang="en-US" dirty="0"/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117917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23246470"/>
                  </p:ext>
                </p:extLst>
              </p:nvPr>
            </p:nvGraphicFramePr>
            <p:xfrm>
              <a:off x="712204" y="1326140"/>
              <a:ext cx="5436000" cy="1752600"/>
            </p:xfrm>
            <a:graphic>
              <a:graphicData uri="http://schemas.openxmlformats.org/drawingml/2006/table">
                <a:tbl>
                  <a:tblPr firstRow="1" bandRow="1">
                    <a:tableStyleId>{6E25E649-3F16-4E02-A733-19D2CDBF48F0}</a:tableStyleId>
                  </a:tblPr>
                  <a:tblGrid>
                    <a:gridCol w="1260000">
                      <a:extLst>
                        <a:ext uri="{9D8B030D-6E8A-4147-A177-3AD203B41FA5}">
                          <a16:colId xmlns:a16="http://schemas.microsoft.com/office/drawing/2014/main" val="4146842855"/>
                        </a:ext>
                      </a:extLst>
                    </a:gridCol>
                    <a:gridCol w="1440000">
                      <a:extLst>
                        <a:ext uri="{9D8B030D-6E8A-4147-A177-3AD203B41FA5}">
                          <a16:colId xmlns:a16="http://schemas.microsoft.com/office/drawing/2014/main" val="3566060275"/>
                        </a:ext>
                      </a:extLst>
                    </a:gridCol>
                    <a:gridCol w="1368000">
                      <a:extLst>
                        <a:ext uri="{9D8B030D-6E8A-4147-A177-3AD203B41FA5}">
                          <a16:colId xmlns:a16="http://schemas.microsoft.com/office/drawing/2014/main" val="661564949"/>
                        </a:ext>
                      </a:extLst>
                    </a:gridCol>
                    <a:gridCol w="1368000">
                      <a:extLst>
                        <a:ext uri="{9D8B030D-6E8A-4147-A177-3AD203B41FA5}">
                          <a16:colId xmlns:a16="http://schemas.microsoft.com/office/drawing/2014/main" val="1577963056"/>
                        </a:ext>
                      </a:extLst>
                    </a:gridCol>
                  </a:tblGrid>
                  <a:tr h="640080">
                    <a:tc gridSpan="2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ME</a:t>
                          </a:r>
                        </a:p>
                        <a:p>
                          <a:pPr algn="ctr"/>
                          <a:r>
                            <a:rPr lang="en-US" altLang="zh-CN" dirty="0"/>
                            <a:t>(mmHg)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STD</a:t>
                          </a:r>
                        </a:p>
                        <a:p>
                          <a:pPr algn="ctr"/>
                          <a:r>
                            <a:rPr lang="en-US" altLang="zh-CN" dirty="0"/>
                            <a:t>(mmHg)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20958518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r>
                            <a:rPr lang="en-US" altLang="zh-CN" i="1" dirty="0" err="1"/>
                            <a:t>h</a:t>
                          </a:r>
                          <a:r>
                            <a:rPr lang="en-US" altLang="zh-CN" i="0" dirty="0" err="1"/>
                            <a:t>BP</a:t>
                          </a:r>
                          <a:r>
                            <a:rPr lang="en-US" altLang="zh-CN" i="0" dirty="0"/>
                            <a:t>-Fi</a:t>
                          </a:r>
                          <a:endParaRPr lang="zh-CN" altLang="en-US" i="0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DBP</a:t>
                          </a:r>
                          <a:endParaRPr lang="zh-CN" alt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1.99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6.30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6002503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SBP</a:t>
                          </a:r>
                          <a:endParaRPr lang="zh-CN" altLang="en-US" dirty="0"/>
                        </a:p>
                      </a:txBody>
                      <a:tcPr>
                        <a:solidFill>
                          <a:srgbClr val="E7E7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-2.05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E7E7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6.83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E7E7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237132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AAMI</a:t>
                          </a:r>
                          <a:endParaRPr lang="zh-CN" alt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DBP &amp; SBP</a:t>
                          </a:r>
                          <a:endParaRPr lang="zh-CN" altLang="en-US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98214" t="-381967" r="-101339" b="-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96889" t="-381967" r="-889" b="-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179173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21721488"/>
                  </p:ext>
                </p:extLst>
              </p:nvPr>
            </p:nvGraphicFramePr>
            <p:xfrm>
              <a:off x="712204" y="3689894"/>
              <a:ext cx="6804000" cy="2595880"/>
            </p:xfrm>
            <a:graphic>
              <a:graphicData uri="http://schemas.openxmlformats.org/drawingml/2006/table">
                <a:tbl>
                  <a:tblPr firstRow="1" bandRow="1">
                    <a:tableStyleId>{6E25E649-3F16-4E02-A733-19D2CDBF48F0}</a:tableStyleId>
                  </a:tblPr>
                  <a:tblGrid>
                    <a:gridCol w="1260000">
                      <a:extLst>
                        <a:ext uri="{9D8B030D-6E8A-4147-A177-3AD203B41FA5}">
                          <a16:colId xmlns:a16="http://schemas.microsoft.com/office/drawing/2014/main" val="740329911"/>
                        </a:ext>
                      </a:extLst>
                    </a:gridCol>
                    <a:gridCol w="1440000">
                      <a:extLst>
                        <a:ext uri="{9D8B030D-6E8A-4147-A177-3AD203B41FA5}">
                          <a16:colId xmlns:a16="http://schemas.microsoft.com/office/drawing/2014/main" val="3142068655"/>
                        </a:ext>
                      </a:extLst>
                    </a:gridCol>
                    <a:gridCol w="1368000">
                      <a:extLst>
                        <a:ext uri="{9D8B030D-6E8A-4147-A177-3AD203B41FA5}">
                          <a16:colId xmlns:a16="http://schemas.microsoft.com/office/drawing/2014/main" val="1401195523"/>
                        </a:ext>
                      </a:extLst>
                    </a:gridCol>
                    <a:gridCol w="1368000">
                      <a:extLst>
                        <a:ext uri="{9D8B030D-6E8A-4147-A177-3AD203B41FA5}">
                          <a16:colId xmlns:a16="http://schemas.microsoft.com/office/drawing/2014/main" val="1931179020"/>
                        </a:ext>
                      </a:extLst>
                    </a:gridCol>
                    <a:gridCol w="1368000">
                      <a:extLst>
                        <a:ext uri="{9D8B030D-6E8A-4147-A177-3AD203B41FA5}">
                          <a16:colId xmlns:a16="http://schemas.microsoft.com/office/drawing/2014/main" val="1735252853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Cumulative Error Percentage</a:t>
                          </a:r>
                          <a:endParaRPr lang="zh-CN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3647006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zh-CN" altLang="en-US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</m:oMath>
                          </a14:m>
                          <a:r>
                            <a:rPr lang="en-US" altLang="zh-CN" dirty="0"/>
                            <a:t>5</a:t>
                          </a:r>
                          <a:r>
                            <a:rPr lang="zh-CN" altLang="en-US" baseline="0" dirty="0"/>
                            <a:t> </a:t>
                          </a:r>
                          <a:r>
                            <a:rPr lang="en-US" altLang="zh-CN" baseline="0" dirty="0"/>
                            <a:t>mmHg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zh-CN" altLang="en-US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</m:oMath>
                          </a14:m>
                          <a:r>
                            <a:rPr lang="en-US" altLang="zh-CN" dirty="0"/>
                            <a:t>10</a:t>
                          </a:r>
                          <a:r>
                            <a:rPr lang="zh-CN" altLang="en-US" baseline="0" dirty="0"/>
                            <a:t> </a:t>
                          </a:r>
                          <a:r>
                            <a:rPr lang="en-US" altLang="zh-CN" baseline="0" dirty="0"/>
                            <a:t>mmHg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zh-CN" altLang="en-US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</m:oMath>
                          </a14:m>
                          <a:r>
                            <a:rPr lang="en-US" altLang="zh-CN" dirty="0"/>
                            <a:t>15</a:t>
                          </a:r>
                          <a:r>
                            <a:rPr lang="zh-CN" altLang="en-US" baseline="0" dirty="0"/>
                            <a:t> </a:t>
                          </a:r>
                          <a:r>
                            <a:rPr lang="en-US" altLang="zh-CN" baseline="0" dirty="0"/>
                            <a:t>mmHg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50200984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r>
                            <a:rPr lang="en-US" altLang="zh-CN" i="1" dirty="0" err="1"/>
                            <a:t>h</a:t>
                          </a:r>
                          <a:r>
                            <a:rPr lang="en-US" altLang="zh-CN" i="0" dirty="0" err="1"/>
                            <a:t>BP</a:t>
                          </a:r>
                          <a:r>
                            <a:rPr lang="en-US" altLang="zh-CN" i="0" dirty="0"/>
                            <a:t>-Fi</a:t>
                          </a:r>
                          <a:endParaRPr lang="zh-CN" altLang="en-US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DBP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62.57%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87.82%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98.93%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17780852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SBP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61.50%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86.63%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97.65%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81536305"/>
                      </a:ext>
                    </a:extLst>
                  </a:tr>
                  <a:tr h="370840">
                    <a:tc rowSpan="3">
                      <a:txBody>
                        <a:bodyPr/>
                        <a:lstStyle/>
                        <a:p>
                          <a:pPr algn="ctr">
                            <a:lnSpc>
                              <a:spcPct val="300000"/>
                            </a:lnSpc>
                          </a:pPr>
                          <a:r>
                            <a:rPr lang="en-US" altLang="zh-CN" dirty="0"/>
                            <a:t>BHS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Grade A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60%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85%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95%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0729183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Grade B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50%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75%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90%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83274614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Grade C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40%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65%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85%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269072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21721488"/>
                  </p:ext>
                </p:extLst>
              </p:nvPr>
            </p:nvGraphicFramePr>
            <p:xfrm>
              <a:off x="712204" y="3689894"/>
              <a:ext cx="6804000" cy="2595880"/>
            </p:xfrm>
            <a:graphic>
              <a:graphicData uri="http://schemas.openxmlformats.org/drawingml/2006/table">
                <a:tbl>
                  <a:tblPr firstRow="1" bandRow="1">
                    <a:tableStyleId>{6E25E649-3F16-4E02-A733-19D2CDBF48F0}</a:tableStyleId>
                  </a:tblPr>
                  <a:tblGrid>
                    <a:gridCol w="1260000">
                      <a:extLst>
                        <a:ext uri="{9D8B030D-6E8A-4147-A177-3AD203B41FA5}">
                          <a16:colId xmlns:a16="http://schemas.microsoft.com/office/drawing/2014/main" val="740329911"/>
                        </a:ext>
                      </a:extLst>
                    </a:gridCol>
                    <a:gridCol w="1440000">
                      <a:extLst>
                        <a:ext uri="{9D8B030D-6E8A-4147-A177-3AD203B41FA5}">
                          <a16:colId xmlns:a16="http://schemas.microsoft.com/office/drawing/2014/main" val="3142068655"/>
                        </a:ext>
                      </a:extLst>
                    </a:gridCol>
                    <a:gridCol w="1368000">
                      <a:extLst>
                        <a:ext uri="{9D8B030D-6E8A-4147-A177-3AD203B41FA5}">
                          <a16:colId xmlns:a16="http://schemas.microsoft.com/office/drawing/2014/main" val="1401195523"/>
                        </a:ext>
                      </a:extLst>
                    </a:gridCol>
                    <a:gridCol w="1368000">
                      <a:extLst>
                        <a:ext uri="{9D8B030D-6E8A-4147-A177-3AD203B41FA5}">
                          <a16:colId xmlns:a16="http://schemas.microsoft.com/office/drawing/2014/main" val="1931179020"/>
                        </a:ext>
                      </a:extLst>
                    </a:gridCol>
                    <a:gridCol w="1368000">
                      <a:extLst>
                        <a:ext uri="{9D8B030D-6E8A-4147-A177-3AD203B41FA5}">
                          <a16:colId xmlns:a16="http://schemas.microsoft.com/office/drawing/2014/main" val="1735252853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Cumulative Error Percentage</a:t>
                          </a:r>
                          <a:endParaRPr lang="zh-CN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3647006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196889" t="-108197" r="-200889" b="-5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298214" t="-108197" r="-101786" b="-5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396444" t="-108197" r="-1333" b="-5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50200984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pPr algn="ctr">
                            <a:lnSpc>
                              <a:spcPct val="200000"/>
                            </a:lnSpc>
                          </a:pPr>
                          <a:r>
                            <a:rPr lang="en-US" altLang="zh-CN" i="1" dirty="0" err="1"/>
                            <a:t>h</a:t>
                          </a:r>
                          <a:r>
                            <a:rPr lang="en-US" altLang="zh-CN" i="0" dirty="0" err="1"/>
                            <a:t>BP</a:t>
                          </a:r>
                          <a:r>
                            <a:rPr lang="en-US" altLang="zh-CN" i="0" dirty="0"/>
                            <a:t>-Fi</a:t>
                          </a:r>
                          <a:endParaRPr lang="zh-CN" altLang="en-US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DBP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62.57%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87.82%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98.93%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17780852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SBP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61.50%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86.63%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FF0000"/>
                              </a:solidFill>
                            </a:rPr>
                            <a:t>97.65%</a:t>
                          </a:r>
                          <a:endParaRPr lang="zh-CN" altLang="en-US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81536305"/>
                      </a:ext>
                    </a:extLst>
                  </a:tr>
                  <a:tr h="370840">
                    <a:tc rowSpan="3">
                      <a:txBody>
                        <a:bodyPr/>
                        <a:lstStyle/>
                        <a:p>
                          <a:pPr algn="ctr">
                            <a:lnSpc>
                              <a:spcPct val="300000"/>
                            </a:lnSpc>
                          </a:pPr>
                          <a:r>
                            <a:rPr lang="en-US" altLang="zh-CN" dirty="0"/>
                            <a:t>BHS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Grade A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60%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85%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95%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0729183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Grade B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50%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75%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90%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83274614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Grade C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40%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65%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85%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2690723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云形标注 7"/>
          <p:cNvSpPr/>
          <p:nvPr/>
        </p:nvSpPr>
        <p:spPr>
          <a:xfrm>
            <a:off x="6897189" y="903499"/>
            <a:ext cx="4963888" cy="2417063"/>
          </a:xfrm>
          <a:prstGeom prst="cloudCallout">
            <a:avLst>
              <a:gd name="adj1" fmla="val -72095"/>
              <a:gd name="adj2" fmla="val 116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u="sng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ssociation for the </a:t>
            </a:r>
            <a:r>
              <a:rPr lang="en-US" altLang="zh-CN" sz="2800" u="sng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dvancement of </a:t>
            </a:r>
            <a:r>
              <a:rPr lang="en-US" altLang="zh-CN" sz="2800" u="sng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edical </a:t>
            </a:r>
            <a:r>
              <a:rPr lang="en-US" altLang="zh-CN" sz="2800" u="sng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nstruments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云形标注 8"/>
          <p:cNvSpPr/>
          <p:nvPr/>
        </p:nvSpPr>
        <p:spPr>
          <a:xfrm>
            <a:off x="8059783" y="3955431"/>
            <a:ext cx="3801293" cy="1907177"/>
          </a:xfrm>
          <a:prstGeom prst="cloudCallout">
            <a:avLst>
              <a:gd name="adj1" fmla="val -70387"/>
              <a:gd name="adj2" fmla="val -96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u="sng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ritain </a:t>
            </a:r>
            <a:r>
              <a:rPr lang="en-US" altLang="zh-CN" sz="2800" u="sng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ypertension </a:t>
            </a:r>
            <a:r>
              <a:rPr lang="en-US" altLang="zh-CN" sz="2800" u="sng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ociety 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670942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6550" y="288917"/>
            <a:ext cx="8643848" cy="590931"/>
          </a:xfrm>
        </p:spPr>
        <p:txBody>
          <a:bodyPr/>
          <a:lstStyle/>
          <a:p>
            <a:r>
              <a:rPr lang="en-US" altLang="zh-CN" sz="3600" dirty="0"/>
              <a:t>Background</a:t>
            </a:r>
            <a:endParaRPr lang="zh-CN" altLang="en-US" sz="36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BA965F1-09C1-4D60-B9BF-A27A292822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44"/>
          <a:stretch/>
        </p:blipFill>
        <p:spPr>
          <a:xfrm>
            <a:off x="1019673" y="1214960"/>
            <a:ext cx="2672443" cy="50433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25F1E71-4775-4C39-AE42-14CAAFCB7E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49" r="23272"/>
          <a:stretch/>
        </p:blipFill>
        <p:spPr>
          <a:xfrm>
            <a:off x="814044" y="1218173"/>
            <a:ext cx="2628932" cy="50433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C04AABC-78A1-4756-AE34-C54972CEA7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9" r="23272"/>
          <a:stretch/>
        </p:blipFill>
        <p:spPr>
          <a:xfrm>
            <a:off x="814044" y="1214960"/>
            <a:ext cx="2628932" cy="504332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FAD16C-B401-4F5F-9364-98C53F7B99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37" r="42347" b="66635"/>
          <a:stretch/>
        </p:blipFill>
        <p:spPr>
          <a:xfrm>
            <a:off x="1873315" y="1415117"/>
            <a:ext cx="740184" cy="1682714"/>
          </a:xfrm>
          <a:prstGeom prst="rect">
            <a:avLst/>
          </a:prstGeom>
        </p:spPr>
      </p:pic>
      <p:sp>
        <p:nvSpPr>
          <p:cNvPr id="8" name="内容占位符 2"/>
          <p:cNvSpPr txBox="1">
            <a:spLocks/>
          </p:cNvSpPr>
          <p:nvPr/>
        </p:nvSpPr>
        <p:spPr>
          <a:xfrm>
            <a:off x="3513667" y="1237323"/>
            <a:ext cx="8212666" cy="29875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Hypertension: blood pressure is too high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dirty="0"/>
              <a:t>Global health issue: affect 1 in 5 people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dirty="0"/>
              <a:t>Silent killer: no symptoms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dirty="0"/>
              <a:t>Damage the body</a:t>
            </a:r>
            <a:endParaRPr lang="en-US" altLang="zh-CN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8" name="对话气泡: 圆角矩形 19">
            <a:extLst>
              <a:ext uri="{FF2B5EF4-FFF2-40B4-BE49-F238E27FC236}">
                <a16:creationId xmlns:a16="http://schemas.microsoft.com/office/drawing/2014/main" id="{54E17502-2396-4EF5-9969-45287DAD1AC2}"/>
              </a:ext>
            </a:extLst>
          </p:cNvPr>
          <p:cNvSpPr/>
          <p:nvPr/>
        </p:nvSpPr>
        <p:spPr>
          <a:xfrm>
            <a:off x="3606800" y="3437467"/>
            <a:ext cx="7382933" cy="2952054"/>
          </a:xfrm>
          <a:prstGeom prst="wedgeRoundRectCallout">
            <a:avLst>
              <a:gd name="adj1" fmla="val -67307"/>
              <a:gd name="adj2" fmla="val -61870"/>
              <a:gd name="adj3" fmla="val 16667"/>
            </a:avLst>
          </a:prstGeom>
          <a:solidFill>
            <a:srgbClr val="F6F6F6"/>
          </a:solidFill>
          <a:ln w="25400">
            <a:solidFill>
              <a:srgbClr val="006C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E2B31038-615C-4286-9CBE-48F25469CF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643" t="9636" r="2620"/>
          <a:stretch/>
        </p:blipFill>
        <p:spPr>
          <a:xfrm>
            <a:off x="5736982" y="4477504"/>
            <a:ext cx="3122565" cy="1840047"/>
          </a:xfrm>
          <a:prstGeom prst="rect">
            <a:avLst/>
          </a:prstGeom>
        </p:spPr>
      </p:pic>
      <p:sp>
        <p:nvSpPr>
          <p:cNvPr id="30" name="文本框 21">
            <a:extLst>
              <a:ext uri="{FF2B5EF4-FFF2-40B4-BE49-F238E27FC236}">
                <a16:creationId xmlns:a16="http://schemas.microsoft.com/office/drawing/2014/main" id="{9A882BF9-F4E0-4DEB-A33E-7EE9AAF3C8BC}"/>
              </a:ext>
            </a:extLst>
          </p:cNvPr>
          <p:cNvSpPr txBox="1"/>
          <p:nvPr/>
        </p:nvSpPr>
        <p:spPr>
          <a:xfrm>
            <a:off x="3945466" y="3592688"/>
            <a:ext cx="70442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0" i="0" kern="1200" dirty="0">
                <a:solidFill>
                  <a:schemeClr val="tx1"/>
                </a:solidFill>
                <a:effectLst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Blood pressure is the key signal in the </a:t>
            </a:r>
            <a:r>
              <a:rPr lang="en-US" altLang="zh-CN" sz="2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prevention and diagnosis of </a:t>
            </a:r>
            <a:r>
              <a:rPr lang="en-US" altLang="zh-CN" sz="2800" b="0" i="0" kern="1200" dirty="0">
                <a:solidFill>
                  <a:schemeClr val="tx1"/>
                </a:solidFill>
                <a:effectLst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hypertension.</a:t>
            </a:r>
            <a:endParaRPr lang="zh-CN" altLang="en-US" sz="28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7183717"/>
      </p:ext>
    </p:extLst>
  </p:cSld>
  <p:clrMapOvr>
    <a:masterClrMapping/>
  </p:clrMapOvr>
  <p:transition spd="med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3000">
                                          <p:cBhvr>
                                            <p:cTn id="6" dur="1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1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0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Robustness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3AC8742-8F29-DE88-7739-0D729FE51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35" y="1602872"/>
            <a:ext cx="3658026" cy="263975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B71EF0-2286-9633-249C-1DD7F2A0E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634" y="3946708"/>
            <a:ext cx="3674629" cy="2639756"/>
          </a:xfrm>
          <a:prstGeom prst="rect">
            <a:avLst/>
          </a:prstGeom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51273254-D428-623F-CC5F-6AFA81800CF3}"/>
              </a:ext>
            </a:extLst>
          </p:cNvPr>
          <p:cNvCxnSpPr>
            <a:cxnSpLocks/>
          </p:cNvCxnSpPr>
          <p:nvPr/>
        </p:nvCxnSpPr>
        <p:spPr>
          <a:xfrm flipV="1">
            <a:off x="4445000" y="1828243"/>
            <a:ext cx="0" cy="4013585"/>
          </a:xfrm>
          <a:prstGeom prst="line">
            <a:avLst/>
          </a:prstGeom>
          <a:ln w="38100">
            <a:solidFill>
              <a:srgbClr val="A13F3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3A111F01-CADC-2BC2-F28B-94E7C85F60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987501"/>
              </p:ext>
            </p:extLst>
          </p:nvPr>
        </p:nvGraphicFramePr>
        <p:xfrm>
          <a:off x="4940301" y="1804988"/>
          <a:ext cx="6896097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891">
                  <a:extLst>
                    <a:ext uri="{9D8B030D-6E8A-4147-A177-3AD203B41FA5}">
                      <a16:colId xmlns:a16="http://schemas.microsoft.com/office/drawing/2014/main" val="3442298780"/>
                    </a:ext>
                  </a:extLst>
                </a:gridCol>
                <a:gridCol w="450808">
                  <a:extLst>
                    <a:ext uri="{9D8B030D-6E8A-4147-A177-3AD203B41FA5}">
                      <a16:colId xmlns:a16="http://schemas.microsoft.com/office/drawing/2014/main" val="1742017790"/>
                    </a:ext>
                  </a:extLst>
                </a:gridCol>
                <a:gridCol w="1416826">
                  <a:extLst>
                    <a:ext uri="{9D8B030D-6E8A-4147-A177-3AD203B41FA5}">
                      <a16:colId xmlns:a16="http://schemas.microsoft.com/office/drawing/2014/main" val="286921157"/>
                    </a:ext>
                  </a:extLst>
                </a:gridCol>
                <a:gridCol w="1425174">
                  <a:extLst>
                    <a:ext uri="{9D8B030D-6E8A-4147-A177-3AD203B41FA5}">
                      <a16:colId xmlns:a16="http://schemas.microsoft.com/office/drawing/2014/main" val="351922132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3570878890"/>
                    </a:ext>
                  </a:extLst>
                </a:gridCol>
                <a:gridCol w="1473198">
                  <a:extLst>
                    <a:ext uri="{9D8B030D-6E8A-4147-A177-3AD203B41FA5}">
                      <a16:colId xmlns:a16="http://schemas.microsoft.com/office/drawing/2014/main" val="27946053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30cm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50cm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70cm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90cm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3900964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algn="ctr"/>
                      <a:endParaRPr lang="en-US" altLang="zh-CN" dirty="0"/>
                    </a:p>
                    <a:p>
                      <a:pPr algn="ctr"/>
                      <a:endParaRPr lang="en-US" altLang="zh-CN" dirty="0"/>
                    </a:p>
                    <a:p>
                      <a:pPr algn="ctr"/>
                      <a:r>
                        <a:rPr lang="en-US" altLang="zh-CN" dirty="0"/>
                        <a:t>SBP</a:t>
                      </a:r>
                      <a:endParaRPr lang="zh-CN" altLang="en-US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-2.05±6.76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-2.04±6.72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 -2.35±7.21 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-3.47±7.12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6679743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15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effectLst/>
                        </a:rPr>
                        <a:t>-2.00±6.74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effectLst/>
                        </a:rPr>
                        <a:t>-2.03±6.77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effectLst/>
                        </a:rPr>
                        <a:t>-2.15±7.36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effectLst/>
                        </a:rPr>
                        <a:t>-3.46± 7.61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6215224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30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effectLst/>
                        </a:rPr>
                        <a:t>-2.02±6.81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effectLst/>
                        </a:rPr>
                        <a:t>-2.07±6.91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effectLst/>
                        </a:rPr>
                        <a:t>-2.48±7.11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effectLst/>
                        </a:rPr>
                        <a:t>-3.46±7.79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9608032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45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effectLst/>
                        </a:rPr>
                        <a:t>-2.06±6.92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effectLst/>
                        </a:rPr>
                        <a:t>-2.05±6.85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effectLst/>
                        </a:rPr>
                        <a:t>-2.10±7.20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effectLst/>
                        </a:rPr>
                        <a:t>-3.48±7.77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1450727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algn="ctr"/>
                      <a:endParaRPr lang="en-US" altLang="zh-CN" dirty="0"/>
                    </a:p>
                    <a:p>
                      <a:pPr algn="ctr"/>
                      <a:endParaRPr lang="en-US" altLang="zh-CN" dirty="0"/>
                    </a:p>
                    <a:p>
                      <a:pPr algn="ctr"/>
                      <a:r>
                        <a:rPr lang="en-US" altLang="zh-CN" dirty="0"/>
                        <a:t>DBP</a:t>
                      </a:r>
                      <a:endParaRPr lang="zh-CN" altLang="en-US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effectLst/>
                        </a:rPr>
                        <a:t>1.99±6.31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effectLst/>
                        </a:rPr>
                        <a:t>2.03±6.82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effectLst/>
                        </a:rPr>
                        <a:t>2.68±7.47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effectLst/>
                        </a:rPr>
                        <a:t>4.33±7.22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052069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15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effectLst/>
                        </a:rPr>
                        <a:t>2.07±6.30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effectLst/>
                        </a:rPr>
                        <a:t>2.04±6.51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effectLst/>
                        </a:rPr>
                        <a:t>2.69±6.63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effectLst/>
                        </a:rPr>
                        <a:t>3.34±7.30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495145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30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effectLst/>
                        </a:rPr>
                        <a:t>2.09±6.35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effectLst/>
                        </a:rPr>
                        <a:t>2.09±6.53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effectLst/>
                        </a:rPr>
                        <a:t>2.68±6.78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effectLst/>
                        </a:rPr>
                        <a:t>3.29±7.72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928542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45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effectLst/>
                        </a:rPr>
                        <a:t>2.03±6.34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effectLst/>
                        </a:rPr>
                        <a:t>2.06±7.72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effectLst/>
                        </a:rPr>
                        <a:t>2.69±7.28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effectLst/>
                        </a:rPr>
                        <a:t>3.36±7.87</a:t>
                      </a:r>
                      <a:endParaRPr lang="zh-CN" alt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873036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C85C0AB-7B48-E8A4-3FA8-F977379157FC}"/>
                  </a:ext>
                </a:extLst>
              </p:cNvPr>
              <p:cNvSpPr txBox="1"/>
              <p:nvPr/>
            </p:nvSpPr>
            <p:spPr>
              <a:xfrm>
                <a:off x="5516834" y="1830625"/>
                <a:ext cx="42068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𝜍</m:t>
                      </m:r>
                    </m:oMath>
                  </m:oMathPara>
                </a14:m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C85C0AB-7B48-E8A4-3FA8-F97737915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6834" y="1830625"/>
                <a:ext cx="420687" cy="369332"/>
              </a:xfrm>
              <a:prstGeom prst="rect">
                <a:avLst/>
              </a:prstGeom>
              <a:blipFill>
                <a:blip r:embed="rId5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AB4522D-7529-E2B3-04EC-A4E191EA918F}"/>
                  </a:ext>
                </a:extLst>
              </p:cNvPr>
              <p:cNvSpPr txBox="1"/>
              <p:nvPr/>
            </p:nvSpPr>
            <p:spPr>
              <a:xfrm>
                <a:off x="5727178" y="1744482"/>
                <a:ext cx="42068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AB4522D-7529-E2B3-04EC-A4E191EA91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178" y="1744482"/>
                <a:ext cx="42068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7572C447-705A-463D-8B42-28C0A1EF1DE7}"/>
              </a:ext>
            </a:extLst>
          </p:cNvPr>
          <p:cNvCxnSpPr/>
          <p:nvPr/>
        </p:nvCxnSpPr>
        <p:spPr>
          <a:xfrm>
            <a:off x="5619273" y="1828243"/>
            <a:ext cx="428625" cy="318908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DC617FB6-EC4A-635C-7586-2BB5DEC76EDC}"/>
              </a:ext>
            </a:extLst>
          </p:cNvPr>
          <p:cNvSpPr/>
          <p:nvPr/>
        </p:nvSpPr>
        <p:spPr>
          <a:xfrm>
            <a:off x="4940301" y="5610995"/>
            <a:ext cx="70744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en-US" altLang="zh-CN" sz="2400" dirty="0" err="1">
                <a:solidFill>
                  <a:srgbClr val="A13F3D"/>
                </a:solidFill>
              </a:rPr>
              <a:t>hBP</a:t>
            </a:r>
            <a:r>
              <a:rPr lang="en-US" altLang="zh-CN" sz="2400" dirty="0">
                <a:solidFill>
                  <a:srgbClr val="A13F3D"/>
                </a:solidFill>
              </a:rPr>
              <a:t>-Fi is practical in real-world scenarios!</a:t>
            </a:r>
            <a:endParaRPr lang="en-US" altLang="zh-CN" sz="2200" dirty="0">
              <a:solidFill>
                <a:srgbClr val="A13F3D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3325317-4FD2-1B8C-C582-A7F2820DC2C5}"/>
              </a:ext>
            </a:extLst>
          </p:cNvPr>
          <p:cNvSpPr/>
          <p:nvPr/>
        </p:nvSpPr>
        <p:spPr>
          <a:xfrm>
            <a:off x="981512" y="1156225"/>
            <a:ext cx="3819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400" dirty="0"/>
              <a:t>Varying environments</a:t>
            </a:r>
            <a:endParaRPr lang="en-US" altLang="zh-CN" sz="2200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83B9C81-E888-5E13-C936-EF2E42D3CCDA}"/>
              </a:ext>
            </a:extLst>
          </p:cNvPr>
          <p:cNvSpPr/>
          <p:nvPr/>
        </p:nvSpPr>
        <p:spPr>
          <a:xfrm>
            <a:off x="5014232" y="1156225"/>
            <a:ext cx="52361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sz="2400" dirty="0"/>
              <a:t>Varying radar placements</a:t>
            </a:r>
            <a:endParaRPr lang="en-US" altLang="zh-CN" sz="2200" dirty="0"/>
          </a:p>
        </p:txBody>
      </p:sp>
    </p:spTree>
    <p:extLst>
      <p:ext uri="{BB962C8B-B14F-4D97-AF65-F5344CB8AC3E}">
        <p14:creationId xmlns:p14="http://schemas.microsoft.com/office/powerpoint/2010/main" val="38522417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52B73C-BDEA-BB13-A881-3A2BC2428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533A4F1-B119-C456-8F3A-227DC866368D}"/>
              </a:ext>
            </a:extLst>
          </p:cNvPr>
          <p:cNvSpPr/>
          <p:nvPr/>
        </p:nvSpPr>
        <p:spPr>
          <a:xfrm>
            <a:off x="58265" y="1121133"/>
            <a:ext cx="11681976" cy="543897"/>
          </a:xfrm>
          <a:prstGeom prst="rect">
            <a:avLst/>
          </a:prstGeom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5208CC5B-9B42-2A09-28CA-BE0DC030F9D3}"/>
              </a:ext>
            </a:extLst>
          </p:cNvPr>
          <p:cNvSpPr/>
          <p:nvPr/>
        </p:nvSpPr>
        <p:spPr>
          <a:xfrm>
            <a:off x="451759" y="1121133"/>
            <a:ext cx="2408372" cy="543897"/>
          </a:xfrm>
          <a:custGeom>
            <a:avLst/>
            <a:gdLst>
              <a:gd name="connsiteX0" fmla="*/ 0 w 2068473"/>
              <a:gd name="connsiteY0" fmla="*/ 0 h 543897"/>
              <a:gd name="connsiteX1" fmla="*/ 1796525 w 2068473"/>
              <a:gd name="connsiteY1" fmla="*/ 0 h 543897"/>
              <a:gd name="connsiteX2" fmla="*/ 2068473 w 2068473"/>
              <a:gd name="connsiteY2" fmla="*/ 271949 h 543897"/>
              <a:gd name="connsiteX3" fmla="*/ 1796525 w 2068473"/>
              <a:gd name="connsiteY3" fmla="*/ 543897 h 543897"/>
              <a:gd name="connsiteX4" fmla="*/ 0 w 2068473"/>
              <a:gd name="connsiteY4" fmla="*/ 543897 h 543897"/>
              <a:gd name="connsiteX5" fmla="*/ 271949 w 2068473"/>
              <a:gd name="connsiteY5" fmla="*/ 271949 h 543897"/>
              <a:gd name="connsiteX6" fmla="*/ 0 w 2068473"/>
              <a:gd name="connsiteY6" fmla="*/ 0 h 543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8473" h="543897">
                <a:moveTo>
                  <a:pt x="0" y="0"/>
                </a:moveTo>
                <a:lnTo>
                  <a:pt x="1796525" y="0"/>
                </a:lnTo>
                <a:lnTo>
                  <a:pt x="2068473" y="271949"/>
                </a:lnTo>
                <a:lnTo>
                  <a:pt x="1796525" y="543897"/>
                </a:lnTo>
                <a:lnTo>
                  <a:pt x="0" y="543897"/>
                </a:lnTo>
                <a:lnTo>
                  <a:pt x="271949" y="271949"/>
                </a:lnTo>
                <a:lnTo>
                  <a:pt x="0" y="0"/>
                </a:lnTo>
                <a:close/>
              </a:path>
            </a:pathLst>
          </a:custGeom>
          <a:solidFill>
            <a:srgbClr val="006C39"/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3963" tIns="37338" rIns="309286" bIns="37338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800" b="1" kern="1200" dirty="0">
                <a:solidFill>
                  <a:sysClr val="window" lastClr="FFFFFF"/>
                </a:solidFill>
                <a:latin typeface="Book Antiqua" panose="02040602050305030304" pitchFamily="18" charset="0"/>
                <a:ea typeface="宋体" panose="02010600030101010101" pitchFamily="2" charset="-122"/>
                <a:cs typeface="+mn-cs"/>
              </a:rPr>
              <a:t>Target</a:t>
            </a:r>
            <a:endParaRPr lang="zh-CN" altLang="en-US" sz="2800" b="1" kern="1200" dirty="0">
              <a:solidFill>
                <a:sysClr val="window" lastClr="FFFFFF"/>
              </a:solidFill>
              <a:latin typeface="Book Antiqua" panose="0204060205030503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191D26E5-B101-80CE-DD05-AFD657FF408B}"/>
              </a:ext>
            </a:extLst>
          </p:cNvPr>
          <p:cNvSpPr/>
          <p:nvPr/>
        </p:nvSpPr>
        <p:spPr>
          <a:xfrm>
            <a:off x="2432402" y="1121133"/>
            <a:ext cx="2276794" cy="543897"/>
          </a:xfrm>
          <a:custGeom>
            <a:avLst/>
            <a:gdLst>
              <a:gd name="connsiteX0" fmla="*/ 0 w 2276794"/>
              <a:gd name="connsiteY0" fmla="*/ 0 h 543897"/>
              <a:gd name="connsiteX1" fmla="*/ 2004846 w 2276794"/>
              <a:gd name="connsiteY1" fmla="*/ 0 h 543897"/>
              <a:gd name="connsiteX2" fmla="*/ 2276794 w 2276794"/>
              <a:gd name="connsiteY2" fmla="*/ 271949 h 543897"/>
              <a:gd name="connsiteX3" fmla="*/ 2004846 w 2276794"/>
              <a:gd name="connsiteY3" fmla="*/ 543897 h 543897"/>
              <a:gd name="connsiteX4" fmla="*/ 0 w 2276794"/>
              <a:gd name="connsiteY4" fmla="*/ 543897 h 543897"/>
              <a:gd name="connsiteX5" fmla="*/ 271949 w 2276794"/>
              <a:gd name="connsiteY5" fmla="*/ 271949 h 543897"/>
              <a:gd name="connsiteX6" fmla="*/ 0 w 2276794"/>
              <a:gd name="connsiteY6" fmla="*/ 0 h 543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6794" h="543897">
                <a:moveTo>
                  <a:pt x="0" y="0"/>
                </a:moveTo>
                <a:lnTo>
                  <a:pt x="2004846" y="0"/>
                </a:lnTo>
                <a:lnTo>
                  <a:pt x="2276794" y="271949"/>
                </a:lnTo>
                <a:lnTo>
                  <a:pt x="2004846" y="543897"/>
                </a:lnTo>
                <a:lnTo>
                  <a:pt x="0" y="543897"/>
                </a:lnTo>
                <a:lnTo>
                  <a:pt x="271949" y="271949"/>
                </a:lnTo>
                <a:lnTo>
                  <a:pt x="0" y="0"/>
                </a:lnTo>
                <a:close/>
              </a:path>
            </a:pathLst>
          </a:custGeom>
          <a:solidFill>
            <a:srgbClr val="006C39"/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3963" tIns="37338" rIns="309286" bIns="37338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800" b="1" kern="1200">
                <a:solidFill>
                  <a:sysClr val="window" lastClr="FFFFFF"/>
                </a:solidFill>
                <a:latin typeface="Book Antiqua" panose="02040602050305030304" pitchFamily="18" charset="0"/>
                <a:ea typeface="宋体" panose="02010600030101010101" pitchFamily="2" charset="-122"/>
                <a:cs typeface="+mn-cs"/>
              </a:rPr>
              <a:t>Systems</a:t>
            </a:r>
            <a:endParaRPr lang="zh-CN" altLang="en-US" sz="2800" b="1" kern="1200">
              <a:solidFill>
                <a:sysClr val="window" lastClr="FFFFFF"/>
              </a:solidFill>
              <a:latin typeface="Book Antiqua" panose="0204060205030503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AEAE5791-1E18-D170-4789-FD8D8EB43F44}"/>
              </a:ext>
            </a:extLst>
          </p:cNvPr>
          <p:cNvSpPr/>
          <p:nvPr/>
        </p:nvSpPr>
        <p:spPr>
          <a:xfrm>
            <a:off x="4239813" y="1121133"/>
            <a:ext cx="2642091" cy="543897"/>
          </a:xfrm>
          <a:custGeom>
            <a:avLst/>
            <a:gdLst>
              <a:gd name="connsiteX0" fmla="*/ 0 w 2642091"/>
              <a:gd name="connsiteY0" fmla="*/ 0 h 543897"/>
              <a:gd name="connsiteX1" fmla="*/ 2370143 w 2642091"/>
              <a:gd name="connsiteY1" fmla="*/ 0 h 543897"/>
              <a:gd name="connsiteX2" fmla="*/ 2642091 w 2642091"/>
              <a:gd name="connsiteY2" fmla="*/ 271949 h 543897"/>
              <a:gd name="connsiteX3" fmla="*/ 2370143 w 2642091"/>
              <a:gd name="connsiteY3" fmla="*/ 543897 h 543897"/>
              <a:gd name="connsiteX4" fmla="*/ 0 w 2642091"/>
              <a:gd name="connsiteY4" fmla="*/ 543897 h 543897"/>
              <a:gd name="connsiteX5" fmla="*/ 271949 w 2642091"/>
              <a:gd name="connsiteY5" fmla="*/ 271949 h 543897"/>
              <a:gd name="connsiteX6" fmla="*/ 0 w 2642091"/>
              <a:gd name="connsiteY6" fmla="*/ 0 h 543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2091" h="543897">
                <a:moveTo>
                  <a:pt x="0" y="0"/>
                </a:moveTo>
                <a:lnTo>
                  <a:pt x="2370143" y="0"/>
                </a:lnTo>
                <a:lnTo>
                  <a:pt x="2642091" y="271949"/>
                </a:lnTo>
                <a:lnTo>
                  <a:pt x="2370143" y="543897"/>
                </a:lnTo>
                <a:lnTo>
                  <a:pt x="0" y="543897"/>
                </a:lnTo>
                <a:lnTo>
                  <a:pt x="271949" y="271949"/>
                </a:lnTo>
                <a:lnTo>
                  <a:pt x="0" y="0"/>
                </a:lnTo>
                <a:close/>
              </a:path>
            </a:pathLst>
          </a:custGeom>
          <a:solidFill>
            <a:srgbClr val="006C39"/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3963" tIns="37338" rIns="309286" bIns="37338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800" b="1" kern="1200" dirty="0">
                <a:solidFill>
                  <a:sysClr val="window" lastClr="FFFFFF"/>
                </a:solidFill>
                <a:latin typeface="Book Antiqua" panose="02040602050305030304" pitchFamily="18" charset="0"/>
                <a:ea typeface="宋体" panose="02010600030101010101" pitchFamily="2" charset="-122"/>
                <a:cs typeface="+mn-cs"/>
              </a:rPr>
              <a:t>Challenges</a:t>
            </a:r>
            <a:endParaRPr lang="zh-CN" altLang="en-US" sz="2800" b="1" kern="1200" dirty="0">
              <a:solidFill>
                <a:sysClr val="window" lastClr="FFFFFF"/>
              </a:solidFill>
              <a:latin typeface="Book Antiqua" panose="0204060205030503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7DA49B0D-DFF7-0386-57DD-49438783BBB9}"/>
              </a:ext>
            </a:extLst>
          </p:cNvPr>
          <p:cNvSpPr/>
          <p:nvPr/>
        </p:nvSpPr>
        <p:spPr>
          <a:xfrm>
            <a:off x="6582081" y="1121133"/>
            <a:ext cx="3425203" cy="543897"/>
          </a:xfrm>
          <a:custGeom>
            <a:avLst/>
            <a:gdLst>
              <a:gd name="connsiteX0" fmla="*/ 0 w 4166263"/>
              <a:gd name="connsiteY0" fmla="*/ 0 h 543897"/>
              <a:gd name="connsiteX1" fmla="*/ 3894315 w 4166263"/>
              <a:gd name="connsiteY1" fmla="*/ 0 h 543897"/>
              <a:gd name="connsiteX2" fmla="*/ 4166263 w 4166263"/>
              <a:gd name="connsiteY2" fmla="*/ 271949 h 543897"/>
              <a:gd name="connsiteX3" fmla="*/ 3894315 w 4166263"/>
              <a:gd name="connsiteY3" fmla="*/ 543897 h 543897"/>
              <a:gd name="connsiteX4" fmla="*/ 0 w 4166263"/>
              <a:gd name="connsiteY4" fmla="*/ 543897 h 543897"/>
              <a:gd name="connsiteX5" fmla="*/ 271949 w 4166263"/>
              <a:gd name="connsiteY5" fmla="*/ 271949 h 543897"/>
              <a:gd name="connsiteX6" fmla="*/ 0 w 4166263"/>
              <a:gd name="connsiteY6" fmla="*/ 0 h 543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6263" h="543897">
                <a:moveTo>
                  <a:pt x="0" y="0"/>
                </a:moveTo>
                <a:lnTo>
                  <a:pt x="3894315" y="0"/>
                </a:lnTo>
                <a:lnTo>
                  <a:pt x="4166263" y="271949"/>
                </a:lnTo>
                <a:lnTo>
                  <a:pt x="3894315" y="543897"/>
                </a:lnTo>
                <a:lnTo>
                  <a:pt x="0" y="543897"/>
                </a:lnTo>
                <a:lnTo>
                  <a:pt x="271949" y="271949"/>
                </a:lnTo>
                <a:lnTo>
                  <a:pt x="0" y="0"/>
                </a:lnTo>
                <a:close/>
              </a:path>
            </a:pathLst>
          </a:custGeom>
          <a:solidFill>
            <a:srgbClr val="006C39"/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3963" tIns="37338" rIns="309286" bIns="37338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800" b="1" kern="1200">
                <a:solidFill>
                  <a:sysClr val="window" lastClr="FFFFFF"/>
                </a:solidFill>
                <a:latin typeface="Book Antiqua" panose="02040602050305030304" pitchFamily="18" charset="0"/>
                <a:ea typeface="宋体" panose="02010600030101010101" pitchFamily="2" charset="-122"/>
                <a:cs typeface="+mn-cs"/>
              </a:rPr>
              <a:t>Solutions</a:t>
            </a:r>
            <a:endParaRPr lang="zh-CN" altLang="en-US" sz="2800" b="1" kern="1200">
              <a:solidFill>
                <a:sysClr val="window" lastClr="FFFFFF"/>
              </a:solidFill>
              <a:latin typeface="Book Antiqua" panose="0204060205030503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74861705-AACE-5646-E74C-04FD9B4CB4DD}"/>
              </a:ext>
            </a:extLst>
          </p:cNvPr>
          <p:cNvSpPr/>
          <p:nvPr/>
        </p:nvSpPr>
        <p:spPr>
          <a:xfrm>
            <a:off x="9608099" y="1121133"/>
            <a:ext cx="2132141" cy="543897"/>
          </a:xfrm>
          <a:custGeom>
            <a:avLst/>
            <a:gdLst>
              <a:gd name="connsiteX0" fmla="*/ 0 w 2132141"/>
              <a:gd name="connsiteY0" fmla="*/ 0 h 543897"/>
              <a:gd name="connsiteX1" fmla="*/ 1860193 w 2132141"/>
              <a:gd name="connsiteY1" fmla="*/ 0 h 543897"/>
              <a:gd name="connsiteX2" fmla="*/ 2132141 w 2132141"/>
              <a:gd name="connsiteY2" fmla="*/ 271949 h 543897"/>
              <a:gd name="connsiteX3" fmla="*/ 1860193 w 2132141"/>
              <a:gd name="connsiteY3" fmla="*/ 543897 h 543897"/>
              <a:gd name="connsiteX4" fmla="*/ 0 w 2132141"/>
              <a:gd name="connsiteY4" fmla="*/ 543897 h 543897"/>
              <a:gd name="connsiteX5" fmla="*/ 271949 w 2132141"/>
              <a:gd name="connsiteY5" fmla="*/ 271949 h 543897"/>
              <a:gd name="connsiteX6" fmla="*/ 0 w 2132141"/>
              <a:gd name="connsiteY6" fmla="*/ 0 h 543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32141" h="543897">
                <a:moveTo>
                  <a:pt x="0" y="0"/>
                </a:moveTo>
                <a:lnTo>
                  <a:pt x="1860193" y="0"/>
                </a:lnTo>
                <a:lnTo>
                  <a:pt x="2132141" y="271949"/>
                </a:lnTo>
                <a:lnTo>
                  <a:pt x="1860193" y="543897"/>
                </a:lnTo>
                <a:lnTo>
                  <a:pt x="0" y="543897"/>
                </a:lnTo>
                <a:lnTo>
                  <a:pt x="271949" y="271949"/>
                </a:lnTo>
                <a:lnTo>
                  <a:pt x="0" y="0"/>
                </a:lnTo>
                <a:close/>
              </a:path>
            </a:pathLst>
          </a:custGeom>
          <a:solidFill>
            <a:srgbClr val="006C39"/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3963" tIns="37338" rIns="309286" bIns="37338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800" b="1" kern="1200">
                <a:solidFill>
                  <a:sysClr val="window" lastClr="FFFFFF"/>
                </a:solidFill>
                <a:latin typeface="Book Antiqua" panose="02040602050305030304" pitchFamily="18" charset="0"/>
                <a:ea typeface="宋体" panose="02010600030101010101" pitchFamily="2" charset="-122"/>
                <a:cs typeface="+mn-cs"/>
              </a:rPr>
              <a:t>Results</a:t>
            </a:r>
            <a:endParaRPr lang="zh-CN" altLang="en-US" sz="2800" b="1" kern="1200">
              <a:solidFill>
                <a:sysClr val="window" lastClr="FFFFFF"/>
              </a:solidFill>
              <a:latin typeface="Book Antiqua" panose="0204060205030503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00EBB3D-6879-23D6-5B50-7E25C22BFF13}"/>
              </a:ext>
            </a:extLst>
          </p:cNvPr>
          <p:cNvSpPr txBox="1"/>
          <p:nvPr/>
        </p:nvSpPr>
        <p:spPr>
          <a:xfrm>
            <a:off x="302607" y="3429000"/>
            <a:ext cx="2349046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280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Contactless BP Monitoring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89B167E-2CA3-7FD4-2453-3C080C782B78}"/>
              </a:ext>
            </a:extLst>
          </p:cNvPr>
          <p:cNvSpPr txBox="1"/>
          <p:nvPr/>
        </p:nvSpPr>
        <p:spPr>
          <a:xfrm>
            <a:off x="2860131" y="3668653"/>
            <a:ext cx="1257304" cy="523220"/>
          </a:xfrm>
          <a:prstGeom prst="rect">
            <a:avLst/>
          </a:prstGeom>
          <a:solidFill>
            <a:srgbClr val="FFB9B9"/>
          </a:solidFill>
          <a:ln>
            <a:solidFill>
              <a:srgbClr val="8064A2">
                <a:lumMod val="40000"/>
                <a:lumOff val="60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hBP</a:t>
            </a:r>
            <a:r>
              <a:rPr lang="en-US" altLang="zh-CN" sz="28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-Fi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156EE0C-F32F-403B-583F-78CECB07AF23}"/>
              </a:ext>
            </a:extLst>
          </p:cNvPr>
          <p:cNvSpPr txBox="1"/>
          <p:nvPr/>
        </p:nvSpPr>
        <p:spPr>
          <a:xfrm>
            <a:off x="9696573" y="2804667"/>
            <a:ext cx="2043668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lIns="0" r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400" b="1" dirty="0">
                <a:solidFill>
                  <a:srgbClr val="A13F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sound physiological basis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400" b="1" dirty="0">
                <a:solidFill>
                  <a:srgbClr val="A13F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Accurate BP results</a:t>
            </a:r>
            <a:endParaRPr lang="en-US" altLang="zh-CN" sz="2400" dirty="0">
              <a:solidFill>
                <a:srgbClr val="A13F3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箭头: 下 10">
            <a:extLst>
              <a:ext uri="{FF2B5EF4-FFF2-40B4-BE49-F238E27FC236}">
                <a16:creationId xmlns:a16="http://schemas.microsoft.com/office/drawing/2014/main" id="{655675D3-F4CE-7DE0-84FC-DFE65623B5A8}"/>
              </a:ext>
            </a:extLst>
          </p:cNvPr>
          <p:cNvSpPr/>
          <p:nvPr/>
        </p:nvSpPr>
        <p:spPr>
          <a:xfrm rot="16200000">
            <a:off x="2629275" y="3871467"/>
            <a:ext cx="243397" cy="174558"/>
          </a:xfrm>
          <a:prstGeom prst="downArrow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左大括号 11">
            <a:extLst>
              <a:ext uri="{FF2B5EF4-FFF2-40B4-BE49-F238E27FC236}">
                <a16:creationId xmlns:a16="http://schemas.microsoft.com/office/drawing/2014/main" id="{84511C77-2C12-2540-0159-FD3E7E8B5B03}"/>
              </a:ext>
            </a:extLst>
          </p:cNvPr>
          <p:cNvSpPr/>
          <p:nvPr/>
        </p:nvSpPr>
        <p:spPr>
          <a:xfrm flipH="1">
            <a:off x="9235725" y="2174356"/>
            <a:ext cx="423271" cy="3568946"/>
          </a:xfrm>
          <a:prstGeom prst="leftBrace">
            <a:avLst>
              <a:gd name="adj1" fmla="val 76565"/>
              <a:gd name="adj2" fmla="val 50000"/>
            </a:avLst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左大括号 12">
            <a:extLst>
              <a:ext uri="{FF2B5EF4-FFF2-40B4-BE49-F238E27FC236}">
                <a16:creationId xmlns:a16="http://schemas.microsoft.com/office/drawing/2014/main" id="{E1BD087B-4C67-A333-E20A-9F03A75A74B6}"/>
              </a:ext>
            </a:extLst>
          </p:cNvPr>
          <p:cNvSpPr/>
          <p:nvPr/>
        </p:nvSpPr>
        <p:spPr>
          <a:xfrm>
            <a:off x="4112287" y="2671426"/>
            <a:ext cx="423271" cy="2517675"/>
          </a:xfrm>
          <a:prstGeom prst="leftBrace">
            <a:avLst>
              <a:gd name="adj1" fmla="val 76565"/>
              <a:gd name="adj2" fmla="val 50000"/>
            </a:avLst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A1022D5-DBC4-A026-4C71-01B052AAA793}"/>
              </a:ext>
            </a:extLst>
          </p:cNvPr>
          <p:cNvSpPr txBox="1"/>
          <p:nvPr/>
        </p:nvSpPr>
        <p:spPr>
          <a:xfrm>
            <a:off x="6878340" y="2391951"/>
            <a:ext cx="2338595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R="0" indent="0" algn="ctr" fontAlgn="auto">
              <a:buClrTx/>
              <a:buSzTx/>
              <a:buFontTx/>
              <a:buNone/>
              <a:tabLst/>
              <a:defRPr/>
            </a:pP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BTF Model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E00C200-CE4C-5C31-FEC4-50DAC937226A}"/>
              </a:ext>
            </a:extLst>
          </p:cNvPr>
          <p:cNvSpPr txBox="1"/>
          <p:nvPr/>
        </p:nvSpPr>
        <p:spPr>
          <a:xfrm>
            <a:off x="6878339" y="3697137"/>
            <a:ext cx="2338595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Beam Scan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379B71B-2420-0D41-311E-001AA5D2B4F2}"/>
              </a:ext>
            </a:extLst>
          </p:cNvPr>
          <p:cNvSpPr txBox="1"/>
          <p:nvPr/>
        </p:nvSpPr>
        <p:spPr>
          <a:xfrm>
            <a:off x="6859553" y="5002322"/>
            <a:ext cx="2338595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Explainable DL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63D78C5-3C72-5230-09C7-2D5C27D84BE3}"/>
              </a:ext>
            </a:extLst>
          </p:cNvPr>
          <p:cNvSpPr txBox="1"/>
          <p:nvPr/>
        </p:nvSpPr>
        <p:spPr>
          <a:xfrm>
            <a:off x="4534391" y="2176508"/>
            <a:ext cx="20476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Unclear</a:t>
            </a:r>
          </a:p>
          <a:p>
            <a:pPr lvl="0" algn="ctr"/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Relationship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82E7426-FB4C-5BEC-3FD3-8E5524A5B1C6}"/>
              </a:ext>
            </a:extLst>
          </p:cNvPr>
          <p:cNvSpPr txBox="1"/>
          <p:nvPr/>
        </p:nvSpPr>
        <p:spPr>
          <a:xfrm>
            <a:off x="4534391" y="3697137"/>
            <a:ext cx="204769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 Quality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E499787-2600-E74D-0240-8879E85C48D7}"/>
              </a:ext>
            </a:extLst>
          </p:cNvPr>
          <p:cNvSpPr txBox="1"/>
          <p:nvPr/>
        </p:nvSpPr>
        <p:spPr>
          <a:xfrm>
            <a:off x="4534391" y="5002322"/>
            <a:ext cx="204769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Inaccurate</a:t>
            </a: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965E2881-085A-FEAA-0A73-D76D4AF628CD}"/>
              </a:ext>
            </a:extLst>
          </p:cNvPr>
          <p:cNvCxnSpPr>
            <a:stCxn id="19" idx="3"/>
            <a:endCxn id="14" idx="1"/>
          </p:cNvCxnSpPr>
          <p:nvPr/>
        </p:nvCxnSpPr>
        <p:spPr>
          <a:xfrm flipV="1">
            <a:off x="6582081" y="2653561"/>
            <a:ext cx="296259" cy="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triangle" w="med" len="med"/>
          </a:ln>
          <a:effectLst/>
        </p:spPr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705229BE-7A26-E7AF-F7E2-8D17BC83C8C0}"/>
              </a:ext>
            </a:extLst>
          </p:cNvPr>
          <p:cNvCxnSpPr>
            <a:cxnSpLocks/>
            <a:stCxn id="20" idx="3"/>
            <a:endCxn id="15" idx="1"/>
          </p:cNvCxnSpPr>
          <p:nvPr/>
        </p:nvCxnSpPr>
        <p:spPr>
          <a:xfrm>
            <a:off x="6582081" y="3958747"/>
            <a:ext cx="296258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triangle" w="med" len="med"/>
          </a:ln>
          <a:effectLst/>
        </p:spPr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DB468194-D08C-78D2-9ABE-DA7BF8771D64}"/>
              </a:ext>
            </a:extLst>
          </p:cNvPr>
          <p:cNvCxnSpPr>
            <a:cxnSpLocks/>
            <a:stCxn id="22" idx="3"/>
            <a:endCxn id="16" idx="1"/>
          </p:cNvCxnSpPr>
          <p:nvPr/>
        </p:nvCxnSpPr>
        <p:spPr>
          <a:xfrm>
            <a:off x="6582081" y="5263932"/>
            <a:ext cx="277472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20377131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06127" y="452363"/>
            <a:ext cx="9503769" cy="2067157"/>
            <a:chOff x="2097897" y="2388923"/>
            <a:chExt cx="7502429" cy="2756209"/>
          </a:xfrm>
        </p:grpSpPr>
        <p:sp>
          <p:nvSpPr>
            <p:cNvPr id="3" name="矩形 2"/>
            <p:cNvSpPr/>
            <p:nvPr/>
          </p:nvSpPr>
          <p:spPr>
            <a:xfrm>
              <a:off x="2097897" y="2498254"/>
              <a:ext cx="7354093" cy="2646878"/>
            </a:xfrm>
            <a:prstGeom prst="rect">
              <a:avLst/>
            </a:prstGeom>
            <a:noFill/>
            <a:effectLst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altLang="zh-CN" sz="12450" b="1" dirty="0">
                  <a:ln w="0">
                    <a:noFill/>
                  </a:ln>
                  <a:pattFill prst="wdDnDiag">
                    <a:fgClr>
                      <a:srgbClr val="FFFFFF"/>
                    </a:fgClr>
                    <a:bgClr>
                      <a:srgbClr val="015C31"/>
                    </a:bgClr>
                  </a:pattFill>
                </a:rPr>
                <a:t>Thanks!</a:t>
              </a:r>
              <a:endParaRPr lang="zh-CN" altLang="en-US" sz="12450" b="1" dirty="0">
                <a:ln w="0">
                  <a:noFill/>
                </a:ln>
                <a:pattFill prst="wdDnDiag">
                  <a:fgClr>
                    <a:srgbClr val="FFFFFF"/>
                  </a:fgClr>
                  <a:bgClr>
                    <a:srgbClr val="015C31"/>
                  </a:bgClr>
                </a:patt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172065" y="2443590"/>
              <a:ext cx="7354093" cy="2646878"/>
            </a:xfrm>
            <a:prstGeom prst="rect">
              <a:avLst/>
            </a:prstGeom>
            <a:noFill/>
            <a:effectLst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altLang="zh-CN" sz="12450" b="1" dirty="0">
                  <a:ln w="0">
                    <a:noFill/>
                  </a:ln>
                  <a:solidFill>
                    <a:srgbClr val="FFFFFF"/>
                  </a:solidFill>
                </a:rPr>
                <a:t>Thanks!</a:t>
              </a:r>
              <a:endParaRPr lang="zh-CN" altLang="en-US" sz="12450" b="1" dirty="0">
                <a:ln w="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2246233" y="2388923"/>
              <a:ext cx="7354093" cy="2646878"/>
            </a:xfrm>
            <a:prstGeom prst="rect">
              <a:avLst/>
            </a:prstGeom>
            <a:noFill/>
            <a:effectLst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altLang="zh-CN" sz="12450" b="1" dirty="0">
                  <a:ln w="0">
                    <a:noFill/>
                  </a:ln>
                  <a:solidFill>
                    <a:srgbClr val="015C31"/>
                  </a:solidFill>
                </a:rPr>
                <a:t>Thanks!</a:t>
              </a:r>
              <a:endParaRPr lang="zh-CN" altLang="en-US" sz="12450" b="1" dirty="0">
                <a:ln w="0">
                  <a:noFill/>
                </a:ln>
                <a:solidFill>
                  <a:srgbClr val="015C31"/>
                </a:solidFill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DF4EF505-9017-3880-8418-363A3D151140}"/>
              </a:ext>
            </a:extLst>
          </p:cNvPr>
          <p:cNvGrpSpPr/>
          <p:nvPr/>
        </p:nvGrpSpPr>
        <p:grpSpPr>
          <a:xfrm>
            <a:off x="3778321" y="2305264"/>
            <a:ext cx="5029573" cy="2074215"/>
            <a:chOff x="1180727" y="3325564"/>
            <a:chExt cx="9503769" cy="2074215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8AEDE4FD-E5BB-745C-8F7D-A1FBC4934C68}"/>
                </a:ext>
              </a:extLst>
            </p:cNvPr>
            <p:cNvSpPr/>
            <p:nvPr/>
          </p:nvSpPr>
          <p:spPr>
            <a:xfrm>
              <a:off x="1180727" y="3414620"/>
              <a:ext cx="9315863" cy="1985159"/>
            </a:xfrm>
            <a:prstGeom prst="rect">
              <a:avLst/>
            </a:prstGeom>
            <a:noFill/>
            <a:effectLst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altLang="zh-CN" sz="12450" b="1" dirty="0">
                  <a:ln w="0">
                    <a:noFill/>
                  </a:ln>
                  <a:pattFill prst="wdDnDiag">
                    <a:fgClr>
                      <a:srgbClr val="FFFFFF"/>
                    </a:fgClr>
                    <a:bgClr>
                      <a:srgbClr val="015C31"/>
                    </a:bgClr>
                  </a:pattFill>
                </a:rPr>
                <a:t>Q&amp;A</a:t>
              </a:r>
              <a:endParaRPr lang="zh-CN" altLang="en-US" sz="12450" b="1" dirty="0">
                <a:ln w="0">
                  <a:noFill/>
                </a:ln>
                <a:pattFill prst="wdDnDiag">
                  <a:fgClr>
                    <a:srgbClr val="FFFFFF"/>
                  </a:fgClr>
                  <a:bgClr>
                    <a:srgbClr val="015C31"/>
                  </a:bgClr>
                </a:pattFill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018A66E2-1FE4-5DC6-6AFB-099E2AF65474}"/>
                </a:ext>
              </a:extLst>
            </p:cNvPr>
            <p:cNvSpPr/>
            <p:nvPr/>
          </p:nvSpPr>
          <p:spPr>
            <a:xfrm>
              <a:off x="1274680" y="3366662"/>
              <a:ext cx="9315863" cy="1985159"/>
            </a:xfrm>
            <a:prstGeom prst="rect">
              <a:avLst/>
            </a:prstGeom>
            <a:noFill/>
            <a:effectLst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altLang="zh-CN" sz="12450" b="1" dirty="0">
                  <a:ln w="0">
                    <a:noFill/>
                  </a:ln>
                  <a:solidFill>
                    <a:srgbClr val="FFFFFF"/>
                  </a:solidFill>
                </a:rPr>
                <a:t>Q&amp;A</a:t>
              </a:r>
              <a:endParaRPr lang="zh-CN" altLang="en-US" sz="12450" b="1" dirty="0">
                <a:ln w="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06369922-EE32-598C-FB86-EF858E709FB4}"/>
                </a:ext>
              </a:extLst>
            </p:cNvPr>
            <p:cNvSpPr/>
            <p:nvPr/>
          </p:nvSpPr>
          <p:spPr>
            <a:xfrm>
              <a:off x="1368633" y="3325564"/>
              <a:ext cx="9315863" cy="1985159"/>
            </a:xfrm>
            <a:prstGeom prst="rect">
              <a:avLst/>
            </a:prstGeom>
            <a:noFill/>
            <a:effectLst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altLang="zh-CN" sz="12450" b="1" dirty="0">
                  <a:ln w="0">
                    <a:noFill/>
                  </a:ln>
                  <a:solidFill>
                    <a:srgbClr val="015C31"/>
                  </a:solidFill>
                </a:rPr>
                <a:t>Q&amp;A</a:t>
              </a:r>
              <a:endParaRPr lang="zh-CN" altLang="en-US" sz="12450" b="1" dirty="0">
                <a:ln w="0">
                  <a:noFill/>
                </a:ln>
                <a:solidFill>
                  <a:srgbClr val="015C31"/>
                </a:solidFill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6FC88AD0-561A-D2E6-DAC1-20D99FB76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58" y="4393437"/>
            <a:ext cx="1657350" cy="1695450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720CE60C-49C9-A253-3162-1ECA060A6D29}"/>
              </a:ext>
            </a:extLst>
          </p:cNvPr>
          <p:cNvSpPr txBox="1"/>
          <p:nvPr/>
        </p:nvSpPr>
        <p:spPr>
          <a:xfrm>
            <a:off x="2219719" y="4764108"/>
            <a:ext cx="36430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Yetong</a:t>
            </a:r>
            <a:r>
              <a:rPr lang="en-US" altLang="zh-C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Cao</a:t>
            </a:r>
          </a:p>
          <a:p>
            <a:pPr algn="ctr"/>
            <a:r>
              <a:rPr lang="en-US" altLang="zh-C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yetong.cao@ntu.edu.sg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859B9E1-4BA5-A065-955D-1ACDEC4321B2}"/>
              </a:ext>
            </a:extLst>
          </p:cNvPr>
          <p:cNvSpPr txBox="1"/>
          <p:nvPr/>
        </p:nvSpPr>
        <p:spPr>
          <a:xfrm>
            <a:off x="-427510" y="5938848"/>
            <a:ext cx="3643086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Google Scholar Page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0F2E287-C975-B610-A8CE-E3FB13144A61}"/>
              </a:ext>
            </a:extLst>
          </p:cNvPr>
          <p:cNvSpPr txBox="1"/>
          <p:nvPr/>
        </p:nvSpPr>
        <p:spPr>
          <a:xfrm>
            <a:off x="8150738" y="4764108"/>
            <a:ext cx="36430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Jun Luo,</a:t>
            </a:r>
            <a:r>
              <a:rPr lang="zh-CN" alt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IEEE Fellow</a:t>
            </a:r>
          </a:p>
          <a:p>
            <a:r>
              <a:rPr lang="en-US" altLang="zh-C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junluo@ntu.edu.sg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1EFB00A8-9696-19B1-8491-49A6DFDC6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9113" y="4464875"/>
            <a:ext cx="1571625" cy="1552575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94AC062D-9676-EE9B-22E2-AC13F0BDA98D}"/>
              </a:ext>
            </a:extLst>
          </p:cNvPr>
          <p:cNvSpPr txBox="1"/>
          <p:nvPr/>
        </p:nvSpPr>
        <p:spPr>
          <a:xfrm>
            <a:off x="5543382" y="5938848"/>
            <a:ext cx="3643086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Google Scholar Page</a:t>
            </a:r>
          </a:p>
        </p:txBody>
      </p:sp>
    </p:spTree>
    <p:extLst>
      <p:ext uri="{BB962C8B-B14F-4D97-AF65-F5344CB8AC3E}">
        <p14:creationId xmlns:p14="http://schemas.microsoft.com/office/powerpoint/2010/main" val="1370027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6550" y="288917"/>
            <a:ext cx="8643848" cy="590931"/>
          </a:xfrm>
        </p:spPr>
        <p:txBody>
          <a:bodyPr/>
          <a:lstStyle/>
          <a:p>
            <a:r>
              <a:rPr lang="en-US" altLang="zh-CN" sz="3600" dirty="0"/>
              <a:t>Current BP Monitoring Solutions</a:t>
            </a:r>
            <a:endParaRPr lang="zh-CN" altLang="en-US" sz="3600" dirty="0"/>
          </a:p>
        </p:txBody>
      </p:sp>
      <p:pic>
        <p:nvPicPr>
          <p:cNvPr id="4" name="Picture 5" descr="A picture containing person, holding, woman, black&#10;&#10;Description automatically generated">
            <a:extLst>
              <a:ext uri="{FF2B5EF4-FFF2-40B4-BE49-F238E27FC236}">
                <a16:creationId xmlns:a16="http://schemas.microsoft.com/office/drawing/2014/main" id="{5C9500FE-5C3B-41A5-A598-2965A2CEE4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8359" b="38462"/>
          <a:stretch/>
        </p:blipFill>
        <p:spPr>
          <a:xfrm>
            <a:off x="3703584" y="4326686"/>
            <a:ext cx="1542281" cy="1709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434" y="2040426"/>
            <a:ext cx="1554015" cy="15540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35" y="4370587"/>
            <a:ext cx="2287250" cy="16216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197" y="2034082"/>
            <a:ext cx="2279222" cy="1506169"/>
          </a:xfrm>
          <a:prstGeom prst="rect">
            <a:avLst/>
          </a:prstGeom>
        </p:spPr>
      </p:pic>
      <p:sp>
        <p:nvSpPr>
          <p:cNvPr id="10" name="内容占位符 2"/>
          <p:cNvSpPr txBox="1">
            <a:spLocks/>
          </p:cNvSpPr>
          <p:nvPr/>
        </p:nvSpPr>
        <p:spPr>
          <a:xfrm>
            <a:off x="600069" y="1173822"/>
            <a:ext cx="5578032" cy="8082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Contact-based BP Monitoring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1216BCC-9725-4854-9CF2-223C472C5A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815" t="-1321"/>
          <a:stretch/>
        </p:blipFill>
        <p:spPr>
          <a:xfrm>
            <a:off x="6583855" y="3688688"/>
            <a:ext cx="1939176" cy="17422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FB1301A-1412-E31A-6FEE-E794BCED2A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886" t="6055" b="2777"/>
          <a:stretch/>
        </p:blipFill>
        <p:spPr>
          <a:xfrm>
            <a:off x="9022372" y="3782784"/>
            <a:ext cx="1891769" cy="1805523"/>
          </a:xfrm>
          <a:custGeom>
            <a:avLst/>
            <a:gdLst>
              <a:gd name="connsiteX0" fmla="*/ 315990 w 2187615"/>
              <a:gd name="connsiteY0" fmla="*/ 0 h 2087881"/>
              <a:gd name="connsiteX1" fmla="*/ 2187615 w 2187615"/>
              <a:gd name="connsiteY1" fmla="*/ 0 h 2087881"/>
              <a:gd name="connsiteX2" fmla="*/ 2187615 w 2187615"/>
              <a:gd name="connsiteY2" fmla="*/ 2087881 h 2087881"/>
              <a:gd name="connsiteX3" fmla="*/ 0 w 2187615"/>
              <a:gd name="connsiteY3" fmla="*/ 2087881 h 2087881"/>
              <a:gd name="connsiteX4" fmla="*/ 0 w 2187615"/>
              <a:gd name="connsiteY4" fmla="*/ 1524000 h 2087881"/>
              <a:gd name="connsiteX5" fmla="*/ 64530 w 2187615"/>
              <a:gd name="connsiteY5" fmla="*/ 1524000 h 2087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7615" h="2087881">
                <a:moveTo>
                  <a:pt x="315990" y="0"/>
                </a:moveTo>
                <a:lnTo>
                  <a:pt x="2187615" y="0"/>
                </a:lnTo>
                <a:lnTo>
                  <a:pt x="2187615" y="2087881"/>
                </a:lnTo>
                <a:lnTo>
                  <a:pt x="0" y="2087881"/>
                </a:lnTo>
                <a:lnTo>
                  <a:pt x="0" y="1524000"/>
                </a:lnTo>
                <a:lnTo>
                  <a:pt x="64530" y="152400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3F528C-1E03-C981-7867-AF1926BEAC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447" r="3032"/>
          <a:stretch/>
        </p:blipFill>
        <p:spPr>
          <a:xfrm>
            <a:off x="8475443" y="1932236"/>
            <a:ext cx="2417123" cy="173142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2ADE068-5F89-608C-7932-558314A8E2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6511" y="1858263"/>
            <a:ext cx="1462061" cy="1796967"/>
          </a:xfrm>
          <a:prstGeom prst="rect">
            <a:avLst/>
          </a:prstGeom>
        </p:spPr>
      </p:pic>
      <p:sp>
        <p:nvSpPr>
          <p:cNvPr id="18" name="内容占位符 2">
            <a:extLst>
              <a:ext uri="{FF2B5EF4-FFF2-40B4-BE49-F238E27FC236}">
                <a16:creationId xmlns:a16="http://schemas.microsoft.com/office/drawing/2014/main" id="{8AFD0B32-2E18-7B29-EE47-55416E174740}"/>
              </a:ext>
            </a:extLst>
          </p:cNvPr>
          <p:cNvSpPr txBox="1">
            <a:spLocks/>
          </p:cNvSpPr>
          <p:nvPr/>
        </p:nvSpPr>
        <p:spPr>
          <a:xfrm>
            <a:off x="938477" y="3648007"/>
            <a:ext cx="5197867" cy="3468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Arm-cuff solutions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64FBC863-7AB6-0A2C-7D0A-EFB736499BE5}"/>
              </a:ext>
            </a:extLst>
          </p:cNvPr>
          <p:cNvCxnSpPr>
            <a:cxnSpLocks/>
          </p:cNvCxnSpPr>
          <p:nvPr/>
        </p:nvCxnSpPr>
        <p:spPr>
          <a:xfrm>
            <a:off x="870010" y="4051392"/>
            <a:ext cx="5225989" cy="0"/>
          </a:xfrm>
          <a:prstGeom prst="line">
            <a:avLst/>
          </a:prstGeom>
          <a:ln w="38100">
            <a:solidFill>
              <a:srgbClr val="A13F3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1F21851A-391D-FA2B-A9DA-BDFA4DA50B7F}"/>
              </a:ext>
            </a:extLst>
          </p:cNvPr>
          <p:cNvCxnSpPr>
            <a:cxnSpLocks/>
          </p:cNvCxnSpPr>
          <p:nvPr/>
        </p:nvCxnSpPr>
        <p:spPr>
          <a:xfrm flipV="1">
            <a:off x="6096000" y="1777146"/>
            <a:ext cx="0" cy="4466880"/>
          </a:xfrm>
          <a:prstGeom prst="line">
            <a:avLst/>
          </a:prstGeom>
          <a:ln w="38100">
            <a:solidFill>
              <a:srgbClr val="A13F3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内容占位符 2">
            <a:extLst>
              <a:ext uri="{FF2B5EF4-FFF2-40B4-BE49-F238E27FC236}">
                <a16:creationId xmlns:a16="http://schemas.microsoft.com/office/drawing/2014/main" id="{A00C61B5-04EB-BCEC-8246-DCB0A642D24B}"/>
              </a:ext>
            </a:extLst>
          </p:cNvPr>
          <p:cNvSpPr txBox="1">
            <a:spLocks/>
          </p:cNvSpPr>
          <p:nvPr/>
        </p:nvSpPr>
        <p:spPr>
          <a:xfrm>
            <a:off x="6694582" y="5707432"/>
            <a:ext cx="4073709" cy="3468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Pulse wave velocity (PWV)-based solutions</a:t>
            </a:r>
          </a:p>
        </p:txBody>
      </p:sp>
      <p:sp>
        <p:nvSpPr>
          <p:cNvPr id="26" name="内容占位符 2">
            <a:extLst>
              <a:ext uri="{FF2B5EF4-FFF2-40B4-BE49-F238E27FC236}">
                <a16:creationId xmlns:a16="http://schemas.microsoft.com/office/drawing/2014/main" id="{39BF5C1D-4F97-329B-F520-E8167180A6A8}"/>
              </a:ext>
            </a:extLst>
          </p:cNvPr>
          <p:cNvSpPr txBox="1">
            <a:spLocks/>
          </p:cNvSpPr>
          <p:nvPr/>
        </p:nvSpPr>
        <p:spPr>
          <a:xfrm>
            <a:off x="938477" y="5988551"/>
            <a:ext cx="5197867" cy="3468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Cuff-based wearable solutions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7B263CF-D6F4-9184-89A8-6CFD867C9808}"/>
              </a:ext>
            </a:extLst>
          </p:cNvPr>
          <p:cNvSpPr/>
          <p:nvPr/>
        </p:nvSpPr>
        <p:spPr>
          <a:xfrm>
            <a:off x="-217211" y="1693674"/>
            <a:ext cx="12626419" cy="4763971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46685CD1-DCCB-E2E8-AEDF-20794AD8FB51}"/>
              </a:ext>
            </a:extLst>
          </p:cNvPr>
          <p:cNvSpPr/>
          <p:nvPr/>
        </p:nvSpPr>
        <p:spPr>
          <a:xfrm>
            <a:off x="-81769" y="2833695"/>
            <a:ext cx="12519739" cy="2276108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A13F3D"/>
              </a:buClr>
            </a:pPr>
            <a:endParaRPr lang="en-US" altLang="zh-CN" sz="2400" dirty="0">
              <a:solidFill>
                <a:schemeClr val="tx1"/>
              </a:solidFill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79F4F2D8-6661-0671-415D-A693F6E5818F}"/>
              </a:ext>
            </a:extLst>
          </p:cNvPr>
          <p:cNvGrpSpPr/>
          <p:nvPr/>
        </p:nvGrpSpPr>
        <p:grpSpPr>
          <a:xfrm>
            <a:off x="1692421" y="2969105"/>
            <a:ext cx="5221662" cy="561885"/>
            <a:chOff x="6040605" y="5740710"/>
            <a:chExt cx="5221662" cy="561885"/>
          </a:xfrm>
        </p:grpSpPr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66036168-7F04-F55B-250D-51BEE3EA9C32}"/>
                </a:ext>
              </a:extLst>
            </p:cNvPr>
            <p:cNvSpPr txBox="1"/>
            <p:nvPr/>
          </p:nvSpPr>
          <p:spPr>
            <a:xfrm>
              <a:off x="6497371" y="5740710"/>
              <a:ext cx="4764896" cy="561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buClr>
                  <a:srgbClr val="A13F3D"/>
                </a:buClr>
              </a:pPr>
              <a:r>
                <a:rPr lang="en-US" altLang="zh-CN" sz="2800" dirty="0"/>
                <a:t>Uncomfortable</a:t>
              </a:r>
              <a:endParaRPr lang="zh-CN" altLang="en-US" sz="2800" dirty="0"/>
            </a:p>
          </p:txBody>
        </p: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7F7F39F-BACF-0213-7D9E-BDEB10E2CA0F}"/>
                </a:ext>
              </a:extLst>
            </p:cNvPr>
            <p:cNvGrpSpPr/>
            <p:nvPr/>
          </p:nvGrpSpPr>
          <p:grpSpPr>
            <a:xfrm>
              <a:off x="6040605" y="5813683"/>
              <a:ext cx="415938" cy="415938"/>
              <a:chOff x="601885" y="5044440"/>
              <a:chExt cx="415938" cy="415938"/>
            </a:xfrm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D20C59AD-896B-C42F-3077-768DD110E44F}"/>
                  </a:ext>
                </a:extLst>
              </p:cNvPr>
              <p:cNvSpPr/>
              <p:nvPr/>
            </p:nvSpPr>
            <p:spPr>
              <a:xfrm>
                <a:off x="601885" y="5044440"/>
                <a:ext cx="415938" cy="415938"/>
              </a:xfrm>
              <a:prstGeom prst="ellipse">
                <a:avLst/>
              </a:prstGeom>
              <a:noFill/>
              <a:ln w="38100">
                <a:solidFill>
                  <a:srgbClr val="A13F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grpSp>
            <p:nvGrpSpPr>
              <p:cNvPr id="33" name="组合 32">
                <a:extLst>
                  <a:ext uri="{FF2B5EF4-FFF2-40B4-BE49-F238E27FC236}">
                    <a16:creationId xmlns:a16="http://schemas.microsoft.com/office/drawing/2014/main" id="{6CCEF1DA-76AB-FEB2-BB42-85586342A8C6}"/>
                  </a:ext>
                </a:extLst>
              </p:cNvPr>
              <p:cNvGrpSpPr/>
              <p:nvPr/>
            </p:nvGrpSpPr>
            <p:grpSpPr>
              <a:xfrm>
                <a:off x="693709" y="5147813"/>
                <a:ext cx="232291" cy="87630"/>
                <a:chOff x="698028" y="5135621"/>
                <a:chExt cx="232291" cy="87630"/>
              </a:xfrm>
            </p:grpSpPr>
            <p:sp>
              <p:nvSpPr>
                <p:cNvPr id="35" name="椭圆 34">
                  <a:extLst>
                    <a:ext uri="{FF2B5EF4-FFF2-40B4-BE49-F238E27FC236}">
                      <a16:creationId xmlns:a16="http://schemas.microsoft.com/office/drawing/2014/main" id="{2AA0D312-4F35-F60F-1469-F6C7E509F3D6}"/>
                    </a:ext>
                  </a:extLst>
                </p:cNvPr>
                <p:cNvSpPr/>
                <p:nvPr/>
              </p:nvSpPr>
              <p:spPr>
                <a:xfrm>
                  <a:off x="698028" y="5135621"/>
                  <a:ext cx="87630" cy="87630"/>
                </a:xfrm>
                <a:prstGeom prst="ellipse">
                  <a:avLst/>
                </a:prstGeom>
                <a:solidFill>
                  <a:srgbClr val="A13F3D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/>
                </a:p>
              </p:txBody>
            </p:sp>
            <p:sp>
              <p:nvSpPr>
                <p:cNvPr id="36" name="椭圆 35">
                  <a:extLst>
                    <a:ext uri="{FF2B5EF4-FFF2-40B4-BE49-F238E27FC236}">
                      <a16:creationId xmlns:a16="http://schemas.microsoft.com/office/drawing/2014/main" id="{AE466F9C-FB47-B4EF-FFF2-5A24B6DEC2FA}"/>
                    </a:ext>
                  </a:extLst>
                </p:cNvPr>
                <p:cNvSpPr/>
                <p:nvPr/>
              </p:nvSpPr>
              <p:spPr>
                <a:xfrm>
                  <a:off x="842689" y="5135621"/>
                  <a:ext cx="87630" cy="87630"/>
                </a:xfrm>
                <a:prstGeom prst="ellipse">
                  <a:avLst/>
                </a:prstGeom>
                <a:solidFill>
                  <a:srgbClr val="A13F3D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/>
                </a:p>
              </p:txBody>
            </p:sp>
          </p:grpSp>
          <p:sp>
            <p:nvSpPr>
              <p:cNvPr id="34" name="弧形 33">
                <a:extLst>
                  <a:ext uri="{FF2B5EF4-FFF2-40B4-BE49-F238E27FC236}">
                    <a16:creationId xmlns:a16="http://schemas.microsoft.com/office/drawing/2014/main" id="{50162485-4AEB-1BF6-8D14-31F8B10E646A}"/>
                  </a:ext>
                </a:extLst>
              </p:cNvPr>
              <p:cNvSpPr/>
              <p:nvPr/>
            </p:nvSpPr>
            <p:spPr>
              <a:xfrm rot="16705284">
                <a:off x="732378" y="5281605"/>
                <a:ext cx="154952" cy="178516"/>
              </a:xfrm>
              <a:prstGeom prst="arc">
                <a:avLst>
                  <a:gd name="adj1" fmla="val 16200000"/>
                  <a:gd name="adj2" fmla="val 4547280"/>
                </a:avLst>
              </a:prstGeom>
              <a:noFill/>
              <a:ln w="28575" cap="rnd">
                <a:solidFill>
                  <a:srgbClr val="A13F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1F98B58A-15D2-746C-09E8-97A74DA670CC}"/>
              </a:ext>
            </a:extLst>
          </p:cNvPr>
          <p:cNvGrpSpPr/>
          <p:nvPr/>
        </p:nvGrpSpPr>
        <p:grpSpPr>
          <a:xfrm>
            <a:off x="1692421" y="3676568"/>
            <a:ext cx="9282480" cy="561885"/>
            <a:chOff x="6040605" y="5740710"/>
            <a:chExt cx="9282480" cy="561885"/>
          </a:xfrm>
        </p:grpSpPr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8447C18A-0518-27A5-5F75-01A41B4FED41}"/>
                </a:ext>
              </a:extLst>
            </p:cNvPr>
            <p:cNvSpPr txBox="1"/>
            <p:nvPr/>
          </p:nvSpPr>
          <p:spPr>
            <a:xfrm>
              <a:off x="6497370" y="5740710"/>
              <a:ext cx="8825715" cy="561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buClr>
                  <a:srgbClr val="A13F3D"/>
                </a:buClr>
              </a:pPr>
              <a:r>
                <a:rPr lang="en-US" altLang="zh-CN" sz="2800" dirty="0"/>
                <a:t>Unsuitable for individuals with sensitive or injured skin</a:t>
              </a:r>
              <a:endParaRPr lang="zh-CN" altLang="en-US" sz="2800" dirty="0"/>
            </a:p>
          </p:txBody>
        </p: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C9F191E6-567F-85EA-6D9F-5764166B8B78}"/>
                </a:ext>
              </a:extLst>
            </p:cNvPr>
            <p:cNvGrpSpPr/>
            <p:nvPr/>
          </p:nvGrpSpPr>
          <p:grpSpPr>
            <a:xfrm>
              <a:off x="6040605" y="5813683"/>
              <a:ext cx="415938" cy="415938"/>
              <a:chOff x="601885" y="5044440"/>
              <a:chExt cx="415938" cy="415938"/>
            </a:xfrm>
          </p:grpSpPr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67332EFF-1657-D2D9-2DF2-01AD233DEBEA}"/>
                  </a:ext>
                </a:extLst>
              </p:cNvPr>
              <p:cNvSpPr/>
              <p:nvPr/>
            </p:nvSpPr>
            <p:spPr>
              <a:xfrm>
                <a:off x="601885" y="5044440"/>
                <a:ext cx="415938" cy="415938"/>
              </a:xfrm>
              <a:prstGeom prst="ellipse">
                <a:avLst/>
              </a:prstGeom>
              <a:noFill/>
              <a:ln w="38100">
                <a:solidFill>
                  <a:srgbClr val="A13F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grpSp>
            <p:nvGrpSpPr>
              <p:cNvPr id="50" name="组合 49">
                <a:extLst>
                  <a:ext uri="{FF2B5EF4-FFF2-40B4-BE49-F238E27FC236}">
                    <a16:creationId xmlns:a16="http://schemas.microsoft.com/office/drawing/2014/main" id="{EF3F727C-1862-B90D-986B-8758A1609E46}"/>
                  </a:ext>
                </a:extLst>
              </p:cNvPr>
              <p:cNvGrpSpPr/>
              <p:nvPr/>
            </p:nvGrpSpPr>
            <p:grpSpPr>
              <a:xfrm>
                <a:off x="693709" y="5147813"/>
                <a:ext cx="232291" cy="87630"/>
                <a:chOff x="698028" y="5135621"/>
                <a:chExt cx="232291" cy="87630"/>
              </a:xfrm>
            </p:grpSpPr>
            <p:sp>
              <p:nvSpPr>
                <p:cNvPr id="52" name="椭圆 51">
                  <a:extLst>
                    <a:ext uri="{FF2B5EF4-FFF2-40B4-BE49-F238E27FC236}">
                      <a16:creationId xmlns:a16="http://schemas.microsoft.com/office/drawing/2014/main" id="{D8102728-0436-C759-2168-997F3EAB662F}"/>
                    </a:ext>
                  </a:extLst>
                </p:cNvPr>
                <p:cNvSpPr/>
                <p:nvPr/>
              </p:nvSpPr>
              <p:spPr>
                <a:xfrm>
                  <a:off x="698028" y="5135621"/>
                  <a:ext cx="87630" cy="87630"/>
                </a:xfrm>
                <a:prstGeom prst="ellipse">
                  <a:avLst/>
                </a:prstGeom>
                <a:solidFill>
                  <a:srgbClr val="A13F3D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/>
                </a:p>
              </p:txBody>
            </p:sp>
            <p:sp>
              <p:nvSpPr>
                <p:cNvPr id="53" name="椭圆 52">
                  <a:extLst>
                    <a:ext uri="{FF2B5EF4-FFF2-40B4-BE49-F238E27FC236}">
                      <a16:creationId xmlns:a16="http://schemas.microsoft.com/office/drawing/2014/main" id="{654EC72D-E452-2909-6CE7-854272E7DA35}"/>
                    </a:ext>
                  </a:extLst>
                </p:cNvPr>
                <p:cNvSpPr/>
                <p:nvPr/>
              </p:nvSpPr>
              <p:spPr>
                <a:xfrm>
                  <a:off x="842689" y="5135621"/>
                  <a:ext cx="87630" cy="87630"/>
                </a:xfrm>
                <a:prstGeom prst="ellipse">
                  <a:avLst/>
                </a:prstGeom>
                <a:solidFill>
                  <a:srgbClr val="A13F3D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/>
                </a:p>
              </p:txBody>
            </p:sp>
          </p:grpSp>
          <p:sp>
            <p:nvSpPr>
              <p:cNvPr id="51" name="弧形 50">
                <a:extLst>
                  <a:ext uri="{FF2B5EF4-FFF2-40B4-BE49-F238E27FC236}">
                    <a16:creationId xmlns:a16="http://schemas.microsoft.com/office/drawing/2014/main" id="{68A40CB7-5CFA-E317-2C68-7BA6AF9A0ED3}"/>
                  </a:ext>
                </a:extLst>
              </p:cNvPr>
              <p:cNvSpPr/>
              <p:nvPr/>
            </p:nvSpPr>
            <p:spPr>
              <a:xfrm rot="16705284">
                <a:off x="732378" y="5281605"/>
                <a:ext cx="154952" cy="178516"/>
              </a:xfrm>
              <a:prstGeom prst="arc">
                <a:avLst>
                  <a:gd name="adj1" fmla="val 16200000"/>
                  <a:gd name="adj2" fmla="val 4547280"/>
                </a:avLst>
              </a:prstGeom>
              <a:noFill/>
              <a:ln w="28575" cap="rnd">
                <a:solidFill>
                  <a:srgbClr val="A13F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896C4EEF-32D2-4B61-4064-EF89BEF78FE6}"/>
              </a:ext>
            </a:extLst>
          </p:cNvPr>
          <p:cNvGrpSpPr/>
          <p:nvPr/>
        </p:nvGrpSpPr>
        <p:grpSpPr>
          <a:xfrm>
            <a:off x="1692421" y="4384032"/>
            <a:ext cx="9282480" cy="561885"/>
            <a:chOff x="6040605" y="5740710"/>
            <a:chExt cx="9282480" cy="561885"/>
          </a:xfrm>
        </p:grpSpPr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03ECED37-2542-8E16-FCBA-DAE088CC4B2B}"/>
                </a:ext>
              </a:extLst>
            </p:cNvPr>
            <p:cNvSpPr txBox="1"/>
            <p:nvPr/>
          </p:nvSpPr>
          <p:spPr>
            <a:xfrm>
              <a:off x="6497370" y="5740710"/>
              <a:ext cx="8825715" cy="561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buClr>
                  <a:srgbClr val="A13F3D"/>
                </a:buClr>
              </a:pPr>
              <a:r>
                <a:rPr lang="en-US" altLang="zh-CN" sz="2800" dirty="0"/>
                <a:t>Strict requirements on wearing position and pressure</a:t>
              </a:r>
              <a:endParaRPr lang="zh-CN" altLang="en-US" sz="2800" dirty="0"/>
            </a:p>
          </p:txBody>
        </p: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1B6FB1BB-A63B-9E34-A93A-2F1727046BAD}"/>
                </a:ext>
              </a:extLst>
            </p:cNvPr>
            <p:cNvGrpSpPr/>
            <p:nvPr/>
          </p:nvGrpSpPr>
          <p:grpSpPr>
            <a:xfrm>
              <a:off x="6040605" y="5813683"/>
              <a:ext cx="415938" cy="415938"/>
              <a:chOff x="601885" y="5044440"/>
              <a:chExt cx="415938" cy="415938"/>
            </a:xfrm>
          </p:grpSpPr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8DD3831F-3465-5C02-EAFE-07ED420B3D4D}"/>
                  </a:ext>
                </a:extLst>
              </p:cNvPr>
              <p:cNvSpPr/>
              <p:nvPr/>
            </p:nvSpPr>
            <p:spPr>
              <a:xfrm>
                <a:off x="601885" y="5044440"/>
                <a:ext cx="415938" cy="415938"/>
              </a:xfrm>
              <a:prstGeom prst="ellipse">
                <a:avLst/>
              </a:prstGeom>
              <a:noFill/>
              <a:ln w="38100">
                <a:solidFill>
                  <a:srgbClr val="A13F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grpSp>
            <p:nvGrpSpPr>
              <p:cNvPr id="58" name="组合 57">
                <a:extLst>
                  <a:ext uri="{FF2B5EF4-FFF2-40B4-BE49-F238E27FC236}">
                    <a16:creationId xmlns:a16="http://schemas.microsoft.com/office/drawing/2014/main" id="{394C04D5-E846-DC68-7131-82FE03A62AB0}"/>
                  </a:ext>
                </a:extLst>
              </p:cNvPr>
              <p:cNvGrpSpPr/>
              <p:nvPr/>
            </p:nvGrpSpPr>
            <p:grpSpPr>
              <a:xfrm>
                <a:off x="693709" y="5147813"/>
                <a:ext cx="232291" cy="87630"/>
                <a:chOff x="698028" y="5135621"/>
                <a:chExt cx="232291" cy="87630"/>
              </a:xfrm>
            </p:grpSpPr>
            <p:sp>
              <p:nvSpPr>
                <p:cNvPr id="60" name="椭圆 59">
                  <a:extLst>
                    <a:ext uri="{FF2B5EF4-FFF2-40B4-BE49-F238E27FC236}">
                      <a16:creationId xmlns:a16="http://schemas.microsoft.com/office/drawing/2014/main" id="{2702C436-3775-545B-D9B5-1F95B3E7BEA7}"/>
                    </a:ext>
                  </a:extLst>
                </p:cNvPr>
                <p:cNvSpPr/>
                <p:nvPr/>
              </p:nvSpPr>
              <p:spPr>
                <a:xfrm>
                  <a:off x="698028" y="5135621"/>
                  <a:ext cx="87630" cy="87630"/>
                </a:xfrm>
                <a:prstGeom prst="ellipse">
                  <a:avLst/>
                </a:prstGeom>
                <a:solidFill>
                  <a:srgbClr val="A13F3D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/>
                </a:p>
              </p:txBody>
            </p:sp>
            <p:sp>
              <p:nvSpPr>
                <p:cNvPr id="61" name="椭圆 60">
                  <a:extLst>
                    <a:ext uri="{FF2B5EF4-FFF2-40B4-BE49-F238E27FC236}">
                      <a16:creationId xmlns:a16="http://schemas.microsoft.com/office/drawing/2014/main" id="{746075A1-A40C-21BC-34E4-9145F82F55D1}"/>
                    </a:ext>
                  </a:extLst>
                </p:cNvPr>
                <p:cNvSpPr/>
                <p:nvPr/>
              </p:nvSpPr>
              <p:spPr>
                <a:xfrm>
                  <a:off x="842689" y="5135621"/>
                  <a:ext cx="87630" cy="87630"/>
                </a:xfrm>
                <a:prstGeom prst="ellipse">
                  <a:avLst/>
                </a:prstGeom>
                <a:solidFill>
                  <a:srgbClr val="A13F3D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/>
                </a:p>
              </p:txBody>
            </p:sp>
          </p:grpSp>
          <p:sp>
            <p:nvSpPr>
              <p:cNvPr id="59" name="弧形 58">
                <a:extLst>
                  <a:ext uri="{FF2B5EF4-FFF2-40B4-BE49-F238E27FC236}">
                    <a16:creationId xmlns:a16="http://schemas.microsoft.com/office/drawing/2014/main" id="{625C5456-DA11-408E-48D5-11EFF1A2CE76}"/>
                  </a:ext>
                </a:extLst>
              </p:cNvPr>
              <p:cNvSpPr/>
              <p:nvPr/>
            </p:nvSpPr>
            <p:spPr>
              <a:xfrm rot="16705284">
                <a:off x="732378" y="5281605"/>
                <a:ext cx="154952" cy="178516"/>
              </a:xfrm>
              <a:prstGeom prst="arc">
                <a:avLst>
                  <a:gd name="adj1" fmla="val 16200000"/>
                  <a:gd name="adj2" fmla="val 4547280"/>
                </a:avLst>
              </a:prstGeom>
              <a:noFill/>
              <a:ln w="28575" cap="rnd">
                <a:solidFill>
                  <a:srgbClr val="A13F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schemeClr val="lt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97005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6550" y="288917"/>
            <a:ext cx="8643848" cy="590931"/>
          </a:xfrm>
        </p:spPr>
        <p:txBody>
          <a:bodyPr/>
          <a:lstStyle/>
          <a:p>
            <a:r>
              <a:rPr lang="en-US" altLang="zh-CN" sz="3600" dirty="0"/>
              <a:t>Current BP Monitoring Solutions</a:t>
            </a:r>
            <a:endParaRPr lang="zh-CN" altLang="en-US" sz="3600" dirty="0"/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807302" y="1202850"/>
            <a:ext cx="11003697" cy="8082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Contactless BP Monitoring: </a:t>
            </a:r>
            <a:r>
              <a:rPr lang="en-US" altLang="zh-CN" i="1" dirty="0">
                <a:solidFill>
                  <a:srgbClr val="A13F3D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PWV-based solution is impractical!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132DAD0-08C1-85B7-5987-B16CB6062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074" y="1737889"/>
            <a:ext cx="4137157" cy="181596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B77885F-0378-F0F9-E66D-9BF94D63B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419" y="3955222"/>
            <a:ext cx="2720856" cy="209184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352E4E4-034A-259C-A569-978FEF84D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906" y="1659744"/>
            <a:ext cx="5132333" cy="4217870"/>
          </a:xfrm>
          <a:prstGeom prst="rect">
            <a:avLst/>
          </a:prstGeom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id="{1C6CAD10-C03F-44A4-C003-8B152991D858}"/>
              </a:ext>
            </a:extLst>
          </p:cNvPr>
          <p:cNvSpPr txBox="1">
            <a:spLocks/>
          </p:cNvSpPr>
          <p:nvPr/>
        </p:nvSpPr>
        <p:spPr>
          <a:xfrm>
            <a:off x="472181" y="3595262"/>
            <a:ext cx="5889725" cy="3468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200" dirty="0"/>
              <a:t>Contactless Blood Pressure Monitoring with </a:t>
            </a:r>
            <a:r>
              <a:rPr lang="en-US" altLang="zh-CN" sz="1200" dirty="0" err="1"/>
              <a:t>mmWave</a:t>
            </a:r>
            <a:r>
              <a:rPr lang="en-US" altLang="zh-CN" sz="1200" dirty="0"/>
              <a:t> Radar, IEEE GLOBECOM 22</a:t>
            </a: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AD6EBFBA-1008-E69F-C4A7-38B840CECA8A}"/>
              </a:ext>
            </a:extLst>
          </p:cNvPr>
          <p:cNvSpPr txBox="1">
            <a:spLocks/>
          </p:cNvSpPr>
          <p:nvPr/>
        </p:nvSpPr>
        <p:spPr>
          <a:xfrm>
            <a:off x="569638" y="6047063"/>
            <a:ext cx="5694810" cy="3468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200" dirty="0" err="1"/>
              <a:t>airBP</a:t>
            </a:r>
            <a:r>
              <a:rPr lang="en-US" altLang="zh-CN" sz="1200" dirty="0"/>
              <a:t>: Monitor Your Blood Pressure with Millimeter-Wave in the Air, ACM TIOT 23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3C26BB8-A100-5D55-830E-4EBFCB55ABCD}"/>
              </a:ext>
            </a:extLst>
          </p:cNvPr>
          <p:cNvSpPr txBox="1"/>
          <p:nvPr/>
        </p:nvSpPr>
        <p:spPr>
          <a:xfrm>
            <a:off x="6473166" y="5955759"/>
            <a:ext cx="5149196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zh-CN" sz="1200" dirty="0" err="1"/>
              <a:t>mmBP</a:t>
            </a:r>
            <a:r>
              <a:rPr lang="en-US" altLang="zh-CN" sz="1200" dirty="0"/>
              <a:t>: Contact-Free </a:t>
            </a:r>
            <a:r>
              <a:rPr lang="en-US" altLang="zh-CN" sz="1200" dirty="0" err="1"/>
              <a:t>Millimetre</a:t>
            </a:r>
            <a:r>
              <a:rPr lang="en-US" altLang="zh-CN" sz="1200" dirty="0"/>
              <a:t>-Wave Radar Based Approach to Blood Pressure Measurement,</a:t>
            </a:r>
            <a:r>
              <a:rPr lang="zh-CN" altLang="en-US" sz="1200" dirty="0"/>
              <a:t> </a:t>
            </a:r>
            <a:r>
              <a:rPr lang="en-US" altLang="zh-CN" sz="1200" dirty="0" err="1"/>
              <a:t>SenSys</a:t>
            </a:r>
            <a:r>
              <a:rPr lang="en-US" altLang="zh-CN" sz="1200" dirty="0"/>
              <a:t> 22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79EB409-F16E-40D5-E98F-48A595A7782F}"/>
              </a:ext>
            </a:extLst>
          </p:cNvPr>
          <p:cNvSpPr/>
          <p:nvPr/>
        </p:nvSpPr>
        <p:spPr>
          <a:xfrm>
            <a:off x="-217210" y="1737889"/>
            <a:ext cx="12626419" cy="476244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DDEE0F6-72A8-D909-0362-E53D5B2A3F3E}"/>
              </a:ext>
            </a:extLst>
          </p:cNvPr>
          <p:cNvSpPr/>
          <p:nvPr/>
        </p:nvSpPr>
        <p:spPr>
          <a:xfrm>
            <a:off x="-110530" y="3462902"/>
            <a:ext cx="12519739" cy="808294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A13F3D"/>
              </a:buClr>
            </a:pPr>
            <a:endParaRPr lang="en-US" altLang="zh-CN" sz="2400" dirty="0">
              <a:solidFill>
                <a:schemeClr val="tx1"/>
              </a:solidFill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4520A01F-2E0B-0466-E125-9F7A51C0E211}"/>
              </a:ext>
            </a:extLst>
          </p:cNvPr>
          <p:cNvGrpSpPr/>
          <p:nvPr/>
        </p:nvGrpSpPr>
        <p:grpSpPr>
          <a:xfrm>
            <a:off x="2298560" y="3542950"/>
            <a:ext cx="8240912" cy="561885"/>
            <a:chOff x="6040605" y="5740710"/>
            <a:chExt cx="8240912" cy="561885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67C93FE5-AF59-9C84-F0F6-4C26F21ACD03}"/>
                </a:ext>
              </a:extLst>
            </p:cNvPr>
            <p:cNvSpPr txBox="1"/>
            <p:nvPr/>
          </p:nvSpPr>
          <p:spPr>
            <a:xfrm>
              <a:off x="6497370" y="5740710"/>
              <a:ext cx="7784147" cy="561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buClr>
                  <a:srgbClr val="A13F3D"/>
                </a:buClr>
              </a:pPr>
              <a:r>
                <a:rPr lang="en-US" altLang="zh-CN" sz="2800" dirty="0"/>
                <a:t>Trust issue due to lack of a physiological basis</a:t>
              </a:r>
              <a:endParaRPr lang="zh-CN" altLang="en-US" sz="2800" dirty="0"/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1380FC73-96D9-5C3C-EEE9-8AB4F5ECC5B3}"/>
                </a:ext>
              </a:extLst>
            </p:cNvPr>
            <p:cNvGrpSpPr/>
            <p:nvPr/>
          </p:nvGrpSpPr>
          <p:grpSpPr>
            <a:xfrm>
              <a:off x="6040605" y="5813683"/>
              <a:ext cx="415938" cy="415938"/>
              <a:chOff x="601885" y="5044440"/>
              <a:chExt cx="415938" cy="415938"/>
            </a:xfrm>
          </p:grpSpPr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B573021B-570E-0CE4-4848-929969708A69}"/>
                  </a:ext>
                </a:extLst>
              </p:cNvPr>
              <p:cNvSpPr/>
              <p:nvPr/>
            </p:nvSpPr>
            <p:spPr>
              <a:xfrm>
                <a:off x="601885" y="5044440"/>
                <a:ext cx="415938" cy="415938"/>
              </a:xfrm>
              <a:prstGeom prst="ellipse">
                <a:avLst/>
              </a:prstGeom>
              <a:noFill/>
              <a:ln w="38100">
                <a:solidFill>
                  <a:srgbClr val="A13F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/>
              </a:p>
            </p:txBody>
          </p:sp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D8153743-E907-394B-2A0A-8D4DF23E3DD6}"/>
                  </a:ext>
                </a:extLst>
              </p:cNvPr>
              <p:cNvGrpSpPr/>
              <p:nvPr/>
            </p:nvGrpSpPr>
            <p:grpSpPr>
              <a:xfrm>
                <a:off x="693709" y="5147813"/>
                <a:ext cx="232291" cy="87630"/>
                <a:chOff x="698028" y="5135621"/>
                <a:chExt cx="232291" cy="87630"/>
              </a:xfrm>
            </p:grpSpPr>
            <p:sp>
              <p:nvSpPr>
                <p:cNvPr id="18" name="椭圆 17">
                  <a:extLst>
                    <a:ext uri="{FF2B5EF4-FFF2-40B4-BE49-F238E27FC236}">
                      <a16:creationId xmlns:a16="http://schemas.microsoft.com/office/drawing/2014/main" id="{0CBF6959-CA0D-CFC8-74D9-D262DFB45E76}"/>
                    </a:ext>
                  </a:extLst>
                </p:cNvPr>
                <p:cNvSpPr/>
                <p:nvPr/>
              </p:nvSpPr>
              <p:spPr>
                <a:xfrm>
                  <a:off x="698028" y="5135621"/>
                  <a:ext cx="87630" cy="87630"/>
                </a:xfrm>
                <a:prstGeom prst="ellipse">
                  <a:avLst/>
                </a:prstGeom>
                <a:solidFill>
                  <a:srgbClr val="A13F3D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/>
                </a:p>
              </p:txBody>
            </p:sp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62636483-1E87-1E8B-4C26-D0EB12B18A32}"/>
                    </a:ext>
                  </a:extLst>
                </p:cNvPr>
                <p:cNvSpPr/>
                <p:nvPr/>
              </p:nvSpPr>
              <p:spPr>
                <a:xfrm>
                  <a:off x="842689" y="5135621"/>
                  <a:ext cx="87630" cy="87630"/>
                </a:xfrm>
                <a:prstGeom prst="ellipse">
                  <a:avLst/>
                </a:prstGeom>
                <a:solidFill>
                  <a:srgbClr val="A13F3D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00"/>
                </a:p>
              </p:txBody>
            </p:sp>
          </p:grpSp>
          <p:sp>
            <p:nvSpPr>
              <p:cNvPr id="17" name="弧形 16">
                <a:extLst>
                  <a:ext uri="{FF2B5EF4-FFF2-40B4-BE49-F238E27FC236}">
                    <a16:creationId xmlns:a16="http://schemas.microsoft.com/office/drawing/2014/main" id="{8F36D76D-FEDC-A692-6349-066D8DA91ADC}"/>
                  </a:ext>
                </a:extLst>
              </p:cNvPr>
              <p:cNvSpPr/>
              <p:nvPr/>
            </p:nvSpPr>
            <p:spPr>
              <a:xfrm rot="16705284">
                <a:off x="732378" y="5281605"/>
                <a:ext cx="154952" cy="178516"/>
              </a:xfrm>
              <a:prstGeom prst="arc">
                <a:avLst>
                  <a:gd name="adj1" fmla="val 16200000"/>
                  <a:gd name="adj2" fmla="val 4547280"/>
                </a:avLst>
              </a:prstGeom>
              <a:noFill/>
              <a:ln w="28575" cap="rnd">
                <a:solidFill>
                  <a:srgbClr val="A13F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schemeClr val="lt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49222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6549" y="288916"/>
            <a:ext cx="11406066" cy="590931"/>
          </a:xfrm>
        </p:spPr>
        <p:txBody>
          <a:bodyPr/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Our Solution: </a:t>
            </a:r>
            <a:r>
              <a:rPr lang="en-US" altLang="zh-CN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zh-CN" sz="3600" dirty="0" err="1">
                <a:latin typeface="Arial" panose="020B0604020202020204" pitchFamily="34" charset="0"/>
                <a:cs typeface="Arial" panose="020B0604020202020204" pitchFamily="34" charset="0"/>
              </a:rPr>
              <a:t>BP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-Fi</a:t>
            </a:r>
          </a:p>
        </p:txBody>
      </p:sp>
      <p:sp>
        <p:nvSpPr>
          <p:cNvPr id="24" name="箭头: 右 23">
            <a:extLst>
              <a:ext uri="{FF2B5EF4-FFF2-40B4-BE49-F238E27FC236}">
                <a16:creationId xmlns:a16="http://schemas.microsoft.com/office/drawing/2014/main" id="{BC41E2C0-ED77-A60B-4A33-BB7780667E79}"/>
              </a:ext>
            </a:extLst>
          </p:cNvPr>
          <p:cNvSpPr/>
          <p:nvPr/>
        </p:nvSpPr>
        <p:spPr>
          <a:xfrm>
            <a:off x="2895987" y="2684670"/>
            <a:ext cx="1831920" cy="500806"/>
          </a:xfrm>
          <a:prstGeom prst="rightArrow">
            <a:avLst>
              <a:gd name="adj1" fmla="val 50000"/>
              <a:gd name="adj2" fmla="val 69342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54000">
                <a:srgbClr val="ACACAC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6" name="箭头: 右 25">
            <a:extLst>
              <a:ext uri="{FF2B5EF4-FFF2-40B4-BE49-F238E27FC236}">
                <a16:creationId xmlns:a16="http://schemas.microsoft.com/office/drawing/2014/main" id="{32574668-8BDF-391E-A569-E3F48F5DB82A}"/>
              </a:ext>
            </a:extLst>
          </p:cNvPr>
          <p:cNvSpPr/>
          <p:nvPr/>
        </p:nvSpPr>
        <p:spPr>
          <a:xfrm>
            <a:off x="10088951" y="2684670"/>
            <a:ext cx="740978" cy="500806"/>
          </a:xfrm>
          <a:prstGeom prst="rightArrow">
            <a:avLst>
              <a:gd name="adj1" fmla="val 50000"/>
              <a:gd name="adj2" fmla="val 69342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54000">
                <a:srgbClr val="ACACAC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7" name="箭头: 右 26">
            <a:extLst>
              <a:ext uri="{FF2B5EF4-FFF2-40B4-BE49-F238E27FC236}">
                <a16:creationId xmlns:a16="http://schemas.microsoft.com/office/drawing/2014/main" id="{F3DE9FC9-44B7-F0B2-22CA-AF22C73788C6}"/>
              </a:ext>
            </a:extLst>
          </p:cNvPr>
          <p:cNvSpPr/>
          <p:nvPr/>
        </p:nvSpPr>
        <p:spPr>
          <a:xfrm>
            <a:off x="7902310" y="2684670"/>
            <a:ext cx="740978" cy="500806"/>
          </a:xfrm>
          <a:prstGeom prst="rightArrow">
            <a:avLst>
              <a:gd name="adj1" fmla="val 50000"/>
              <a:gd name="adj2" fmla="val 69342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54000">
                <a:srgbClr val="ACACAC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7CF9329F-7149-697E-910F-8090530DC3F7}"/>
              </a:ext>
            </a:extLst>
          </p:cNvPr>
          <p:cNvGrpSpPr/>
          <p:nvPr/>
        </p:nvGrpSpPr>
        <p:grpSpPr>
          <a:xfrm>
            <a:off x="871038" y="1285442"/>
            <a:ext cx="3631227" cy="3510192"/>
            <a:chOff x="871038" y="1285442"/>
            <a:chExt cx="3631227" cy="351019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90BE5EF-C096-A183-C185-4DC816971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59380" y="2235333"/>
              <a:ext cx="2059728" cy="1900286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A53B2CC-48FA-C6F4-9512-396949B64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1038" y="1285442"/>
              <a:ext cx="2188315" cy="3510192"/>
            </a:xfrm>
            <a:prstGeom prst="rect">
              <a:avLst/>
            </a:prstGeom>
          </p:spPr>
        </p:pic>
        <p:sp>
          <p:nvSpPr>
            <p:cNvPr id="28" name="内容占位符 2">
              <a:extLst>
                <a:ext uri="{FF2B5EF4-FFF2-40B4-BE49-F238E27FC236}">
                  <a16:creationId xmlns:a16="http://schemas.microsoft.com/office/drawing/2014/main" id="{D6B6FF7B-A324-9E96-AFD6-A47962CD08E6}"/>
                </a:ext>
              </a:extLst>
            </p:cNvPr>
            <p:cNvSpPr txBox="1">
              <a:spLocks/>
            </p:cNvSpPr>
            <p:nvPr/>
          </p:nvSpPr>
          <p:spPr>
            <a:xfrm>
              <a:off x="3224933" y="4087440"/>
              <a:ext cx="1277332" cy="68501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zh-CN" sz="2400" dirty="0"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Beam Scan</a:t>
              </a: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29BD8830-130E-37E0-BF99-78B482C0D556}"/>
              </a:ext>
            </a:extLst>
          </p:cNvPr>
          <p:cNvGrpSpPr/>
          <p:nvPr/>
        </p:nvGrpSpPr>
        <p:grpSpPr>
          <a:xfrm>
            <a:off x="4488194" y="1627866"/>
            <a:ext cx="1904030" cy="3144592"/>
            <a:chOff x="4488194" y="1627866"/>
            <a:chExt cx="1904030" cy="3144592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F71CAE6-870B-4988-DE48-F1291557A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88194" y="1627866"/>
              <a:ext cx="1697318" cy="2899066"/>
            </a:xfrm>
            <a:prstGeom prst="rect">
              <a:avLst/>
            </a:prstGeom>
          </p:spPr>
        </p:pic>
        <p:sp>
          <p:nvSpPr>
            <p:cNvPr id="29" name="内容占位符 2">
              <a:extLst>
                <a:ext uri="{FF2B5EF4-FFF2-40B4-BE49-F238E27FC236}">
                  <a16:creationId xmlns:a16="http://schemas.microsoft.com/office/drawing/2014/main" id="{5C77C400-999D-E3D5-81CE-1C4EC24153DA}"/>
                </a:ext>
              </a:extLst>
            </p:cNvPr>
            <p:cNvSpPr txBox="1">
              <a:spLocks/>
            </p:cNvSpPr>
            <p:nvPr/>
          </p:nvSpPr>
          <p:spPr>
            <a:xfrm>
              <a:off x="4560304" y="4087440"/>
              <a:ext cx="1831920" cy="68501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zh-CN" sz="2400" dirty="0"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Compliance Changes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08A06440-9BDF-EBA3-D5B7-F43FA5DFC1D7}"/>
              </a:ext>
            </a:extLst>
          </p:cNvPr>
          <p:cNvGrpSpPr/>
          <p:nvPr/>
        </p:nvGrpSpPr>
        <p:grpSpPr>
          <a:xfrm>
            <a:off x="8538887" y="1688656"/>
            <a:ext cx="1831920" cy="3083802"/>
            <a:chOff x="8538887" y="1688656"/>
            <a:chExt cx="1831920" cy="3083802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60F0FC-41BF-E1C8-4A12-C3AF33E89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59205" y="1688656"/>
              <a:ext cx="1584668" cy="2251264"/>
            </a:xfrm>
            <a:prstGeom prst="rect">
              <a:avLst/>
            </a:prstGeom>
          </p:spPr>
        </p:pic>
        <p:sp>
          <p:nvSpPr>
            <p:cNvPr id="31" name="内容占位符 2">
              <a:extLst>
                <a:ext uri="{FF2B5EF4-FFF2-40B4-BE49-F238E27FC236}">
                  <a16:creationId xmlns:a16="http://schemas.microsoft.com/office/drawing/2014/main" id="{77E7CF9E-70DE-AD3A-8544-1CF7DEDDAF32}"/>
                </a:ext>
              </a:extLst>
            </p:cNvPr>
            <p:cNvSpPr txBox="1">
              <a:spLocks/>
            </p:cNvSpPr>
            <p:nvPr/>
          </p:nvSpPr>
          <p:spPr>
            <a:xfrm>
              <a:off x="8538887" y="4087440"/>
              <a:ext cx="1831920" cy="68501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zh-CN" sz="2400" dirty="0"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Explainable DL</a:t>
              </a:r>
            </a:p>
          </p:txBody>
        </p:sp>
      </p:grpSp>
      <p:sp>
        <p:nvSpPr>
          <p:cNvPr id="32" name="内容占位符 2">
            <a:extLst>
              <a:ext uri="{FF2B5EF4-FFF2-40B4-BE49-F238E27FC236}">
                <a16:creationId xmlns:a16="http://schemas.microsoft.com/office/drawing/2014/main" id="{A656C761-59DF-667D-D4F6-886F1E59AF05}"/>
              </a:ext>
            </a:extLst>
          </p:cNvPr>
          <p:cNvSpPr txBox="1">
            <a:spLocks/>
          </p:cNvSpPr>
          <p:nvPr/>
        </p:nvSpPr>
        <p:spPr>
          <a:xfrm>
            <a:off x="10267647" y="2743763"/>
            <a:ext cx="1831920" cy="6850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BP</a:t>
            </a:r>
          </a:p>
        </p:txBody>
      </p:sp>
      <p:sp>
        <p:nvSpPr>
          <p:cNvPr id="33" name="内容占位符 2">
            <a:extLst>
              <a:ext uri="{FF2B5EF4-FFF2-40B4-BE49-F238E27FC236}">
                <a16:creationId xmlns:a16="http://schemas.microsoft.com/office/drawing/2014/main" id="{5A972374-ABD2-FB97-3231-4086D3608454}"/>
              </a:ext>
            </a:extLst>
          </p:cNvPr>
          <p:cNvSpPr txBox="1">
            <a:spLocks/>
          </p:cNvSpPr>
          <p:nvPr/>
        </p:nvSpPr>
        <p:spPr>
          <a:xfrm>
            <a:off x="2586788" y="1872675"/>
            <a:ext cx="2339434" cy="6850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BP-Encoded Hemodynamics</a:t>
            </a: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5E290036-A18B-779F-46E4-46E98C175B47}"/>
              </a:ext>
            </a:extLst>
          </p:cNvPr>
          <p:cNvGrpSpPr/>
          <p:nvPr/>
        </p:nvGrpSpPr>
        <p:grpSpPr>
          <a:xfrm>
            <a:off x="1598613" y="5292697"/>
            <a:ext cx="9569450" cy="954107"/>
            <a:chOff x="7785066" y="1170382"/>
            <a:chExt cx="13432783" cy="1339292"/>
          </a:xfrm>
        </p:grpSpPr>
        <p:sp>
          <p:nvSpPr>
            <p:cNvPr id="35" name="文本框 60">
              <a:extLst>
                <a:ext uri="{FF2B5EF4-FFF2-40B4-BE49-F238E27FC236}">
                  <a16:creationId xmlns:a16="http://schemas.microsoft.com/office/drawing/2014/main" id="{764C59B0-B040-9B00-27FC-495B58B9BCCE}"/>
                </a:ext>
              </a:extLst>
            </p:cNvPr>
            <p:cNvSpPr txBox="1"/>
            <p:nvPr/>
          </p:nvSpPr>
          <p:spPr>
            <a:xfrm>
              <a:off x="8497141" y="1170382"/>
              <a:ext cx="12720708" cy="1339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A13F3D"/>
                </a:buClr>
              </a:pPr>
              <a:r>
                <a:rPr lang="en-US" altLang="zh-CN" sz="2800" i="1" kern="0" dirty="0" err="1">
                  <a:solidFill>
                    <a:srgbClr val="A13F3D"/>
                  </a:solidFill>
                  <a:effectLst/>
                  <a:latin typeface="Arial" panose="020B0604020202020204" pitchFamily="34" charset="0"/>
                  <a:ea typeface="Arial Unicode MS" panose="020B0604020202020204" pitchFamily="34" charset="-122"/>
                  <a:cs typeface="Arial" panose="020B0604020202020204" pitchFamily="34" charset="0"/>
                </a:rPr>
                <a:t>hBP</a:t>
              </a:r>
              <a:r>
                <a:rPr lang="en-US" altLang="zh-CN" sz="2800" i="1" kern="0" dirty="0">
                  <a:solidFill>
                    <a:srgbClr val="A13F3D"/>
                  </a:solidFill>
                  <a:effectLst/>
                  <a:latin typeface="Arial" panose="020B0604020202020204" pitchFamily="34" charset="0"/>
                  <a:ea typeface="Arial Unicode MS" panose="020B0604020202020204" pitchFamily="34" charset="-122"/>
                  <a:cs typeface="Arial" panose="020B0604020202020204" pitchFamily="34" charset="0"/>
                </a:rPr>
                <a:t>-Fi associates advanced RF sensing and DL inference with a sound physiological basis</a:t>
              </a:r>
              <a:r>
                <a:rPr lang="en-US" altLang="zh-CN" sz="2800" i="1" kern="0" dirty="0">
                  <a:solidFill>
                    <a:srgbClr val="A13F3D"/>
                  </a:solidFill>
                  <a:latin typeface="Arial" panose="020B0604020202020204" pitchFamily="34" charset="0"/>
                  <a:ea typeface="Arial Unicode MS" panose="020B0604020202020204" pitchFamily="34" charset="-122"/>
                  <a:cs typeface="Arial" panose="020B0604020202020204" pitchFamily="34" charset="0"/>
                </a:rPr>
                <a:t>.</a:t>
              </a:r>
              <a:r>
                <a:rPr lang="en-US" altLang="zh-CN" sz="2800" i="1" kern="0" dirty="0">
                  <a:solidFill>
                    <a:srgbClr val="A13F3D"/>
                  </a:solidFill>
                  <a:effectLst/>
                  <a:latin typeface="Arial" panose="020B0604020202020204" pitchFamily="34" charset="0"/>
                  <a:ea typeface="Arial Unicode MS" panose="020B0604020202020204" pitchFamily="34" charset="-122"/>
                  <a:cs typeface="Arial" panose="020B0604020202020204" pitchFamily="34" charset="0"/>
                </a:rPr>
                <a:t> </a:t>
              </a:r>
              <a:endParaRPr lang="zh-CN" altLang="en-US" sz="2800" i="1" dirty="0">
                <a:solidFill>
                  <a:srgbClr val="A13F3D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89CB5EA2-DFE8-6DD2-E83A-D7CB48939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5066" y="1208581"/>
              <a:ext cx="701627" cy="701627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9D99733F-3954-5F79-239A-170E3412DEF5}"/>
              </a:ext>
            </a:extLst>
          </p:cNvPr>
          <p:cNvGrpSpPr/>
          <p:nvPr/>
        </p:nvGrpSpPr>
        <p:grpSpPr>
          <a:xfrm>
            <a:off x="6312567" y="1624100"/>
            <a:ext cx="2340619" cy="3148358"/>
            <a:chOff x="6312567" y="1624100"/>
            <a:chExt cx="2340619" cy="314835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7AAA9D5-51BB-BCD2-B6BB-01DDCBE49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46667" y="1624100"/>
              <a:ext cx="1584670" cy="2316716"/>
            </a:xfrm>
            <a:prstGeom prst="rect">
              <a:avLst/>
            </a:prstGeom>
          </p:spPr>
        </p:pic>
        <p:sp>
          <p:nvSpPr>
            <p:cNvPr id="30" name="内容占位符 2">
              <a:extLst>
                <a:ext uri="{FF2B5EF4-FFF2-40B4-BE49-F238E27FC236}">
                  <a16:creationId xmlns:a16="http://schemas.microsoft.com/office/drawing/2014/main" id="{5312E2A4-0147-DB7B-46F2-9B8D6D261F3C}"/>
                </a:ext>
              </a:extLst>
            </p:cNvPr>
            <p:cNvSpPr txBox="1">
              <a:spLocks/>
            </p:cNvSpPr>
            <p:nvPr/>
          </p:nvSpPr>
          <p:spPr>
            <a:xfrm>
              <a:off x="6312567" y="4087440"/>
              <a:ext cx="2340619" cy="68501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zh-CN" sz="2400" dirty="0"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Varying Pulse Waveforms</a:t>
              </a:r>
            </a:p>
          </p:txBody>
        </p:sp>
      </p:grp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E095E9B9-D0CC-F47A-0822-AC288A68B828}"/>
              </a:ext>
            </a:extLst>
          </p:cNvPr>
          <p:cNvSpPr txBox="1">
            <a:spLocks/>
          </p:cNvSpPr>
          <p:nvPr/>
        </p:nvSpPr>
        <p:spPr>
          <a:xfrm>
            <a:off x="5766724" y="2798598"/>
            <a:ext cx="2868707" cy="6850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Related to BP</a:t>
            </a:r>
          </a:p>
        </p:txBody>
      </p:sp>
    </p:spTree>
    <p:extLst>
      <p:ext uri="{BB962C8B-B14F-4D97-AF65-F5344CB8AC3E}">
        <p14:creationId xmlns:p14="http://schemas.microsoft.com/office/powerpoint/2010/main" val="33102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  <p:bldP spid="32" grpId="0"/>
      <p:bldP spid="33" grpId="0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90BE5EF-C096-A183-C185-4DC816971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380" y="2235333"/>
            <a:ext cx="2059728" cy="190028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6549" y="288916"/>
            <a:ext cx="11406066" cy="590931"/>
          </a:xfrm>
        </p:spPr>
        <p:txBody>
          <a:bodyPr/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Our Solution: </a:t>
            </a:r>
            <a:r>
              <a:rPr lang="en-US" altLang="zh-CN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zh-CN" sz="3600" dirty="0" err="1">
                <a:latin typeface="Arial" panose="020B0604020202020204" pitchFamily="34" charset="0"/>
                <a:cs typeface="Arial" panose="020B0604020202020204" pitchFamily="34" charset="0"/>
              </a:rPr>
              <a:t>BP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-Fi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A53B2CC-48FA-C6F4-9512-396949B64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038" y="1285442"/>
            <a:ext cx="2188315" cy="351019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7AAA9D5-51BB-BCD2-B6BB-01DDCBE49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6667" y="1624100"/>
            <a:ext cx="1584670" cy="231671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560F0FC-41BF-E1C8-4A12-C3AF33E89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9205" y="1688656"/>
            <a:ext cx="1584668" cy="225126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71CAE6-870B-4988-DE48-F1291557AE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8194" y="1627866"/>
            <a:ext cx="1697318" cy="2899066"/>
          </a:xfrm>
          <a:prstGeom prst="rect">
            <a:avLst/>
          </a:prstGeom>
        </p:spPr>
      </p:pic>
      <p:sp>
        <p:nvSpPr>
          <p:cNvPr id="24" name="箭头: 右 23">
            <a:extLst>
              <a:ext uri="{FF2B5EF4-FFF2-40B4-BE49-F238E27FC236}">
                <a16:creationId xmlns:a16="http://schemas.microsoft.com/office/drawing/2014/main" id="{BC41E2C0-ED77-A60B-4A33-BB7780667E79}"/>
              </a:ext>
            </a:extLst>
          </p:cNvPr>
          <p:cNvSpPr/>
          <p:nvPr/>
        </p:nvSpPr>
        <p:spPr>
          <a:xfrm>
            <a:off x="2895987" y="2684670"/>
            <a:ext cx="1831920" cy="500806"/>
          </a:xfrm>
          <a:prstGeom prst="rightArrow">
            <a:avLst>
              <a:gd name="adj1" fmla="val 50000"/>
              <a:gd name="adj2" fmla="val 69342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54000">
                <a:srgbClr val="ACACAC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6" name="箭头: 右 25">
            <a:extLst>
              <a:ext uri="{FF2B5EF4-FFF2-40B4-BE49-F238E27FC236}">
                <a16:creationId xmlns:a16="http://schemas.microsoft.com/office/drawing/2014/main" id="{32574668-8BDF-391E-A569-E3F48F5DB82A}"/>
              </a:ext>
            </a:extLst>
          </p:cNvPr>
          <p:cNvSpPr/>
          <p:nvPr/>
        </p:nvSpPr>
        <p:spPr>
          <a:xfrm>
            <a:off x="10088951" y="2684670"/>
            <a:ext cx="740978" cy="500806"/>
          </a:xfrm>
          <a:prstGeom prst="rightArrow">
            <a:avLst>
              <a:gd name="adj1" fmla="val 50000"/>
              <a:gd name="adj2" fmla="val 69342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54000">
                <a:srgbClr val="ACACAC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7" name="箭头: 右 26">
            <a:extLst>
              <a:ext uri="{FF2B5EF4-FFF2-40B4-BE49-F238E27FC236}">
                <a16:creationId xmlns:a16="http://schemas.microsoft.com/office/drawing/2014/main" id="{F3DE9FC9-44B7-F0B2-22CA-AF22C73788C6}"/>
              </a:ext>
            </a:extLst>
          </p:cNvPr>
          <p:cNvSpPr/>
          <p:nvPr/>
        </p:nvSpPr>
        <p:spPr>
          <a:xfrm>
            <a:off x="7902310" y="2684670"/>
            <a:ext cx="740978" cy="500806"/>
          </a:xfrm>
          <a:prstGeom prst="rightArrow">
            <a:avLst>
              <a:gd name="adj1" fmla="val 50000"/>
              <a:gd name="adj2" fmla="val 69342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54000">
                <a:srgbClr val="ACACAC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8" name="内容占位符 2">
            <a:extLst>
              <a:ext uri="{FF2B5EF4-FFF2-40B4-BE49-F238E27FC236}">
                <a16:creationId xmlns:a16="http://schemas.microsoft.com/office/drawing/2014/main" id="{D6B6FF7B-A324-9E96-AFD6-A47962CD08E6}"/>
              </a:ext>
            </a:extLst>
          </p:cNvPr>
          <p:cNvSpPr txBox="1">
            <a:spLocks/>
          </p:cNvSpPr>
          <p:nvPr/>
        </p:nvSpPr>
        <p:spPr>
          <a:xfrm>
            <a:off x="3224933" y="4087440"/>
            <a:ext cx="1277332" cy="6850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Beam Scan</a:t>
            </a:r>
          </a:p>
        </p:txBody>
      </p:sp>
      <p:sp>
        <p:nvSpPr>
          <p:cNvPr id="29" name="内容占位符 2">
            <a:extLst>
              <a:ext uri="{FF2B5EF4-FFF2-40B4-BE49-F238E27FC236}">
                <a16:creationId xmlns:a16="http://schemas.microsoft.com/office/drawing/2014/main" id="{5C77C400-999D-E3D5-81CE-1C4EC24153DA}"/>
              </a:ext>
            </a:extLst>
          </p:cNvPr>
          <p:cNvSpPr txBox="1">
            <a:spLocks/>
          </p:cNvSpPr>
          <p:nvPr/>
        </p:nvSpPr>
        <p:spPr>
          <a:xfrm>
            <a:off x="4560304" y="4087440"/>
            <a:ext cx="1831920" cy="6850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Compliance Changes</a:t>
            </a:r>
          </a:p>
        </p:txBody>
      </p:sp>
      <p:sp>
        <p:nvSpPr>
          <p:cNvPr id="30" name="内容占位符 2">
            <a:extLst>
              <a:ext uri="{FF2B5EF4-FFF2-40B4-BE49-F238E27FC236}">
                <a16:creationId xmlns:a16="http://schemas.microsoft.com/office/drawing/2014/main" id="{5312E2A4-0147-DB7B-46F2-9B8D6D261F3C}"/>
              </a:ext>
            </a:extLst>
          </p:cNvPr>
          <p:cNvSpPr txBox="1">
            <a:spLocks/>
          </p:cNvSpPr>
          <p:nvPr/>
        </p:nvSpPr>
        <p:spPr>
          <a:xfrm>
            <a:off x="6312567" y="4087440"/>
            <a:ext cx="2340619" cy="6850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Varying Pulse Waveforms</a:t>
            </a:r>
          </a:p>
        </p:txBody>
      </p:sp>
      <p:sp>
        <p:nvSpPr>
          <p:cNvPr id="31" name="内容占位符 2">
            <a:extLst>
              <a:ext uri="{FF2B5EF4-FFF2-40B4-BE49-F238E27FC236}">
                <a16:creationId xmlns:a16="http://schemas.microsoft.com/office/drawing/2014/main" id="{77E7CF9E-70DE-AD3A-8544-1CF7DEDDAF32}"/>
              </a:ext>
            </a:extLst>
          </p:cNvPr>
          <p:cNvSpPr txBox="1">
            <a:spLocks/>
          </p:cNvSpPr>
          <p:nvPr/>
        </p:nvSpPr>
        <p:spPr>
          <a:xfrm>
            <a:off x="8538887" y="4087440"/>
            <a:ext cx="1831920" cy="6850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Explainable DL</a:t>
            </a:r>
          </a:p>
        </p:txBody>
      </p:sp>
      <p:sp>
        <p:nvSpPr>
          <p:cNvPr id="32" name="内容占位符 2">
            <a:extLst>
              <a:ext uri="{FF2B5EF4-FFF2-40B4-BE49-F238E27FC236}">
                <a16:creationId xmlns:a16="http://schemas.microsoft.com/office/drawing/2014/main" id="{A656C761-59DF-667D-D4F6-886F1E59AF05}"/>
              </a:ext>
            </a:extLst>
          </p:cNvPr>
          <p:cNvSpPr txBox="1">
            <a:spLocks/>
          </p:cNvSpPr>
          <p:nvPr/>
        </p:nvSpPr>
        <p:spPr>
          <a:xfrm>
            <a:off x="10267647" y="2743763"/>
            <a:ext cx="1831920" cy="6850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BP</a:t>
            </a:r>
          </a:p>
        </p:txBody>
      </p:sp>
      <p:sp>
        <p:nvSpPr>
          <p:cNvPr id="33" name="内容占位符 2">
            <a:extLst>
              <a:ext uri="{FF2B5EF4-FFF2-40B4-BE49-F238E27FC236}">
                <a16:creationId xmlns:a16="http://schemas.microsoft.com/office/drawing/2014/main" id="{5A972374-ABD2-FB97-3231-4086D3608454}"/>
              </a:ext>
            </a:extLst>
          </p:cNvPr>
          <p:cNvSpPr txBox="1">
            <a:spLocks/>
          </p:cNvSpPr>
          <p:nvPr/>
        </p:nvSpPr>
        <p:spPr>
          <a:xfrm>
            <a:off x="2586788" y="1872675"/>
            <a:ext cx="2339434" cy="6850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BP-Encoded Hemodynamics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BD4EABD2-E71A-22BF-25CF-AB1A075358C6}"/>
              </a:ext>
            </a:extLst>
          </p:cNvPr>
          <p:cNvGrpSpPr/>
          <p:nvPr/>
        </p:nvGrpSpPr>
        <p:grpSpPr>
          <a:xfrm>
            <a:off x="828091" y="1054101"/>
            <a:ext cx="4098131" cy="3972388"/>
            <a:chOff x="828091" y="1054101"/>
            <a:chExt cx="4098131" cy="3972388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3961F2D8-852A-BAD8-DE2D-679DEC62468C}"/>
                </a:ext>
              </a:extLst>
            </p:cNvPr>
            <p:cNvSpPr/>
            <p:nvPr/>
          </p:nvSpPr>
          <p:spPr>
            <a:xfrm>
              <a:off x="828091" y="1054101"/>
              <a:ext cx="4098131" cy="3972388"/>
            </a:xfrm>
            <a:prstGeom prst="roundRect">
              <a:avLst/>
            </a:prstGeom>
            <a:solidFill>
              <a:schemeClr val="bg1">
                <a:lumMod val="95000"/>
                <a:alpha val="86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30E214F8-7826-4543-3AC0-C259BE00BE1A}"/>
                </a:ext>
              </a:extLst>
            </p:cNvPr>
            <p:cNvGrpSpPr/>
            <p:nvPr/>
          </p:nvGrpSpPr>
          <p:grpSpPr>
            <a:xfrm>
              <a:off x="2529516" y="2434921"/>
              <a:ext cx="708226" cy="708226"/>
              <a:chOff x="7815599" y="1093140"/>
              <a:chExt cx="914400" cy="914400"/>
            </a:xfrm>
          </p:grpSpPr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693AAA16-D107-B11A-FFB1-663A59061DD1}"/>
                  </a:ext>
                </a:extLst>
              </p:cNvPr>
              <p:cNvSpPr/>
              <p:nvPr/>
            </p:nvSpPr>
            <p:spPr>
              <a:xfrm>
                <a:off x="8031337" y="1285442"/>
                <a:ext cx="507550" cy="587233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006C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  <p:pic>
            <p:nvPicPr>
              <p:cNvPr id="43" name="图形 42" descr="徽章问号 纯色填充">
                <a:extLst>
                  <a:ext uri="{FF2B5EF4-FFF2-40B4-BE49-F238E27FC236}">
                    <a16:creationId xmlns:a16="http://schemas.microsoft.com/office/drawing/2014/main" id="{9B3E8BFB-F7D7-5668-6CCE-A4316DAFD0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815599" y="1093140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D63862CA-06FA-05C4-8B51-9A8DE3C46EB3}"/>
                </a:ext>
              </a:extLst>
            </p:cNvPr>
            <p:cNvSpPr txBox="1"/>
            <p:nvPr/>
          </p:nvSpPr>
          <p:spPr>
            <a:xfrm>
              <a:off x="1053578" y="3267014"/>
              <a:ext cx="366010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dirty="0"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How RF signals respond to hemodynamics?</a:t>
              </a:r>
              <a:endParaRPr lang="zh-CN" altLang="en-US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92DD6247-F838-9A78-48F0-1EDE45C1C573}"/>
              </a:ext>
            </a:extLst>
          </p:cNvPr>
          <p:cNvGrpSpPr/>
          <p:nvPr/>
        </p:nvGrpSpPr>
        <p:grpSpPr>
          <a:xfrm>
            <a:off x="4611140" y="1028790"/>
            <a:ext cx="4098131" cy="3972388"/>
            <a:chOff x="4611140" y="1028790"/>
            <a:chExt cx="4098131" cy="3972388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7FE1F264-EC48-9501-678D-4083E4CB9F29}"/>
                </a:ext>
              </a:extLst>
            </p:cNvPr>
            <p:cNvSpPr/>
            <p:nvPr/>
          </p:nvSpPr>
          <p:spPr>
            <a:xfrm>
              <a:off x="4611140" y="1028790"/>
              <a:ext cx="4098131" cy="3972388"/>
            </a:xfrm>
            <a:prstGeom prst="roundRect">
              <a:avLst/>
            </a:prstGeom>
            <a:solidFill>
              <a:schemeClr val="bg1">
                <a:lumMod val="95000"/>
                <a:alpha val="86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A4C1BEA-CD9D-6B5C-76F7-078005EBEC64}"/>
                </a:ext>
              </a:extLst>
            </p:cNvPr>
            <p:cNvGrpSpPr/>
            <p:nvPr/>
          </p:nvGrpSpPr>
          <p:grpSpPr>
            <a:xfrm>
              <a:off x="6312565" y="2409610"/>
              <a:ext cx="708226" cy="708226"/>
              <a:chOff x="7815599" y="1093140"/>
              <a:chExt cx="914400" cy="914400"/>
            </a:xfrm>
          </p:grpSpPr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0B3314B1-D3AD-ED85-4C0F-82C48C88E25A}"/>
                  </a:ext>
                </a:extLst>
              </p:cNvPr>
              <p:cNvSpPr/>
              <p:nvPr/>
            </p:nvSpPr>
            <p:spPr>
              <a:xfrm>
                <a:off x="8031337" y="1285442"/>
                <a:ext cx="507550" cy="587233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006C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  <p:pic>
            <p:nvPicPr>
              <p:cNvPr id="22" name="图形 21" descr="徽章问号 纯色填充">
                <a:extLst>
                  <a:ext uri="{FF2B5EF4-FFF2-40B4-BE49-F238E27FC236}">
                    <a16:creationId xmlns:a16="http://schemas.microsoft.com/office/drawing/2014/main" id="{54BB5949-4F04-7248-EB07-528C97B016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815599" y="1093140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866A90AA-8645-9347-43CE-F3B1F16F6B80}"/>
                </a:ext>
              </a:extLst>
            </p:cNvPr>
            <p:cNvSpPr txBox="1"/>
            <p:nvPr/>
          </p:nvSpPr>
          <p:spPr>
            <a:xfrm>
              <a:off x="4836627" y="3241703"/>
              <a:ext cx="366010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dirty="0"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How to capture varying pulse waveforms along the arm?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A7AF10E0-3F80-DE2C-028D-C1267A68328F}"/>
              </a:ext>
            </a:extLst>
          </p:cNvPr>
          <p:cNvGrpSpPr/>
          <p:nvPr/>
        </p:nvGrpSpPr>
        <p:grpSpPr>
          <a:xfrm>
            <a:off x="8218581" y="1041446"/>
            <a:ext cx="3300319" cy="3972388"/>
            <a:chOff x="8218581" y="1041446"/>
            <a:chExt cx="3300319" cy="3972388"/>
          </a:xfrm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B159F791-45F8-3E34-7671-98FE703ACCEC}"/>
                </a:ext>
              </a:extLst>
            </p:cNvPr>
            <p:cNvSpPr/>
            <p:nvPr/>
          </p:nvSpPr>
          <p:spPr>
            <a:xfrm>
              <a:off x="8218581" y="1041446"/>
              <a:ext cx="3300319" cy="3972388"/>
            </a:xfrm>
            <a:prstGeom prst="roundRect">
              <a:avLst/>
            </a:prstGeom>
            <a:solidFill>
              <a:schemeClr val="bg1">
                <a:lumMod val="95000"/>
                <a:alpha val="86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F41C04AC-61CE-33F0-5753-193B9CDA54B1}"/>
                </a:ext>
              </a:extLst>
            </p:cNvPr>
            <p:cNvGrpSpPr/>
            <p:nvPr/>
          </p:nvGrpSpPr>
          <p:grpSpPr>
            <a:xfrm>
              <a:off x="9514627" y="2422266"/>
              <a:ext cx="708226" cy="708226"/>
              <a:chOff x="7815599" y="1093140"/>
              <a:chExt cx="914400" cy="914400"/>
            </a:xfrm>
          </p:grpSpPr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7FE65C9C-9FFF-703E-89EB-1AD775ED4222}"/>
                  </a:ext>
                </a:extLst>
              </p:cNvPr>
              <p:cNvSpPr/>
              <p:nvPr/>
            </p:nvSpPr>
            <p:spPr>
              <a:xfrm>
                <a:off x="8031337" y="1285442"/>
                <a:ext cx="507550" cy="587233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006C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  <p:pic>
            <p:nvPicPr>
              <p:cNvPr id="39" name="图形 38" descr="徽章问号 纯色填充">
                <a:extLst>
                  <a:ext uri="{FF2B5EF4-FFF2-40B4-BE49-F238E27FC236}">
                    <a16:creationId xmlns:a16="http://schemas.microsoft.com/office/drawing/2014/main" id="{3D22F63A-B7EB-82D0-71BD-A5B164BABE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815599" y="1093140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58773E68-D5BA-7538-3979-93AEC022E71E}"/>
                </a:ext>
              </a:extLst>
            </p:cNvPr>
            <p:cNvSpPr txBox="1"/>
            <p:nvPr/>
          </p:nvSpPr>
          <p:spPr>
            <a:xfrm>
              <a:off x="8408820" y="3254359"/>
              <a:ext cx="291984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dirty="0"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How to estimate BP </a:t>
              </a:r>
              <a:r>
                <a:rPr lang="en-US" altLang="zh-CN" sz="2400" dirty="0" err="1"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explainablely</a:t>
              </a:r>
              <a:r>
                <a:rPr lang="zh-CN" altLang="en-US" sz="2400" dirty="0"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？</a:t>
              </a:r>
              <a:endParaRPr lang="en-US" altLang="zh-CN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304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6550" y="288917"/>
            <a:ext cx="8643848" cy="590931"/>
          </a:xfrm>
        </p:spPr>
        <p:txBody>
          <a:bodyPr/>
          <a:lstStyle/>
          <a:p>
            <a:r>
              <a:rPr lang="en-US" altLang="zh-CN" sz="3600" dirty="0"/>
              <a:t>System Overview</a:t>
            </a:r>
            <a:endParaRPr lang="zh-CN" altLang="en-US" sz="36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7DEFCC4-CBFD-2C19-BFD7-955AE396D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34" y="1793238"/>
            <a:ext cx="7264398" cy="574558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E0E0B944-D2A3-98DC-9251-610ABB251694}"/>
              </a:ext>
            </a:extLst>
          </p:cNvPr>
          <p:cNvGrpSpPr/>
          <p:nvPr/>
        </p:nvGrpSpPr>
        <p:grpSpPr>
          <a:xfrm>
            <a:off x="881985" y="2359547"/>
            <a:ext cx="4587670" cy="2684684"/>
            <a:chOff x="881985" y="2359547"/>
            <a:chExt cx="4587670" cy="2684684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E908586-EF5F-1949-460F-6CA99FA3B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1985" y="2750395"/>
              <a:ext cx="4587670" cy="2293836"/>
            </a:xfrm>
            <a:prstGeom prst="rect">
              <a:avLst/>
            </a:prstGeom>
          </p:spPr>
        </p:pic>
        <p:sp>
          <p:nvSpPr>
            <p:cNvPr id="12" name="箭头: 右 11">
              <a:extLst>
                <a:ext uri="{FF2B5EF4-FFF2-40B4-BE49-F238E27FC236}">
                  <a16:creationId xmlns:a16="http://schemas.microsoft.com/office/drawing/2014/main" id="{53D476CC-1074-BF45-AEEB-4B27FA8E2DF1}"/>
                </a:ext>
              </a:extLst>
            </p:cNvPr>
            <p:cNvSpPr/>
            <p:nvPr/>
          </p:nvSpPr>
          <p:spPr>
            <a:xfrm rot="5400000">
              <a:off x="2976272" y="2297410"/>
              <a:ext cx="399096" cy="523370"/>
            </a:xfrm>
            <a:prstGeom prst="rightArrow">
              <a:avLst>
                <a:gd name="adj1" fmla="val 50000"/>
                <a:gd name="adj2" fmla="val 47004"/>
              </a:avLst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54000">
                  <a:srgbClr val="ACACAC"/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  <a:tileRect/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E575A13B-1962-1800-3736-497E2E99D604}"/>
              </a:ext>
            </a:extLst>
          </p:cNvPr>
          <p:cNvGrpSpPr/>
          <p:nvPr/>
        </p:nvGrpSpPr>
        <p:grpSpPr>
          <a:xfrm>
            <a:off x="5825094" y="2359547"/>
            <a:ext cx="2314838" cy="2684684"/>
            <a:chOff x="5825094" y="2359547"/>
            <a:chExt cx="2314838" cy="2684684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A6536DC3-1AC8-4100-DF6E-C482EF37F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25094" y="2750395"/>
              <a:ext cx="2314838" cy="2293836"/>
            </a:xfrm>
            <a:prstGeom prst="rect">
              <a:avLst/>
            </a:prstGeom>
          </p:spPr>
        </p:pic>
        <p:sp>
          <p:nvSpPr>
            <p:cNvPr id="13" name="箭头: 右 12">
              <a:extLst>
                <a:ext uri="{FF2B5EF4-FFF2-40B4-BE49-F238E27FC236}">
                  <a16:creationId xmlns:a16="http://schemas.microsoft.com/office/drawing/2014/main" id="{B2540168-15DC-2450-8A99-010774462345}"/>
                </a:ext>
              </a:extLst>
            </p:cNvPr>
            <p:cNvSpPr/>
            <p:nvPr/>
          </p:nvSpPr>
          <p:spPr>
            <a:xfrm rot="5400000">
              <a:off x="6765941" y="2297410"/>
              <a:ext cx="399096" cy="523370"/>
            </a:xfrm>
            <a:prstGeom prst="rightArrow">
              <a:avLst>
                <a:gd name="adj1" fmla="val 50000"/>
                <a:gd name="adj2" fmla="val 47004"/>
              </a:avLst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54000">
                  <a:srgbClr val="ACACAC"/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  <a:tileRect/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95FEF380-2657-676B-F3AF-729D10F83BF4}"/>
              </a:ext>
            </a:extLst>
          </p:cNvPr>
          <p:cNvCxnSpPr>
            <a:stCxn id="9" idx="3"/>
            <a:endCxn id="11" idx="1"/>
          </p:cNvCxnSpPr>
          <p:nvPr/>
        </p:nvCxnSpPr>
        <p:spPr>
          <a:xfrm>
            <a:off x="5469655" y="3897313"/>
            <a:ext cx="355439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>
            <a:extLst>
              <a:ext uri="{FF2B5EF4-FFF2-40B4-BE49-F238E27FC236}">
                <a16:creationId xmlns:a16="http://schemas.microsoft.com/office/drawing/2014/main" id="{EBAE1E62-F609-2E30-C5A9-1E9485A6446A}"/>
              </a:ext>
            </a:extLst>
          </p:cNvPr>
          <p:cNvGrpSpPr/>
          <p:nvPr/>
        </p:nvGrpSpPr>
        <p:grpSpPr>
          <a:xfrm>
            <a:off x="6750739" y="1128319"/>
            <a:ext cx="4914484" cy="1460500"/>
            <a:chOff x="6750739" y="1128319"/>
            <a:chExt cx="4914484" cy="1460500"/>
          </a:xfrm>
        </p:grpSpPr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CBEFC7BE-11F8-A130-21E7-DC593BF93DA0}"/>
                </a:ext>
              </a:extLst>
            </p:cNvPr>
            <p:cNvSpPr/>
            <p:nvPr/>
          </p:nvSpPr>
          <p:spPr>
            <a:xfrm>
              <a:off x="6750739" y="1128319"/>
              <a:ext cx="4914484" cy="1460500"/>
            </a:xfrm>
            <a:custGeom>
              <a:avLst/>
              <a:gdLst>
                <a:gd name="connsiteX0" fmla="*/ 1099358 w 4914484"/>
                <a:gd name="connsiteY0" fmla="*/ 0 h 1460500"/>
                <a:gd name="connsiteX1" fmla="*/ 4671062 w 4914484"/>
                <a:gd name="connsiteY1" fmla="*/ 0 h 1460500"/>
                <a:gd name="connsiteX2" fmla="*/ 4914484 w 4914484"/>
                <a:gd name="connsiteY2" fmla="*/ 243422 h 1460500"/>
                <a:gd name="connsiteX3" fmla="*/ 4914484 w 4914484"/>
                <a:gd name="connsiteY3" fmla="*/ 1217078 h 1460500"/>
                <a:gd name="connsiteX4" fmla="*/ 4671062 w 4914484"/>
                <a:gd name="connsiteY4" fmla="*/ 1460500 h 1460500"/>
                <a:gd name="connsiteX5" fmla="*/ 1099358 w 4914484"/>
                <a:gd name="connsiteY5" fmla="*/ 1460500 h 1460500"/>
                <a:gd name="connsiteX6" fmla="*/ 855936 w 4914484"/>
                <a:gd name="connsiteY6" fmla="*/ 1217078 h 1460500"/>
                <a:gd name="connsiteX7" fmla="*/ 855936 w 4914484"/>
                <a:gd name="connsiteY7" fmla="*/ 892493 h 1460500"/>
                <a:gd name="connsiteX8" fmla="*/ 0 w 4914484"/>
                <a:gd name="connsiteY8" fmla="*/ 1019512 h 1460500"/>
                <a:gd name="connsiteX9" fmla="*/ 855936 w 4914484"/>
                <a:gd name="connsiteY9" fmla="*/ 599827 h 1460500"/>
                <a:gd name="connsiteX10" fmla="*/ 855936 w 4914484"/>
                <a:gd name="connsiteY10" fmla="*/ 243422 h 1460500"/>
                <a:gd name="connsiteX11" fmla="*/ 1099358 w 4914484"/>
                <a:gd name="connsiteY11" fmla="*/ 0 h 146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14484" h="1460500">
                  <a:moveTo>
                    <a:pt x="1099358" y="0"/>
                  </a:moveTo>
                  <a:lnTo>
                    <a:pt x="4671062" y="0"/>
                  </a:lnTo>
                  <a:cubicBezTo>
                    <a:pt x="4805500" y="0"/>
                    <a:pt x="4914484" y="108984"/>
                    <a:pt x="4914484" y="243422"/>
                  </a:cubicBezTo>
                  <a:lnTo>
                    <a:pt x="4914484" y="1217078"/>
                  </a:lnTo>
                  <a:cubicBezTo>
                    <a:pt x="4914484" y="1351516"/>
                    <a:pt x="4805500" y="1460500"/>
                    <a:pt x="4671062" y="1460500"/>
                  </a:cubicBezTo>
                  <a:lnTo>
                    <a:pt x="1099358" y="1460500"/>
                  </a:lnTo>
                  <a:cubicBezTo>
                    <a:pt x="964920" y="1460500"/>
                    <a:pt x="855936" y="1351516"/>
                    <a:pt x="855936" y="1217078"/>
                  </a:cubicBezTo>
                  <a:lnTo>
                    <a:pt x="855936" y="892493"/>
                  </a:lnTo>
                  <a:lnTo>
                    <a:pt x="0" y="1019512"/>
                  </a:lnTo>
                  <a:lnTo>
                    <a:pt x="855936" y="599827"/>
                  </a:lnTo>
                  <a:lnTo>
                    <a:pt x="855936" y="243422"/>
                  </a:lnTo>
                  <a:cubicBezTo>
                    <a:pt x="855936" y="108984"/>
                    <a:pt x="964920" y="0"/>
                    <a:pt x="1099358" y="0"/>
                  </a:cubicBezTo>
                  <a:close/>
                </a:path>
              </a:pathLst>
            </a:custGeom>
            <a:solidFill>
              <a:schemeClr val="bg1"/>
            </a:solidFill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4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EFB1A9FB-B9E6-E8CB-7E88-CFBBD9712520}"/>
                </a:ext>
              </a:extLst>
            </p:cNvPr>
            <p:cNvSpPr txBox="1"/>
            <p:nvPr/>
          </p:nvSpPr>
          <p:spPr>
            <a:xfrm>
              <a:off x="7594600" y="1262447"/>
              <a:ext cx="407062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dirty="0"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We introduce BTF for correlating RF-captured pulse waveforms with BP.</a:t>
              </a:r>
              <a:endParaRPr lang="zh-CN" altLang="en-US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896FA818-7C00-F2C7-0098-6DFED8E30A4B}"/>
              </a:ext>
            </a:extLst>
          </p:cNvPr>
          <p:cNvGrpSpPr/>
          <p:nvPr/>
        </p:nvGrpSpPr>
        <p:grpSpPr>
          <a:xfrm>
            <a:off x="7594601" y="3117629"/>
            <a:ext cx="4070622" cy="1460500"/>
            <a:chOff x="7594601" y="3117629"/>
            <a:chExt cx="4070622" cy="1460500"/>
          </a:xfrm>
        </p:grpSpPr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60B7A035-BC4C-7FBB-9B38-0E4BBE912953}"/>
                </a:ext>
              </a:extLst>
            </p:cNvPr>
            <p:cNvSpPr/>
            <p:nvPr/>
          </p:nvSpPr>
          <p:spPr>
            <a:xfrm>
              <a:off x="7594601" y="3117629"/>
              <a:ext cx="4070622" cy="1460500"/>
            </a:xfrm>
            <a:custGeom>
              <a:avLst/>
              <a:gdLst>
                <a:gd name="connsiteX0" fmla="*/ 1099358 w 4914484"/>
                <a:gd name="connsiteY0" fmla="*/ 0 h 1460500"/>
                <a:gd name="connsiteX1" fmla="*/ 4671062 w 4914484"/>
                <a:gd name="connsiteY1" fmla="*/ 0 h 1460500"/>
                <a:gd name="connsiteX2" fmla="*/ 4914484 w 4914484"/>
                <a:gd name="connsiteY2" fmla="*/ 243422 h 1460500"/>
                <a:gd name="connsiteX3" fmla="*/ 4914484 w 4914484"/>
                <a:gd name="connsiteY3" fmla="*/ 1217078 h 1460500"/>
                <a:gd name="connsiteX4" fmla="*/ 4671062 w 4914484"/>
                <a:gd name="connsiteY4" fmla="*/ 1460500 h 1460500"/>
                <a:gd name="connsiteX5" fmla="*/ 1099358 w 4914484"/>
                <a:gd name="connsiteY5" fmla="*/ 1460500 h 1460500"/>
                <a:gd name="connsiteX6" fmla="*/ 855936 w 4914484"/>
                <a:gd name="connsiteY6" fmla="*/ 1217078 h 1460500"/>
                <a:gd name="connsiteX7" fmla="*/ 855936 w 4914484"/>
                <a:gd name="connsiteY7" fmla="*/ 892493 h 1460500"/>
                <a:gd name="connsiteX8" fmla="*/ 0 w 4914484"/>
                <a:gd name="connsiteY8" fmla="*/ 1019512 h 1460500"/>
                <a:gd name="connsiteX9" fmla="*/ 855936 w 4914484"/>
                <a:gd name="connsiteY9" fmla="*/ 599827 h 1460500"/>
                <a:gd name="connsiteX10" fmla="*/ 855936 w 4914484"/>
                <a:gd name="connsiteY10" fmla="*/ 243422 h 1460500"/>
                <a:gd name="connsiteX11" fmla="*/ 1099358 w 4914484"/>
                <a:gd name="connsiteY11" fmla="*/ 0 h 146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14484" h="1460500">
                  <a:moveTo>
                    <a:pt x="1099358" y="0"/>
                  </a:moveTo>
                  <a:lnTo>
                    <a:pt x="4671062" y="0"/>
                  </a:lnTo>
                  <a:cubicBezTo>
                    <a:pt x="4805500" y="0"/>
                    <a:pt x="4914484" y="108984"/>
                    <a:pt x="4914484" y="243422"/>
                  </a:cubicBezTo>
                  <a:lnTo>
                    <a:pt x="4914484" y="1217078"/>
                  </a:lnTo>
                  <a:cubicBezTo>
                    <a:pt x="4914484" y="1351516"/>
                    <a:pt x="4805500" y="1460500"/>
                    <a:pt x="4671062" y="1460500"/>
                  </a:cubicBezTo>
                  <a:lnTo>
                    <a:pt x="1099358" y="1460500"/>
                  </a:lnTo>
                  <a:cubicBezTo>
                    <a:pt x="964920" y="1460500"/>
                    <a:pt x="855936" y="1351516"/>
                    <a:pt x="855936" y="1217078"/>
                  </a:cubicBezTo>
                  <a:lnTo>
                    <a:pt x="855936" y="892493"/>
                  </a:lnTo>
                  <a:lnTo>
                    <a:pt x="0" y="1019512"/>
                  </a:lnTo>
                  <a:lnTo>
                    <a:pt x="855936" y="599827"/>
                  </a:lnTo>
                  <a:lnTo>
                    <a:pt x="855936" y="243422"/>
                  </a:lnTo>
                  <a:cubicBezTo>
                    <a:pt x="855936" y="108984"/>
                    <a:pt x="964920" y="0"/>
                    <a:pt x="1099358" y="0"/>
                  </a:cubicBezTo>
                  <a:close/>
                </a:path>
              </a:pathLst>
            </a:custGeom>
            <a:solidFill>
              <a:schemeClr val="bg1"/>
            </a:solidFill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4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A46E5A08-8F0F-6FA0-253F-891FAA0A68F2}"/>
                </a:ext>
              </a:extLst>
            </p:cNvPr>
            <p:cNvSpPr txBox="1"/>
            <p:nvPr/>
          </p:nvSpPr>
          <p:spPr>
            <a:xfrm>
              <a:off x="8271537" y="3229401"/>
              <a:ext cx="339368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We develop an explainable DL pipeline for BP inference.</a:t>
              </a:r>
              <a:endParaRPr lang="zh-CN" altLang="en-US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0AB202C3-BF92-285A-DC2E-9506CCE1DD35}"/>
              </a:ext>
            </a:extLst>
          </p:cNvPr>
          <p:cNvGrpSpPr/>
          <p:nvPr/>
        </p:nvGrpSpPr>
        <p:grpSpPr>
          <a:xfrm>
            <a:off x="2171009" y="4775200"/>
            <a:ext cx="4811504" cy="1365343"/>
            <a:chOff x="2171009" y="4775200"/>
            <a:chExt cx="4811504" cy="1365343"/>
          </a:xfrm>
        </p:grpSpPr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43629371-9A96-8AA9-AF65-24ECFE7149FD}"/>
                </a:ext>
              </a:extLst>
            </p:cNvPr>
            <p:cNvSpPr/>
            <p:nvPr/>
          </p:nvSpPr>
          <p:spPr>
            <a:xfrm>
              <a:off x="2171009" y="4775200"/>
              <a:ext cx="4811504" cy="1365343"/>
            </a:xfrm>
            <a:custGeom>
              <a:avLst/>
              <a:gdLst>
                <a:gd name="connsiteX0" fmla="*/ 846444 w 4811504"/>
                <a:gd name="connsiteY0" fmla="*/ 0 h 1730043"/>
                <a:gd name="connsiteX1" fmla="*/ 980277 w 4811504"/>
                <a:gd name="connsiteY1" fmla="*/ 573060 h 1730043"/>
                <a:gd name="connsiteX2" fmla="*/ 4618670 w 4811504"/>
                <a:gd name="connsiteY2" fmla="*/ 573060 h 1730043"/>
                <a:gd name="connsiteX3" fmla="*/ 4811504 w 4811504"/>
                <a:gd name="connsiteY3" fmla="*/ 765894 h 1730043"/>
                <a:gd name="connsiteX4" fmla="*/ 4811504 w 4811504"/>
                <a:gd name="connsiteY4" fmla="*/ 1537209 h 1730043"/>
                <a:gd name="connsiteX5" fmla="*/ 4618670 w 4811504"/>
                <a:gd name="connsiteY5" fmla="*/ 1730043 h 1730043"/>
                <a:gd name="connsiteX6" fmla="*/ 192834 w 4811504"/>
                <a:gd name="connsiteY6" fmla="*/ 1730043 h 1730043"/>
                <a:gd name="connsiteX7" fmla="*/ 0 w 4811504"/>
                <a:gd name="connsiteY7" fmla="*/ 1537209 h 1730043"/>
                <a:gd name="connsiteX8" fmla="*/ 0 w 4811504"/>
                <a:gd name="connsiteY8" fmla="*/ 765894 h 1730043"/>
                <a:gd name="connsiteX9" fmla="*/ 192834 w 4811504"/>
                <a:gd name="connsiteY9" fmla="*/ 573060 h 1730043"/>
                <a:gd name="connsiteX10" fmla="*/ 712611 w 4811504"/>
                <a:gd name="connsiteY10" fmla="*/ 573060 h 173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11504" h="1730043">
                  <a:moveTo>
                    <a:pt x="846444" y="0"/>
                  </a:moveTo>
                  <a:lnTo>
                    <a:pt x="980277" y="573060"/>
                  </a:lnTo>
                  <a:lnTo>
                    <a:pt x="4618670" y="573060"/>
                  </a:lnTo>
                  <a:cubicBezTo>
                    <a:pt x="4725169" y="573060"/>
                    <a:pt x="4811504" y="659395"/>
                    <a:pt x="4811504" y="765894"/>
                  </a:cubicBezTo>
                  <a:lnTo>
                    <a:pt x="4811504" y="1537209"/>
                  </a:lnTo>
                  <a:cubicBezTo>
                    <a:pt x="4811504" y="1643708"/>
                    <a:pt x="4725169" y="1730043"/>
                    <a:pt x="4618670" y="1730043"/>
                  </a:cubicBezTo>
                  <a:lnTo>
                    <a:pt x="192834" y="1730043"/>
                  </a:lnTo>
                  <a:cubicBezTo>
                    <a:pt x="86335" y="1730043"/>
                    <a:pt x="0" y="1643708"/>
                    <a:pt x="0" y="1537209"/>
                  </a:cubicBezTo>
                  <a:lnTo>
                    <a:pt x="0" y="765894"/>
                  </a:lnTo>
                  <a:cubicBezTo>
                    <a:pt x="0" y="659395"/>
                    <a:pt x="86335" y="573060"/>
                    <a:pt x="192834" y="573060"/>
                  </a:cubicBezTo>
                  <a:lnTo>
                    <a:pt x="712611" y="573060"/>
                  </a:lnTo>
                  <a:close/>
                </a:path>
              </a:pathLst>
            </a:custGeom>
            <a:solidFill>
              <a:schemeClr val="bg1"/>
            </a:solidFill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C9A70217-E7DE-02FF-FB5C-8B5196F1635B}"/>
                </a:ext>
              </a:extLst>
            </p:cNvPr>
            <p:cNvSpPr txBox="1"/>
            <p:nvPr/>
          </p:nvSpPr>
          <p:spPr>
            <a:xfrm>
              <a:off x="2208648" y="5257553"/>
              <a:ext cx="473622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We propose a continuous beam scan RF sensing scheme.</a:t>
              </a:r>
              <a:endParaRPr lang="zh-CN" altLang="en-US" sz="2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41943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6550" y="288917"/>
            <a:ext cx="8643848" cy="590931"/>
          </a:xfrm>
        </p:spPr>
        <p:txBody>
          <a:bodyPr/>
          <a:lstStyle/>
          <a:p>
            <a:r>
              <a:rPr lang="en-US" altLang="zh-CN" sz="3600" dirty="0"/>
              <a:t>Hemodynamics Modeling via BTF</a:t>
            </a:r>
            <a:endParaRPr lang="zh-CN" altLang="en-US" sz="36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A8EB0AE-CB24-F664-210D-E62E66B4470C}"/>
              </a:ext>
            </a:extLst>
          </p:cNvPr>
          <p:cNvSpPr txBox="1"/>
          <p:nvPr/>
        </p:nvSpPr>
        <p:spPr>
          <a:xfrm>
            <a:off x="568497" y="131482"/>
            <a:ext cx="5425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EA48394-6589-0EC5-449F-DEED06018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368" y="1844674"/>
            <a:ext cx="4007264" cy="10128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6C90B9-DD85-6F24-4169-C641BEB07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038" y="1285442"/>
            <a:ext cx="2188315" cy="351019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302344B-2EAA-2AC5-658E-BB78598A5F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1638" y="3500087"/>
            <a:ext cx="735255" cy="393886"/>
          </a:xfrm>
          <a:prstGeom prst="rect">
            <a:avLst/>
          </a:prstGeom>
        </p:spPr>
      </p:pic>
      <p:sp>
        <p:nvSpPr>
          <p:cNvPr id="11" name="圆柱体 10">
            <a:extLst>
              <a:ext uri="{FF2B5EF4-FFF2-40B4-BE49-F238E27FC236}">
                <a16:creationId xmlns:a16="http://schemas.microsoft.com/office/drawing/2014/main" id="{E01821FC-4D02-5FB2-7D72-E7C6378823CE}"/>
              </a:ext>
            </a:extLst>
          </p:cNvPr>
          <p:cNvSpPr/>
          <p:nvPr/>
        </p:nvSpPr>
        <p:spPr>
          <a:xfrm rot="16200000">
            <a:off x="5102763" y="3395148"/>
            <a:ext cx="814577" cy="1106119"/>
          </a:xfrm>
          <a:prstGeom prst="can">
            <a:avLst/>
          </a:prstGeom>
          <a:noFill/>
          <a:ln w="317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6F97789-DA15-8C5B-7E92-50143224AE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4313" y="3500087"/>
            <a:ext cx="735255" cy="3938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05BCDA6-9A15-838D-097C-00E1A4D732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5898" y="3544630"/>
            <a:ext cx="469900" cy="3048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F29A317-D159-F06D-F69D-68A0EFFA53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7824" y="3585905"/>
            <a:ext cx="552450" cy="2222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F76EDD9-4B2F-04D1-C313-E01218542B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2243" y="4013629"/>
            <a:ext cx="609600" cy="1778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8D55AB7-60FD-00DB-3436-45B9216F68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8123" y="2992168"/>
            <a:ext cx="425450" cy="30480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B9D2C84-5BCB-68BC-0EF6-B453BFC174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2243" y="3119168"/>
            <a:ext cx="609600" cy="17780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CAF4A22-ABBA-8C25-74EA-9186B566C9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47399" y="3074718"/>
            <a:ext cx="552450" cy="22225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9E56323-9B50-15BF-F3E6-0E6E3CE5F7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97739" y="3908854"/>
            <a:ext cx="723053" cy="3873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55FD3D9-6247-ADC0-B92B-95C388E4B4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50414" y="3908854"/>
            <a:ext cx="723053" cy="387350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FAF69956-684B-EE5C-CFD5-7AC9FA3BA42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66389" y="3131868"/>
            <a:ext cx="469900" cy="165100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30DF1036-4833-815C-E49E-4211A34BAF9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09314" y="4019979"/>
            <a:ext cx="469900" cy="1651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3E0DB4EF-69E8-D8D6-41A1-2FBCC201A45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53962" y="3028230"/>
            <a:ext cx="711200" cy="247650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A9412987-F9D2-4CD6-026D-0247EF12D34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25898" y="2963593"/>
            <a:ext cx="723900" cy="311150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50201E2A-B0AD-2FA3-6286-1C3A024A59E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05794" y="3008071"/>
            <a:ext cx="706942" cy="387957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654E3B33-9039-6B44-3AEC-44D8EA715ED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258469" y="3008071"/>
            <a:ext cx="706942" cy="387957"/>
          </a:xfrm>
          <a:prstGeom prst="rect">
            <a:avLst/>
          </a:prstGeom>
        </p:spPr>
      </p:pic>
      <p:sp>
        <p:nvSpPr>
          <p:cNvPr id="9" name="弧形 8">
            <a:extLst>
              <a:ext uri="{FF2B5EF4-FFF2-40B4-BE49-F238E27FC236}">
                <a16:creationId xmlns:a16="http://schemas.microsoft.com/office/drawing/2014/main" id="{2BD07317-DF39-34E9-5C22-E08B5006E095}"/>
              </a:ext>
            </a:extLst>
          </p:cNvPr>
          <p:cNvSpPr/>
          <p:nvPr/>
        </p:nvSpPr>
        <p:spPr>
          <a:xfrm rot="16692442">
            <a:off x="2556034" y="2239971"/>
            <a:ext cx="1723070" cy="1697382"/>
          </a:xfrm>
          <a:prstGeom prst="arc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右中括号 16">
            <a:extLst>
              <a:ext uri="{FF2B5EF4-FFF2-40B4-BE49-F238E27FC236}">
                <a16:creationId xmlns:a16="http://schemas.microsoft.com/office/drawing/2014/main" id="{7FA2DC6B-55E7-DA20-9C6A-6577D921FBF4}"/>
              </a:ext>
            </a:extLst>
          </p:cNvPr>
          <p:cNvSpPr/>
          <p:nvPr/>
        </p:nvSpPr>
        <p:spPr>
          <a:xfrm>
            <a:off x="6944562" y="3633726"/>
            <a:ext cx="204328" cy="488049"/>
          </a:xfrm>
          <a:prstGeom prst="rightBracket">
            <a:avLst>
              <a:gd name="adj" fmla="val 40725"/>
            </a:avLst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554AA15B-93EC-0ED4-7477-1CFED2FA4C99}"/>
              </a:ext>
            </a:extLst>
          </p:cNvPr>
          <p:cNvSpPr/>
          <p:nvPr/>
        </p:nvSpPr>
        <p:spPr>
          <a:xfrm>
            <a:off x="5491163" y="2238375"/>
            <a:ext cx="344224" cy="411234"/>
          </a:xfrm>
          <a:prstGeom prst="ellipse">
            <a:avLst/>
          </a:prstGeom>
          <a:noFill/>
          <a:ln w="254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BDCB8B1-6475-E607-A425-C8CA6782246A}"/>
              </a:ext>
            </a:extLst>
          </p:cNvPr>
          <p:cNvSpPr txBox="1"/>
          <p:nvPr/>
        </p:nvSpPr>
        <p:spPr>
          <a:xfrm>
            <a:off x="5381825" y="1571296"/>
            <a:ext cx="2583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Blood pressure value</a:t>
            </a:r>
            <a:endParaRPr lang="zh-CN" altLang="en-US" dirty="0">
              <a:solidFill>
                <a:srgbClr val="00B0F0"/>
              </a:solidFill>
            </a:endParaRP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9771DBED-1401-57CA-6645-44BACF2AB8EB}"/>
              </a:ext>
            </a:extLst>
          </p:cNvPr>
          <p:cNvCxnSpPr>
            <a:cxnSpLocks/>
            <a:endCxn id="12" idx="7"/>
          </p:cNvCxnSpPr>
          <p:nvPr/>
        </p:nvCxnSpPr>
        <p:spPr>
          <a:xfrm flipH="1">
            <a:off x="5784977" y="1844674"/>
            <a:ext cx="296266" cy="453925"/>
          </a:xfrm>
          <a:prstGeom prst="straightConnector1">
            <a:avLst/>
          </a:prstGeom>
          <a:noFill/>
          <a:ln w="254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7995271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0.06328 0.001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6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0.04128 0.0006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0.05 -0.000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-46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-0.04127 0.00023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5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7" grpId="0" animBg="1"/>
      <p:bldP spid="12" grpId="0" animBg="1"/>
      <p:bldP spid="12" grpId="1" animBg="1"/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6550" y="288917"/>
            <a:ext cx="8643848" cy="590931"/>
          </a:xfrm>
        </p:spPr>
        <p:txBody>
          <a:bodyPr/>
          <a:lstStyle/>
          <a:p>
            <a:r>
              <a:rPr lang="en-US" altLang="zh-CN" sz="3600" dirty="0"/>
              <a:t>Hemodynamics Modeling via BTF</a:t>
            </a:r>
            <a:endParaRPr lang="zh-CN" altLang="en-US" sz="36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A8EB0AE-CB24-F664-210D-E62E66B4470C}"/>
              </a:ext>
            </a:extLst>
          </p:cNvPr>
          <p:cNvSpPr txBox="1"/>
          <p:nvPr/>
        </p:nvSpPr>
        <p:spPr>
          <a:xfrm>
            <a:off x="568497" y="131482"/>
            <a:ext cx="5425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EA48394-6589-0EC5-449F-DEED06018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368" y="1844674"/>
            <a:ext cx="4007264" cy="10128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6C90B9-DD85-6F24-4169-C641BEB07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038" y="1285442"/>
            <a:ext cx="2188315" cy="351019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302344B-2EAA-2AC5-658E-BB78598A5F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1638" y="3500087"/>
            <a:ext cx="735255" cy="393886"/>
          </a:xfrm>
          <a:prstGeom prst="rect">
            <a:avLst/>
          </a:prstGeom>
        </p:spPr>
      </p:pic>
      <p:sp>
        <p:nvSpPr>
          <p:cNvPr id="11" name="圆柱体 10">
            <a:extLst>
              <a:ext uri="{FF2B5EF4-FFF2-40B4-BE49-F238E27FC236}">
                <a16:creationId xmlns:a16="http://schemas.microsoft.com/office/drawing/2014/main" id="{E01821FC-4D02-5FB2-7D72-E7C6378823CE}"/>
              </a:ext>
            </a:extLst>
          </p:cNvPr>
          <p:cNvSpPr/>
          <p:nvPr/>
        </p:nvSpPr>
        <p:spPr>
          <a:xfrm rot="16200000">
            <a:off x="5102763" y="3395148"/>
            <a:ext cx="814577" cy="1106119"/>
          </a:xfrm>
          <a:prstGeom prst="can">
            <a:avLst/>
          </a:prstGeom>
          <a:noFill/>
          <a:ln w="317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6F97789-DA15-8C5B-7E92-50143224AE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4313" y="3500087"/>
            <a:ext cx="735255" cy="39388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F29A317-D159-F06D-F69D-68A0EFFA53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9474" y="3592255"/>
            <a:ext cx="552450" cy="2222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8D55AB7-60FD-00DB-3436-45B9216F68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8123" y="2992168"/>
            <a:ext cx="425450" cy="30480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B9D2C84-5BCB-68BC-0EF6-B453BFC174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2243" y="3119168"/>
            <a:ext cx="609600" cy="17780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CAF4A22-ABBA-8C25-74EA-9186B566C9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7399" y="3074718"/>
            <a:ext cx="552450" cy="22225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9E56323-9B50-15BF-F3E6-0E6E3CE5F7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97739" y="3908854"/>
            <a:ext cx="723053" cy="3873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55FD3D9-6247-ADC0-B92B-95C388E4B4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50414" y="3908854"/>
            <a:ext cx="723053" cy="387350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FAF69956-684B-EE5C-CFD5-7AC9FA3BA42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66389" y="3131868"/>
            <a:ext cx="469900" cy="165100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30DF1036-4833-815C-E49E-4211A34BAF9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07664" y="4019979"/>
            <a:ext cx="469900" cy="1651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3E0DB4EF-69E8-D8D6-41A1-2FBCC201A4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53962" y="3028230"/>
            <a:ext cx="711200" cy="247650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A9412987-F9D2-4CD6-026D-0247EF12D3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25898" y="2963593"/>
            <a:ext cx="723900" cy="311150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50201E2A-B0AD-2FA3-6286-1C3A024A59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05794" y="3008071"/>
            <a:ext cx="706942" cy="387957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654E3B33-9039-6B44-3AEC-44D8EA715ED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58469" y="3008071"/>
            <a:ext cx="706942" cy="387957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E031896D-3EB6-461C-BDBE-61806948DFB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29279" y="1750914"/>
            <a:ext cx="1894223" cy="24341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25" name="文本框 1024">
                <a:extLst>
                  <a:ext uri="{FF2B5EF4-FFF2-40B4-BE49-F238E27FC236}">
                    <a16:creationId xmlns:a16="http://schemas.microsoft.com/office/drawing/2014/main" id="{59636DDD-9A56-0BC3-3307-5260141F5BA3}"/>
                  </a:ext>
                </a:extLst>
              </p:cNvPr>
              <p:cNvSpPr txBox="1"/>
              <p:nvPr/>
            </p:nvSpPr>
            <p:spPr>
              <a:xfrm>
                <a:off x="7344452" y="4484824"/>
                <a:ext cx="286906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l-GR" altLang="zh-CN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25" name="文本框 1024">
                <a:extLst>
                  <a:ext uri="{FF2B5EF4-FFF2-40B4-BE49-F238E27FC236}">
                    <a16:creationId xmlns:a16="http://schemas.microsoft.com/office/drawing/2014/main" id="{59636DDD-9A56-0BC3-3307-5260141F5B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4452" y="4484824"/>
                <a:ext cx="2869068" cy="369332"/>
              </a:xfrm>
              <a:prstGeom prst="rect">
                <a:avLst/>
              </a:prstGeom>
              <a:blipFill>
                <a:blip r:embed="rId24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6" name="文本框 1025">
                <a:extLst>
                  <a:ext uri="{FF2B5EF4-FFF2-40B4-BE49-F238E27FC236}">
                    <a16:creationId xmlns:a16="http://schemas.microsoft.com/office/drawing/2014/main" id="{794BD697-EC6A-8C91-2372-61800F3BF063}"/>
                  </a:ext>
                </a:extLst>
              </p:cNvPr>
              <p:cNvSpPr txBox="1"/>
              <p:nvPr/>
            </p:nvSpPr>
            <p:spPr>
              <a:xfrm>
                <a:off x="7344452" y="4868743"/>
                <a:ext cx="286906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l-GR" altLang="zh-CN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zh-CN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26" name="文本框 1025">
                <a:extLst>
                  <a:ext uri="{FF2B5EF4-FFF2-40B4-BE49-F238E27FC236}">
                    <a16:creationId xmlns:a16="http://schemas.microsoft.com/office/drawing/2014/main" id="{794BD697-EC6A-8C91-2372-61800F3BF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4452" y="4868743"/>
                <a:ext cx="2869068" cy="369332"/>
              </a:xfrm>
              <a:prstGeom prst="rect">
                <a:avLst/>
              </a:prstGeom>
              <a:blipFill>
                <a:blip r:embed="rId25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2" name="文本框 1031">
                <a:extLst>
                  <a:ext uri="{FF2B5EF4-FFF2-40B4-BE49-F238E27FC236}">
                    <a16:creationId xmlns:a16="http://schemas.microsoft.com/office/drawing/2014/main" id="{0DD8E618-ED8E-540A-5786-DA87FC48572B}"/>
                  </a:ext>
                </a:extLst>
              </p:cNvPr>
              <p:cNvSpPr txBox="1"/>
              <p:nvPr/>
            </p:nvSpPr>
            <p:spPr>
              <a:xfrm>
                <a:off x="10071541" y="4669490"/>
                <a:ext cx="212045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</m:t>
                      </m:r>
                      <m:r>
                        <a:rPr lang="zh-CN" alt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e>
                        <m:sub>
                          <m:r>
                            <a:rPr lang="en-US" altLang="zh-CN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e>
                        <m:sub>
                          <m:r>
                            <a:rPr lang="en-US" altLang="zh-CN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32" name="文本框 1031">
                <a:extLst>
                  <a:ext uri="{FF2B5EF4-FFF2-40B4-BE49-F238E27FC236}">
                    <a16:creationId xmlns:a16="http://schemas.microsoft.com/office/drawing/2014/main" id="{0DD8E618-ED8E-540A-5786-DA87FC4857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1541" y="4669490"/>
                <a:ext cx="2120459" cy="369332"/>
              </a:xfrm>
              <a:prstGeom prst="rect">
                <a:avLst/>
              </a:prstGeom>
              <a:blipFill>
                <a:blip r:embed="rId26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5" name="文本框 1034">
                <a:extLst>
                  <a:ext uri="{FF2B5EF4-FFF2-40B4-BE49-F238E27FC236}">
                    <a16:creationId xmlns:a16="http://schemas.microsoft.com/office/drawing/2014/main" id="{FFF81B1E-30C8-5A1E-F7A3-F175A0BBF159}"/>
                  </a:ext>
                </a:extLst>
              </p:cNvPr>
              <p:cNvSpPr txBox="1"/>
              <p:nvPr/>
            </p:nvSpPr>
            <p:spPr>
              <a:xfrm>
                <a:off x="6699849" y="5432590"/>
                <a:ext cx="6096000" cy="458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l-GR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altLang="zh-CN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Γ</m:t>
                                      </m:r>
                                    </m:e>
                                    <m:sub>
                                      <m:r>
                                        <a:rPr lang="en-US" altLang="zh-CN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0→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altLang="zh-CN" i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Θ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CN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l-GR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altLang="zh-CN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Γ</m:t>
                                      </m:r>
                                    </m:e>
                                    <m:sub>
                                      <m:r>
                                        <a:rPr lang="en-US" altLang="zh-CN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0→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l-GR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Θ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CN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35" name="文本框 1034">
                <a:extLst>
                  <a:ext uri="{FF2B5EF4-FFF2-40B4-BE49-F238E27FC236}">
                    <a16:creationId xmlns:a16="http://schemas.microsoft.com/office/drawing/2014/main" id="{FFF81B1E-30C8-5A1E-F7A3-F175A0BBF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849" y="5432590"/>
                <a:ext cx="6096000" cy="458331"/>
              </a:xfrm>
              <a:prstGeom prst="rect">
                <a:avLst/>
              </a:prstGeom>
              <a:blipFill>
                <a:blip r:embed="rId27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弧形 8">
            <a:extLst>
              <a:ext uri="{FF2B5EF4-FFF2-40B4-BE49-F238E27FC236}">
                <a16:creationId xmlns:a16="http://schemas.microsoft.com/office/drawing/2014/main" id="{2BD07317-DF39-34E9-5C22-E08B5006E095}"/>
              </a:ext>
            </a:extLst>
          </p:cNvPr>
          <p:cNvSpPr/>
          <p:nvPr/>
        </p:nvSpPr>
        <p:spPr>
          <a:xfrm rot="16692442">
            <a:off x="2556034" y="2239971"/>
            <a:ext cx="1723070" cy="1697382"/>
          </a:xfrm>
          <a:prstGeom prst="arc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右中括号 16">
            <a:extLst>
              <a:ext uri="{FF2B5EF4-FFF2-40B4-BE49-F238E27FC236}">
                <a16:creationId xmlns:a16="http://schemas.microsoft.com/office/drawing/2014/main" id="{7FA2DC6B-55E7-DA20-9C6A-6577D921FBF4}"/>
              </a:ext>
            </a:extLst>
          </p:cNvPr>
          <p:cNvSpPr/>
          <p:nvPr/>
        </p:nvSpPr>
        <p:spPr>
          <a:xfrm>
            <a:off x="6944562" y="3633726"/>
            <a:ext cx="204328" cy="488049"/>
          </a:xfrm>
          <a:prstGeom prst="rightBracket">
            <a:avLst>
              <a:gd name="adj" fmla="val 40725"/>
            </a:avLst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AC3693EA-51FA-D0B3-08A6-C1B5C5A7A49E}"/>
                  </a:ext>
                </a:extLst>
              </p:cNvPr>
              <p:cNvSpPr txBox="1"/>
              <p:nvPr/>
            </p:nvSpPr>
            <p:spPr>
              <a:xfrm>
                <a:off x="3384176" y="4616672"/>
                <a:ext cx="173855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o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i</m:t>
                          </m:r>
                          <m:r>
                            <a:rPr lang="en-US" altLang="zh-CN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</m:t>
                          </m:r>
                        </m:sub>
                      </m:sSub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AC3693EA-51FA-D0B3-08A6-C1B5C5A7A4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176" y="4616672"/>
                <a:ext cx="1738553" cy="276999"/>
              </a:xfrm>
              <a:prstGeom prst="rect">
                <a:avLst/>
              </a:prstGeom>
              <a:blipFill>
                <a:blip r:embed="rId28"/>
                <a:stretch>
                  <a:fillRect l="-2105" r="-4211" b="-347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组合 13">
            <a:extLst>
              <a:ext uri="{FF2B5EF4-FFF2-40B4-BE49-F238E27FC236}">
                <a16:creationId xmlns:a16="http://schemas.microsoft.com/office/drawing/2014/main" id="{538B5215-E916-22C2-33B3-2A34BBBFAE1B}"/>
              </a:ext>
            </a:extLst>
          </p:cNvPr>
          <p:cNvGrpSpPr/>
          <p:nvPr/>
        </p:nvGrpSpPr>
        <p:grpSpPr>
          <a:xfrm>
            <a:off x="1726462" y="5194426"/>
            <a:ext cx="4963186" cy="919830"/>
            <a:chOff x="1726462" y="5194426"/>
            <a:chExt cx="4963186" cy="91983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DFA5E69C-6A30-E35A-7FD8-906ED6BB3C9A}"/>
                </a:ext>
              </a:extLst>
            </p:cNvPr>
            <p:cNvSpPr/>
            <p:nvPr/>
          </p:nvSpPr>
          <p:spPr>
            <a:xfrm>
              <a:off x="1726462" y="5194426"/>
              <a:ext cx="4963186" cy="91983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88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B633BBDA-39FE-FD2E-E829-A0EF91917A83}"/>
                    </a:ext>
                  </a:extLst>
                </p:cNvPr>
                <p:cNvSpPr txBox="1"/>
                <p:nvPr/>
              </p:nvSpPr>
              <p:spPr>
                <a:xfrm>
                  <a:off x="2055368" y="5264719"/>
                  <a:ext cx="4234906" cy="76084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altLang="zh-CN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CN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</m:t>
                            </m:r>
                            <m:r>
                              <a:rPr lang="en-US" altLang="zh-CN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r>
                              <m:rPr>
                                <m:sty m:val="p"/>
                              </m:rPr>
                              <a:rPr lang="en-US" altLang="zh-CN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o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d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num>
                          <m:den>
                            <m:d>
                              <m:d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𝑏𝑠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ℓ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zh-CN" alt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</m:t>
                                    </m:r>
                                    <m:d>
                                      <m:dPr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zh-CN" alt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</m:d>
                                  </m:e>
                                </m:rad>
                              </m:sup>
                            </m:s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𝑎𝑠</m:t>
                            </m:r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−ℓ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zh-CN" alt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zh-CN" alt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rad>
                              </m:sup>
                            </m:sSup>
                          </m:den>
                        </m:f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62" name="文本框 61">
                  <a:extLst>
                    <a:ext uri="{FF2B5EF4-FFF2-40B4-BE49-F238E27FC236}">
                      <a16:creationId xmlns:a16="http://schemas.microsoft.com/office/drawing/2014/main" id="{ED072874-A4E8-9000-C269-6AE7477F30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5368" y="5264719"/>
                  <a:ext cx="4234906" cy="760849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椭圆 20">
            <a:extLst>
              <a:ext uri="{FF2B5EF4-FFF2-40B4-BE49-F238E27FC236}">
                <a16:creationId xmlns:a16="http://schemas.microsoft.com/office/drawing/2014/main" id="{0F903E49-43D4-78C6-DC04-BE58C5A94AFF}"/>
              </a:ext>
            </a:extLst>
          </p:cNvPr>
          <p:cNvSpPr/>
          <p:nvPr/>
        </p:nvSpPr>
        <p:spPr>
          <a:xfrm>
            <a:off x="4125898" y="4484824"/>
            <a:ext cx="541352" cy="496503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5EAA0287-34FE-82E9-7D11-8EDAF0D9A89C}"/>
              </a:ext>
            </a:extLst>
          </p:cNvPr>
          <p:cNvSpPr/>
          <p:nvPr/>
        </p:nvSpPr>
        <p:spPr>
          <a:xfrm>
            <a:off x="4380558" y="5648473"/>
            <a:ext cx="306402" cy="248251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BAACE3BC-8194-D320-A5D8-A70E6020FAC2}"/>
              </a:ext>
            </a:extLst>
          </p:cNvPr>
          <p:cNvSpPr/>
          <p:nvPr/>
        </p:nvSpPr>
        <p:spPr>
          <a:xfrm>
            <a:off x="5806718" y="5660519"/>
            <a:ext cx="306402" cy="248251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81C8EB4B-165E-92E2-7AB4-14B97792FB42}"/>
              </a:ext>
            </a:extLst>
          </p:cNvPr>
          <p:cNvSpPr/>
          <p:nvPr/>
        </p:nvSpPr>
        <p:spPr>
          <a:xfrm>
            <a:off x="5254143" y="5660519"/>
            <a:ext cx="306402" cy="248251"/>
          </a:xfrm>
          <a:prstGeom prst="ellipse">
            <a:avLst/>
          </a:prstGeom>
          <a:noFill/>
          <a:ln w="254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354D2E60-EE8D-D228-AE8E-227D7E579D38}"/>
              </a:ext>
            </a:extLst>
          </p:cNvPr>
          <p:cNvSpPr/>
          <p:nvPr/>
        </p:nvSpPr>
        <p:spPr>
          <a:xfrm>
            <a:off x="3867591" y="5639579"/>
            <a:ext cx="306402" cy="248251"/>
          </a:xfrm>
          <a:prstGeom prst="ellipse">
            <a:avLst/>
          </a:prstGeom>
          <a:noFill/>
          <a:ln w="254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4D503734-4549-7D97-450F-4DECF48A9A55}"/>
              </a:ext>
            </a:extLst>
          </p:cNvPr>
          <p:cNvSpPr/>
          <p:nvPr/>
        </p:nvSpPr>
        <p:spPr>
          <a:xfrm>
            <a:off x="5491163" y="2238375"/>
            <a:ext cx="344224" cy="411234"/>
          </a:xfrm>
          <a:prstGeom prst="ellipse">
            <a:avLst/>
          </a:prstGeom>
          <a:noFill/>
          <a:ln w="254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B27D636-F446-32FF-9CEE-71DDC4361478}"/>
              </a:ext>
            </a:extLst>
          </p:cNvPr>
          <p:cNvSpPr txBox="1"/>
          <p:nvPr/>
        </p:nvSpPr>
        <p:spPr>
          <a:xfrm>
            <a:off x="5381825" y="1571296"/>
            <a:ext cx="2583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Blood pressure value</a:t>
            </a:r>
            <a:endParaRPr lang="zh-CN" altLang="en-US" dirty="0">
              <a:solidFill>
                <a:srgbClr val="00B0F0"/>
              </a:solidFill>
            </a:endParaRPr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50A523F6-8553-994E-3215-EA8CDE22A129}"/>
              </a:ext>
            </a:extLst>
          </p:cNvPr>
          <p:cNvCxnSpPr>
            <a:cxnSpLocks/>
            <a:endCxn id="29" idx="7"/>
          </p:cNvCxnSpPr>
          <p:nvPr/>
        </p:nvCxnSpPr>
        <p:spPr>
          <a:xfrm flipH="1">
            <a:off x="5784977" y="1844674"/>
            <a:ext cx="296266" cy="453925"/>
          </a:xfrm>
          <a:prstGeom prst="straightConnector1">
            <a:avLst/>
          </a:prstGeom>
          <a:noFill/>
          <a:ln w="254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1771209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-0.12014 L 5.89806E-17 -2.96296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06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  <p:bldP spid="1026" grpId="0"/>
      <p:bldP spid="1032" grpId="0"/>
      <p:bldP spid="1035" grpId="0"/>
      <p:bldP spid="12" grpId="0"/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  <p:bldP spid="27" grpId="0" animBg="1"/>
      <p:bldP spid="27" grpId="1" animBg="1"/>
      <p:bldP spid="28" grpId="0" animBg="1"/>
      <p:bldP spid="28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5400">
          <a:solidFill>
            <a:srgbClr val="006C39"/>
          </a:solidFill>
        </a:ln>
      </a:spPr>
      <a:bodyPr rtlCol="0" anchor="ctr"/>
      <a:lstStyle>
        <a:defPPr algn="ctr">
          <a:defRPr>
            <a:latin typeface="Arial Unicode MS" panose="020B0604020202020204" pitchFamily="34" charset="-122"/>
            <a:ea typeface="Arial Unicode MS" panose="020B0604020202020204" pitchFamily="34" charset="-122"/>
            <a:cs typeface="Arial Unicode MS" panose="020B0604020202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13478</TotalTime>
  <Words>877</Words>
  <Application>Microsoft Office PowerPoint</Application>
  <PresentationFormat>宽屏</PresentationFormat>
  <Paragraphs>284</Paragraphs>
  <Slides>22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1" baseType="lpstr">
      <vt:lpstr>Arial Unicode MS</vt:lpstr>
      <vt:lpstr>等线</vt:lpstr>
      <vt:lpstr>微软雅黑</vt:lpstr>
      <vt:lpstr>Arial</vt:lpstr>
      <vt:lpstr>Book Antiqua</vt:lpstr>
      <vt:lpstr>Calibri</vt:lpstr>
      <vt:lpstr>Cambria Math</vt:lpstr>
      <vt:lpstr>Wingdings</vt:lpstr>
      <vt:lpstr>Office 主题​​</vt:lpstr>
      <vt:lpstr>PowerPoint 演示文稿</vt:lpstr>
      <vt:lpstr>Background</vt:lpstr>
      <vt:lpstr>Current BP Monitoring Solutions</vt:lpstr>
      <vt:lpstr>Current BP Monitoring Solutions</vt:lpstr>
      <vt:lpstr>Our Solution: hBP-Fi</vt:lpstr>
      <vt:lpstr>Our Solution: hBP-Fi</vt:lpstr>
      <vt:lpstr>System Overview</vt:lpstr>
      <vt:lpstr>Hemodynamics Modeling via BTF</vt:lpstr>
      <vt:lpstr>Hemodynamics Modeling via BTF</vt:lpstr>
      <vt:lpstr>RF Pulse Waveform Collection</vt:lpstr>
      <vt:lpstr>RF Pulse Waveform Collection</vt:lpstr>
      <vt:lpstr>RF Pulse Waveform Collection</vt:lpstr>
      <vt:lpstr>RF Pulse Waveform Collection</vt:lpstr>
      <vt:lpstr>BP Inference</vt:lpstr>
      <vt:lpstr>BP Inference</vt:lpstr>
      <vt:lpstr>Evaluation</vt:lpstr>
      <vt:lpstr>Evaluation</vt:lpstr>
      <vt:lpstr>Overall Performance</vt:lpstr>
      <vt:lpstr>Overall Performance</vt:lpstr>
      <vt:lpstr>Robustness</vt:lpstr>
      <vt:lpstr>Conclusion</vt:lpstr>
      <vt:lpstr>PowerPoint 演示文稿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微软用户</dc:creator>
  <cp:lastModifiedBy>N2107517K@e.ntu.edu.sg</cp:lastModifiedBy>
  <cp:revision>829</cp:revision>
  <dcterms:created xsi:type="dcterms:W3CDTF">2021-02-10T03:45:05Z</dcterms:created>
  <dcterms:modified xsi:type="dcterms:W3CDTF">2024-05-13T02:55:41Z</dcterms:modified>
</cp:coreProperties>
</file>