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3" r:id="rId2"/>
    <p:sldId id="281" r:id="rId3"/>
    <p:sldId id="282" r:id="rId4"/>
    <p:sldId id="283" r:id="rId5"/>
    <p:sldId id="284" r:id="rId6"/>
    <p:sldId id="287" r:id="rId7"/>
    <p:sldId id="290" r:id="rId8"/>
    <p:sldId id="289" r:id="rId9"/>
    <p:sldId id="291" r:id="rId10"/>
    <p:sldId id="292" r:id="rId11"/>
    <p:sldId id="293" r:id="rId12"/>
    <p:sldId id="294" r:id="rId13"/>
    <p:sldId id="295" r:id="rId14"/>
    <p:sldId id="279" r:id="rId15"/>
    <p:sldId id="296" r:id="rId16"/>
    <p:sldId id="297" r:id="rId17"/>
    <p:sldId id="298" r:id="rId18"/>
    <p:sldId id="299" r:id="rId19"/>
    <p:sldId id="300" r:id="rId20"/>
    <p:sldId id="302" r:id="rId21"/>
    <p:sldId id="303" r:id="rId22"/>
    <p:sldId id="301" r:id="rId23"/>
    <p:sldId id="304"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39"/>
    <a:srgbClr val="A13F3D"/>
    <a:srgbClr val="00B7EE"/>
    <a:srgbClr val="EE741F"/>
    <a:srgbClr val="367AB8"/>
    <a:srgbClr val="F48C37"/>
    <a:srgbClr val="EE6566"/>
    <a:srgbClr val="F14946"/>
    <a:srgbClr val="348EA9"/>
    <a:srgbClr val="53B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45" autoAdjust="0"/>
    <p:restoredTop sz="66133" autoAdjust="0"/>
  </p:normalViewPr>
  <p:slideViewPr>
    <p:cSldViewPr snapToGrid="0">
      <p:cViewPr>
        <p:scale>
          <a:sx n="75" d="100"/>
          <a:sy n="75" d="100"/>
        </p:scale>
        <p:origin x="484" y="-1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0B9C3E-7F70-4991-B973-39A64CCB614B}" type="datetimeFigureOut">
              <a:rPr lang="zh-CN" altLang="en-US" smtClean="0"/>
              <a:t>2023/7/30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3E9A8-87AD-4403-A3EF-229C5DA60068}" type="slidenum">
              <a:rPr lang="zh-CN" altLang="en-US" smtClean="0"/>
              <a:t>‹#›</a:t>
            </a:fld>
            <a:endParaRPr lang="zh-CN" altLang="en-US"/>
          </a:p>
        </p:txBody>
      </p:sp>
    </p:spTree>
    <p:extLst>
      <p:ext uri="{BB962C8B-B14F-4D97-AF65-F5344CB8AC3E}">
        <p14:creationId xmlns:p14="http://schemas.microsoft.com/office/powerpoint/2010/main" val="4249412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t>[Start] </a:t>
            </a:r>
            <a:r>
              <a:rPr lang="en-US" altLang="zh-CN" sz="1200" baseline="0" dirty="0"/>
              <a:t>I am </a:t>
            </a:r>
            <a:r>
              <a:rPr lang="en-US" altLang="zh-CN" sz="1200" baseline="0" dirty="0" err="1"/>
              <a:t>Yetong</a:t>
            </a:r>
            <a:r>
              <a:rPr lang="en-US" altLang="zh-CN" sz="1200" baseline="0" dirty="0"/>
              <a:t> Cao from Beijing Institute of Technology, and I will present our work, </a:t>
            </a:r>
            <a:r>
              <a:rPr lang="en-US" altLang="zh-CN" sz="1200" dirty="0" err="1">
                <a:solidFill>
                  <a:schemeClr val="bg1"/>
                </a:solidFill>
                <a:latin typeface="Arial" panose="020B0604020202020204" pitchFamily="34" charset="0"/>
                <a:cs typeface="Arial" panose="020B0604020202020204" pitchFamily="34" charset="0"/>
              </a:rPr>
              <a:t>CanalScan</a:t>
            </a:r>
            <a:r>
              <a:rPr lang="en-US" altLang="zh-CN" sz="1200" dirty="0">
                <a:solidFill>
                  <a:schemeClr val="bg1"/>
                </a:solidFill>
                <a:latin typeface="Arial" panose="020B0604020202020204" pitchFamily="34" charset="0"/>
                <a:cs typeface="Arial" panose="020B0604020202020204" pitchFamily="34" charset="0"/>
              </a:rPr>
              <a:t>: Tongue-Jaw Movement Recognition via Ear Canal Deformation Sensing</a:t>
            </a:r>
            <a:endParaRPr lang="zh-CN" altLang="en-US" sz="12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a:t>.</a:t>
            </a:r>
            <a:r>
              <a:rPr lang="en-US" altLang="zh-CN" dirty="0"/>
              <a:t> It is collaborated with Dr.</a:t>
            </a:r>
            <a:r>
              <a:rPr lang="en-US" altLang="zh-CN" baseline="0" dirty="0"/>
              <a:t> </a:t>
            </a:r>
            <a:r>
              <a:rPr lang="en-US" altLang="zh-CN" baseline="0" dirty="0" err="1"/>
              <a:t>huijie</a:t>
            </a:r>
            <a:r>
              <a:rPr lang="en-US" altLang="zh-CN" baseline="0" dirty="0"/>
              <a:t> </a:t>
            </a:r>
            <a:r>
              <a:rPr lang="en-US" altLang="zh-CN" baseline="0" dirty="0" err="1"/>
              <a:t>chen</a:t>
            </a:r>
            <a:r>
              <a:rPr lang="zh-CN" altLang="en-US" baseline="0" dirty="0"/>
              <a:t>，</a:t>
            </a:r>
            <a:r>
              <a:rPr lang="en-US" altLang="zh-CN" baseline="0" dirty="0"/>
              <a:t>Prof. Fan Li, from Beijing Institute of Technology, and Prof. Yu Wang from Temple University</a:t>
            </a:r>
            <a:r>
              <a:rPr lang="en-US" altLang="zh-CN" dirty="0"/>
              <a:t>.</a:t>
            </a:r>
            <a:r>
              <a:rPr lang="zh-CN" altLang="en-US" baseline="0" dirty="0"/>
              <a:t> </a:t>
            </a:r>
            <a:endParaRPr lang="en-US" altLang="zh-CN" baseline="0" dirty="0"/>
          </a:p>
          <a:p>
            <a:endParaRPr lang="zh-CN" altLang="en-US" dirty="0"/>
          </a:p>
        </p:txBody>
      </p:sp>
      <p:sp>
        <p:nvSpPr>
          <p:cNvPr id="4" name="灯片编号占位符 3"/>
          <p:cNvSpPr>
            <a:spLocks noGrp="1"/>
          </p:cNvSpPr>
          <p:nvPr>
            <p:ph type="sldNum" sz="quarter" idx="10"/>
          </p:nvPr>
        </p:nvSpPr>
        <p:spPr/>
        <p:txBody>
          <a:bodyPr/>
          <a:lstStyle/>
          <a:p>
            <a:fld id="{7813E9A8-87AD-4403-A3EF-229C5DA60068}" type="slidenum">
              <a:rPr lang="zh-CN" altLang="en-US" smtClean="0"/>
              <a:t>1</a:t>
            </a:fld>
            <a:endParaRPr lang="zh-CN" altLang="en-US"/>
          </a:p>
        </p:txBody>
      </p:sp>
    </p:spTree>
    <p:extLst>
      <p:ext uri="{BB962C8B-B14F-4D97-AF65-F5344CB8AC3E}">
        <p14:creationId xmlns:p14="http://schemas.microsoft.com/office/powerpoint/2010/main" val="227818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[Start].</a:t>
            </a:r>
            <a:r>
              <a:rPr lang="en-US" altLang="zh-CN" b="1" baseline="0" dirty="0"/>
              <a:t> </a:t>
            </a:r>
            <a:r>
              <a:rPr lang="en-US" altLang="zh-CN" baseline="0" dirty="0"/>
              <a:t>We design the acoustic signal to satisfy several demands.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baseline="0" dirty="0"/>
              <a:t>[Click]. </a:t>
            </a:r>
            <a:r>
              <a:rPr lang="en-US" altLang="zh-CN" baseline="0" dirty="0"/>
              <a:t>Consider that the sampling rate supported by mainstream smartphones is 48kilohertz, the frequency of signal can not be higher than 24kHz according to </a:t>
            </a:r>
            <a:r>
              <a:rPr lang="en-US" altLang="zh-CN" baseline="0" dirty="0" err="1"/>
              <a:t>Nyquist</a:t>
            </a:r>
            <a:r>
              <a:rPr lang="en-US" altLang="zh-CN" baseline="0" dirty="0"/>
              <a:t> sampling theorem.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baseline="0" dirty="0"/>
              <a:t>[Click]. </a:t>
            </a:r>
            <a:r>
              <a:rPr lang="en-US" altLang="zh-CN" b="0" baseline="0" dirty="0" err="1"/>
              <a:t>Besides,t</a:t>
            </a:r>
            <a:r>
              <a:rPr lang="en-US" altLang="zh-CN" baseline="0" dirty="0" err="1"/>
              <a:t>he</a:t>
            </a:r>
            <a:r>
              <a:rPr lang="en-US" altLang="zh-CN" baseline="0" dirty="0"/>
              <a:t> signal </a:t>
            </a:r>
            <a:r>
              <a:rPr lang="en-US" altLang="zh-CN" dirty="0"/>
              <a:t>should be as inaudible as possible to avoid annoyance. </a:t>
            </a:r>
            <a:r>
              <a:rPr lang="en-US" altLang="zh-CN" sz="1200" b="0" i="0" u="none" strike="noStrike" kern="1200" baseline="0" dirty="0">
                <a:solidFill>
                  <a:schemeClr val="tx1"/>
                </a:solidFill>
                <a:latin typeface="+mn-lt"/>
                <a:ea typeface="+mn-ea"/>
                <a:cs typeface="+mn-cs"/>
              </a:rPr>
              <a:t>So an ideal frequency should be over 16 KHz.</a:t>
            </a:r>
            <a:endParaRPr lang="en-US" altLang="zh-CN" baseline="0" dirty="0"/>
          </a:p>
          <a:p>
            <a:r>
              <a:rPr lang="en-US" altLang="zh-CN" b="1" baseline="0" dirty="0"/>
              <a:t>[ [Click]. </a:t>
            </a:r>
            <a:r>
              <a:rPr lang="en-US" altLang="zh-CN" b="0" baseline="0" dirty="0"/>
              <a:t>Distortion sometimes occur in high frequency, therefore, the signal should below 17kHz.</a:t>
            </a:r>
            <a:endParaRPr lang="en-US" altLang="zh-CN"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baseline="0" dirty="0"/>
              <a:t>[Click]. </a:t>
            </a:r>
            <a:r>
              <a:rPr lang="en-US" altLang="zh-CN" baseline="0" dirty="0"/>
              <a:t>Finally, we select signal with fixed frequency of 16kHz. The sampling rate is 48kHz.</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To collect </a:t>
            </a:r>
            <a:r>
              <a:rPr lang="en-US" altLang="zh-CN" dirty="0"/>
              <a:t>multi-path reflection</a:t>
            </a:r>
            <a:r>
              <a:rPr lang="en-US" altLang="zh-CN" sz="1200" b="0" i="0" kern="1200" dirty="0">
                <a:solidFill>
                  <a:schemeClr val="tx1"/>
                </a:solidFill>
                <a:effectLst/>
                <a:latin typeface="+mn-lt"/>
                <a:ea typeface="+mn-ea"/>
                <a:cs typeface="+mn-cs"/>
              </a:rPr>
              <a:t> data,</a:t>
            </a:r>
            <a:r>
              <a:rPr lang="en-US" altLang="zh-CN" dirty="0"/>
              <a:t> two conditions need to be fulfilled. 【</a:t>
            </a:r>
            <a:r>
              <a:rPr lang="en-US" altLang="zh-CN" dirty="0" err="1"/>
              <a:t>click】One</a:t>
            </a:r>
            <a:r>
              <a:rPr lang="en-US" altLang="zh-CN" dirty="0"/>
              <a:t> is to allow the sensor to collect effective multi-path reflection. . In other words, the sensor should be aligned with the ear canal. The other is to minimize the relative position difference between the sensor and the ear canal entrance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a:t>
            </a:r>
            <a:r>
              <a:rPr lang="en-US" altLang="zh-CN" baseline="0" dirty="0" err="1"/>
              <a:t>click】Thus</a:t>
            </a:r>
            <a:r>
              <a:rPr lang="en-US" altLang="zh-CN" baseline="0" dirty="0"/>
              <a:t>, we </a:t>
            </a:r>
            <a:r>
              <a:rPr lang="en-US" altLang="zh-CN" dirty="0"/>
              <a:t>let users perform a pre-agreed tongue-jaw movement,</a:t>
            </a:r>
            <a:r>
              <a:rPr lang="en-US" altLang="zh-CN" baseline="0" dirty="0"/>
              <a:t> and  </a:t>
            </a:r>
            <a:r>
              <a:rPr lang="en-US" altLang="zh-CN" dirty="0"/>
              <a:t>determine</a:t>
            </a:r>
            <a:r>
              <a:rPr lang="en-US" altLang="zh-CN" baseline="0" dirty="0"/>
              <a:t> </a:t>
            </a:r>
            <a:r>
              <a:rPr lang="en-US" altLang="zh-CN" dirty="0"/>
              <a:t>whether the acoustic sensors are aligned with the ear canal by checking whether the reflection envelope has more than two peaks or troughs with prominence higher than 30% of the maximum prominence of the highest peak and lowest though, which is observed through experiments.</a:t>
            </a:r>
            <a:endParaRPr lang="en-US" altLang="zh-CN"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0" baseline="0" dirty="0"/>
          </a:p>
        </p:txBody>
      </p:sp>
      <p:sp>
        <p:nvSpPr>
          <p:cNvPr id="4" name="灯片编号占位符 3"/>
          <p:cNvSpPr>
            <a:spLocks noGrp="1"/>
          </p:cNvSpPr>
          <p:nvPr>
            <p:ph type="sldNum" sz="quarter" idx="10"/>
          </p:nvPr>
        </p:nvSpPr>
        <p:spPr/>
        <p:txBody>
          <a:bodyPr/>
          <a:lstStyle/>
          <a:p>
            <a:fld id="{7813E9A8-87AD-4403-A3EF-229C5DA60068}" type="slidenum">
              <a:rPr lang="zh-CN" altLang="en-US" smtClean="0"/>
              <a:t>10</a:t>
            </a:fld>
            <a:endParaRPr lang="zh-CN" altLang="en-US"/>
          </a:p>
        </p:txBody>
      </p:sp>
    </p:spTree>
    <p:extLst>
      <p:ext uri="{BB962C8B-B14F-4D97-AF65-F5344CB8AC3E}">
        <p14:creationId xmlns:p14="http://schemas.microsoft.com/office/powerpoint/2010/main" val="4115529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The position difference is mainly affected by the rotation angle of the acoustic sensors, </a:t>
            </a:r>
          </a:p>
          <a:p>
            <a:r>
              <a:rPr lang="en-US" altLang="zh-CN" baseline="0" dirty="0"/>
              <a:t>The left figure </a:t>
            </a:r>
            <a:r>
              <a:rPr lang="en-US" altLang="zh-CN" dirty="0"/>
              <a:t>shows an example of the coordinate systems</a:t>
            </a:r>
            <a:r>
              <a:rPr lang="zh-CN" altLang="en-US" dirty="0"/>
              <a:t>。</a:t>
            </a:r>
            <a:endParaRPr lang="en-US" altLang="zh-CN" dirty="0"/>
          </a:p>
          <a:p>
            <a:r>
              <a:rPr lang="en-US" altLang="zh-CN" dirty="0"/>
              <a:t>The sensor rotate α degrees  and smartphone rotates β degrees </a:t>
            </a:r>
          </a:p>
          <a:p>
            <a:r>
              <a:rPr lang="en-US" altLang="zh-CN" dirty="0"/>
              <a:t>When the acoustic sensor is aligned with the ear canal, .We can easily derive that α equals to β,.</a:t>
            </a:r>
          </a:p>
          <a:p>
            <a:r>
              <a:rPr lang="en-US" altLang="zh-CN" dirty="0"/>
              <a:t>The right figure shows</a:t>
            </a:r>
            <a:r>
              <a:rPr lang="en-US" altLang="zh-CN" baseline="0" dirty="0"/>
              <a:t> the relationship between gravity-z plane and the smartphone x-y axis plane ,</a:t>
            </a:r>
          </a:p>
          <a:p>
            <a:r>
              <a:rPr lang="en-US" altLang="zh-CN" dirty="0"/>
              <a:t>【click】 β can be calculated by this equation, where </a:t>
            </a:r>
            <a:r>
              <a:rPr lang="en-US" altLang="zh-CN" dirty="0" err="1"/>
              <a:t>gx</a:t>
            </a:r>
            <a:r>
              <a:rPr lang="en-US" altLang="zh-CN" dirty="0"/>
              <a:t> and </a:t>
            </a:r>
            <a:r>
              <a:rPr lang="en-US" altLang="zh-CN" dirty="0" err="1"/>
              <a:t>gy</a:t>
            </a:r>
            <a:r>
              <a:rPr lang="en-US" altLang="zh-CN" dirty="0"/>
              <a:t> is the gravity component in X and Y axis.</a:t>
            </a:r>
          </a:p>
          <a:p>
            <a:r>
              <a:rPr lang="en-US" altLang="zh-CN" dirty="0"/>
              <a:t>【</a:t>
            </a:r>
            <a:r>
              <a:rPr lang="en-US" altLang="zh-CN" dirty="0" err="1"/>
              <a:t>click】By</a:t>
            </a:r>
            <a:r>
              <a:rPr lang="en-US" altLang="zh-CN" dirty="0"/>
              <a:t> calculating the smartphone rotation angles, we guide the users to rotate the smartphone at the same or similar angle when collecting signals. Thus, we can minimize the relative position difference between the acoustic sensor and the ear canal during each collection and mitigate the impacts of various relative positions on multi-path reflections.</a:t>
            </a:r>
            <a:endParaRPr lang="zh-CN" altLang="en-US" dirty="0"/>
          </a:p>
        </p:txBody>
      </p:sp>
      <p:sp>
        <p:nvSpPr>
          <p:cNvPr id="4" name="灯片编号占位符 3"/>
          <p:cNvSpPr>
            <a:spLocks noGrp="1"/>
          </p:cNvSpPr>
          <p:nvPr>
            <p:ph type="sldNum" sz="quarter" idx="10"/>
          </p:nvPr>
        </p:nvSpPr>
        <p:spPr/>
        <p:txBody>
          <a:bodyPr/>
          <a:lstStyle/>
          <a:p>
            <a:fld id="{7813E9A8-87AD-4403-A3EF-229C5DA60068}" type="slidenum">
              <a:rPr lang="zh-CN" altLang="en-US" smtClean="0"/>
              <a:t>11</a:t>
            </a:fld>
            <a:endParaRPr lang="zh-CN" altLang="en-US"/>
          </a:p>
        </p:txBody>
      </p:sp>
    </p:spTree>
    <p:extLst>
      <p:ext uri="{BB962C8B-B14F-4D97-AF65-F5344CB8AC3E}">
        <p14:creationId xmlns:p14="http://schemas.microsoft.com/office/powerpoint/2010/main" val="2011890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tongue and jaw pause for a very short while between two consecutive </a:t>
            </a:r>
            <a:r>
              <a:rPr lang="en-US" altLang="zh-CN" dirty="0" err="1"/>
              <a:t>tonguejaw</a:t>
            </a:r>
            <a:r>
              <a:rPr lang="en-US" altLang="zh-CN" dirty="0"/>
              <a:t> movements to felicitate segmentation</a:t>
            </a:r>
          </a:p>
          <a:p>
            <a:r>
              <a:rPr lang="en-US" altLang="zh-CN" dirty="0"/>
              <a:t>Therefore, 【</a:t>
            </a:r>
            <a:r>
              <a:rPr lang="en-US" altLang="zh-CN" dirty="0" err="1"/>
              <a:t>click】the</a:t>
            </a:r>
            <a:r>
              <a:rPr lang="en-US" altLang="zh-CN" dirty="0"/>
              <a:t> first derivatives of jitters are high, and the first derivatives of pauses are low and relatively stable. 【</a:t>
            </a:r>
            <a:r>
              <a:rPr lang="en-US" altLang="zh-CN" dirty="0" err="1"/>
              <a:t>click】We</a:t>
            </a:r>
            <a:r>
              <a:rPr lang="en-US" altLang="zh-CN" dirty="0"/>
              <a:t> can</a:t>
            </a:r>
            <a:r>
              <a:rPr lang="en-US" altLang="zh-CN" baseline="0" dirty="0"/>
              <a:t> use a threshold to detect movements</a:t>
            </a:r>
          </a:p>
          <a:p>
            <a:r>
              <a:rPr lang="en-US" altLang="zh-CN" baseline="0" dirty="0"/>
              <a:t>But, </a:t>
            </a:r>
            <a:r>
              <a:rPr lang="en-US" altLang="zh-CN" dirty="0"/>
              <a:t>finding a threshold suitable for everyone is extremely difficult due to diversity in movement amplitude range and noise uncertainty. </a:t>
            </a:r>
          </a:p>
          <a:p>
            <a:r>
              <a:rPr lang="en-US" altLang="zh-CN" dirty="0"/>
              <a:t>Therefore, we use a dynamic threshold.</a:t>
            </a:r>
          </a:p>
          <a:p>
            <a:r>
              <a:rPr lang="en-US" altLang="zh-CN" dirty="0"/>
              <a:t>【</a:t>
            </a:r>
            <a:r>
              <a:rPr lang="en-US" altLang="zh-CN" dirty="0" err="1"/>
              <a:t>click】we</a:t>
            </a:r>
            <a:r>
              <a:rPr lang="en-US" altLang="zh-CN" dirty="0"/>
              <a:t> first calculate the intensity distribution of the absolute value of the first derivative of input data</a:t>
            </a:r>
            <a:r>
              <a:rPr lang="zh-CN" altLang="en-US" dirty="0"/>
              <a:t>。</a:t>
            </a:r>
            <a:endParaRPr lang="en-US" altLang="zh-CN" dirty="0"/>
          </a:p>
          <a:p>
            <a:r>
              <a:rPr lang="en-US" altLang="zh-CN" dirty="0"/>
              <a:t>【click】. Then, the threshold T is calculated by using a percentile measurement procedure</a:t>
            </a:r>
            <a:r>
              <a:rPr lang="zh-CN" altLang="en-US" dirty="0"/>
              <a:t>。</a:t>
            </a:r>
            <a:endParaRPr lang="en-US" altLang="zh-CN" dirty="0"/>
          </a:p>
          <a:p>
            <a:r>
              <a:rPr lang="en-US" altLang="zh-CN" dirty="0"/>
              <a:t>【</a:t>
            </a:r>
            <a:r>
              <a:rPr lang="en-US" altLang="zh-CN" dirty="0" err="1"/>
              <a:t>click】We</a:t>
            </a:r>
            <a:r>
              <a:rPr lang="en-US" altLang="zh-CN" dirty="0"/>
              <a:t> set A as 63 based on our experimental 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t>
            </a:r>
            <a:r>
              <a:rPr lang="en-US" altLang="zh-CN" dirty="0" err="1"/>
              <a:t>click】</a:t>
            </a:r>
            <a:r>
              <a:rPr lang="en-US" altLang="zh-CN" b="1" i="1" dirty="0" err="1"/>
              <a:t>Movement</a:t>
            </a:r>
            <a:r>
              <a:rPr lang="en-US" altLang="zh-CN" b="1" i="1" dirty="0"/>
              <a:t> Segmentation </a:t>
            </a:r>
            <a:r>
              <a:rPr lang="en-US" altLang="zh-CN" dirty="0"/>
              <a:t>segments all movements</a:t>
            </a:r>
            <a:r>
              <a:rPr lang="zh-CN" altLang="en-US" dirty="0"/>
              <a:t>， </a:t>
            </a:r>
            <a:r>
              <a:rPr lang="en-US" altLang="zh-CN" dirty="0"/>
              <a:t>including tongue-jaw movements, extra movement between two consecutive movements, facial expression, and head movement</a:t>
            </a:r>
            <a:r>
              <a:rPr lang="zh-CN" altLang="en-US" dirty="0"/>
              <a:t>。</a:t>
            </a:r>
            <a:r>
              <a:rPr lang="en-US" altLang="zh-CN" dirty="0"/>
              <a:t>To avoid high computational costs and misclassification, we need to select tongue-jaw movements from other movements.</a:t>
            </a:r>
          </a:p>
        </p:txBody>
      </p:sp>
      <p:sp>
        <p:nvSpPr>
          <p:cNvPr id="4" name="灯片编号占位符 3"/>
          <p:cNvSpPr>
            <a:spLocks noGrp="1"/>
          </p:cNvSpPr>
          <p:nvPr>
            <p:ph type="sldNum" sz="quarter" idx="10"/>
          </p:nvPr>
        </p:nvSpPr>
        <p:spPr/>
        <p:txBody>
          <a:bodyPr/>
          <a:lstStyle/>
          <a:p>
            <a:fld id="{7813E9A8-87AD-4403-A3EF-229C5DA60068}" type="slidenum">
              <a:rPr lang="zh-CN" altLang="en-US" smtClean="0"/>
              <a:t>12</a:t>
            </a:fld>
            <a:endParaRPr lang="zh-CN" altLang="en-US"/>
          </a:p>
        </p:txBody>
      </p:sp>
    </p:spTree>
    <p:extLst>
      <p:ext uri="{BB962C8B-B14F-4D97-AF65-F5344CB8AC3E}">
        <p14:creationId xmlns:p14="http://schemas.microsoft.com/office/powerpoint/2010/main" val="631353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figure illustrates the envelope of other movements, and actual tongue-jaw movement, respectively.</a:t>
            </a:r>
          </a:p>
          <a:p>
            <a:r>
              <a:rPr lang="en-US" altLang="zh-CN" dirty="0"/>
              <a:t>【</a:t>
            </a:r>
            <a:r>
              <a:rPr lang="en-US" altLang="zh-CN" dirty="0" err="1"/>
              <a:t>click】We</a:t>
            </a:r>
            <a:r>
              <a:rPr lang="en-US" altLang="zh-CN" dirty="0"/>
              <a:t> can</a:t>
            </a:r>
            <a:r>
              <a:rPr lang="en-US" altLang="zh-CN" baseline="0" dirty="0"/>
              <a:t> observer</a:t>
            </a:r>
            <a:r>
              <a:rPr lang="en-US" altLang="zh-CN" dirty="0"/>
              <a:t> that tongue-jaw movements have more peaks, and the peaks are sharper. </a:t>
            </a:r>
          </a:p>
          <a:p>
            <a:r>
              <a:rPr lang="en-US" altLang="zh-CN" dirty="0"/>
              <a:t>Inspired by this observation </a:t>
            </a:r>
            <a:r>
              <a:rPr lang="zh-CN" altLang="en-US" dirty="0"/>
              <a:t>，</a:t>
            </a:r>
            <a:r>
              <a:rPr lang="en-US" altLang="zh-CN" dirty="0"/>
              <a:t>【</a:t>
            </a:r>
            <a:r>
              <a:rPr lang="en-US" altLang="zh-CN" dirty="0" err="1"/>
              <a:t>click】We</a:t>
            </a:r>
            <a:r>
              <a:rPr lang="en-US" altLang="zh-CN" dirty="0"/>
              <a:t> first extract features to represent each segmented </a:t>
            </a:r>
            <a:r>
              <a:rPr lang="en-US" altLang="zh-CN" dirty="0" err="1"/>
              <a:t>movement【click】Then</a:t>
            </a:r>
            <a:r>
              <a:rPr lang="en-US" altLang="zh-CN" dirty="0"/>
              <a:t>, we employ a one-class classifier, </a:t>
            </a:r>
            <a:r>
              <a:rPr lang="en-US" altLang="zh-CN" baseline="0" dirty="0"/>
              <a:t>SVDD</a:t>
            </a:r>
          </a:p>
          <a:p>
            <a:r>
              <a:rPr lang="en-US" altLang="zh-CN" dirty="0"/>
              <a:t>SVDD determines the boundary of the tongue-jaw movement-class and assigns a sample to that class according to whether it falls within or outside the boundary. After that, only actual</a:t>
            </a:r>
            <a:r>
              <a:rPr lang="en-US" altLang="zh-CN" baseline="0" dirty="0"/>
              <a:t> tongue-jaw movements are left.</a:t>
            </a:r>
          </a:p>
          <a:p>
            <a:r>
              <a:rPr lang="en-US" altLang="zh-CN" baseline="0" dirty="0"/>
              <a:t>【click】</a:t>
            </a:r>
          </a:p>
          <a:p>
            <a:r>
              <a:rPr lang="en-US" altLang="zh-CN" baseline="0" dirty="0"/>
              <a:t>By using the dynamic threshold method </a:t>
            </a:r>
            <a:r>
              <a:rPr lang="zh-CN" altLang="en-US" baseline="0" dirty="0"/>
              <a:t>，</a:t>
            </a:r>
            <a:r>
              <a:rPr lang="en-US" altLang="zh-CN" dirty="0"/>
              <a:t>90% of the time difference between segments and ground truth is less than 0.1s,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rPr>
              <a:t>Furthermore</a:t>
            </a:r>
            <a:r>
              <a:rPr lang="zh-CN" altLang="en-US" sz="1200" dirty="0">
                <a:solidFill>
                  <a:schemeClr val="tx1"/>
                </a:solidFill>
              </a:rPr>
              <a:t>， </a:t>
            </a:r>
            <a:r>
              <a:rPr lang="en-US" altLang="zh-CN" sz="1200" dirty="0">
                <a:solidFill>
                  <a:schemeClr val="tx1"/>
                </a:solidFill>
              </a:rPr>
              <a:t>SVDD receives 93.88% recall and 91.93% precision</a:t>
            </a:r>
            <a:r>
              <a:rPr lang="zh-CN" altLang="en-US" sz="1200" dirty="0">
                <a:solidFill>
                  <a:schemeClr val="tx1"/>
                </a:solidFill>
              </a:rPr>
              <a:t>，</a:t>
            </a:r>
            <a:r>
              <a:rPr lang="en-US" altLang="zh-CN" dirty="0"/>
              <a:t>which demonstrates the effectiveness of the proposed method.</a:t>
            </a:r>
            <a:endParaRPr lang="en-US" altLang="zh-CN" sz="1200" dirty="0">
              <a:solidFill>
                <a:schemeClr val="tx1"/>
              </a:solidFill>
            </a:endParaRPr>
          </a:p>
          <a:p>
            <a:endParaRPr lang="en-US" altLang="zh-CN" dirty="0"/>
          </a:p>
        </p:txBody>
      </p:sp>
      <p:sp>
        <p:nvSpPr>
          <p:cNvPr id="4" name="灯片编号占位符 3"/>
          <p:cNvSpPr>
            <a:spLocks noGrp="1"/>
          </p:cNvSpPr>
          <p:nvPr>
            <p:ph type="sldNum" sz="quarter" idx="10"/>
          </p:nvPr>
        </p:nvSpPr>
        <p:spPr/>
        <p:txBody>
          <a:bodyPr/>
          <a:lstStyle/>
          <a:p>
            <a:fld id="{7813E9A8-87AD-4403-A3EF-229C5DA60068}" type="slidenum">
              <a:rPr lang="zh-CN" altLang="en-US" smtClean="0"/>
              <a:t>13</a:t>
            </a:fld>
            <a:endParaRPr lang="zh-CN" altLang="en-US"/>
          </a:p>
        </p:txBody>
      </p:sp>
    </p:spTree>
    <p:extLst>
      <p:ext uri="{BB962C8B-B14F-4D97-AF65-F5344CB8AC3E}">
        <p14:creationId xmlns:p14="http://schemas.microsoft.com/office/powerpoint/2010/main" val="2088016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Multi-path reflections are highly sensitive to ear canal shape and the relative position between the smartphone acoustic sensor and the ear canal.</a:t>
            </a:r>
            <a:r>
              <a:rPr lang="en-US" altLang="zh-CN" baseline="0" dirty="0"/>
              <a:t> To overcome this, we </a:t>
            </a:r>
            <a:r>
              <a:rPr lang="fr-FR" altLang="zh-CN" dirty="0"/>
              <a:t>propose a data transformation technique.</a:t>
            </a:r>
            <a:r>
              <a:rPr lang="en-US" altLang="zh-CN" dirty="0"/>
              <a:t> Such a transformation </a:t>
            </a:r>
            <a:r>
              <a:rPr lang="fr-FR" altLang="zh-CN" dirty="0"/>
              <a:t>technique</a:t>
            </a:r>
            <a:r>
              <a:rPr lang="en-US" altLang="zh-CN" dirty="0"/>
              <a:t> involves two design guidelines:【click】</a:t>
            </a:r>
          </a:p>
          <a:p>
            <a:r>
              <a:rPr lang="en-US" altLang="zh-CN" dirty="0"/>
              <a:t>Data from the same tongue-jaw movement should be more similar after transformation. </a:t>
            </a:r>
          </a:p>
          <a:p>
            <a:r>
              <a:rPr lang="en-US" altLang="zh-CN" dirty="0"/>
              <a:t>Data from different tongue-jaw movements should be distinct after transformation.</a:t>
            </a:r>
          </a:p>
          <a:p>
            <a:r>
              <a:rPr lang="en-US" altLang="zh-CN" dirty="0"/>
              <a:t>【</a:t>
            </a:r>
            <a:r>
              <a:rPr lang="en-US" altLang="zh-CN" dirty="0" err="1"/>
              <a:t>click】Considering</a:t>
            </a:r>
            <a:r>
              <a:rPr lang="en-US" altLang="zh-CN" baseline="0" dirty="0"/>
              <a:t> that </a:t>
            </a:r>
            <a:r>
              <a:rPr lang="en-US" altLang="zh-CN" dirty="0"/>
              <a:t>ear canal shape and sensor position mainly</a:t>
            </a:r>
            <a:r>
              <a:rPr lang="en-US" altLang="zh-CN" baseline="0" dirty="0"/>
              <a:t> affect </a:t>
            </a:r>
            <a:r>
              <a:rPr lang="en-US" altLang="zh-CN" dirty="0"/>
              <a:t>curve shape and peak amplitude 【click】</a:t>
            </a:r>
            <a:r>
              <a:rPr lang="en-US" altLang="zh-CN" baseline="0" dirty="0"/>
              <a:t> while motional information are related to </a:t>
            </a:r>
            <a:r>
              <a:rPr lang="en-US" altLang="zh-CN" dirty="0"/>
              <a:t>number of peaks and relative peak/trough position.</a:t>
            </a:r>
          </a:p>
          <a:p>
            <a:r>
              <a:rPr lang="en-US" altLang="zh-CN" dirty="0"/>
              <a:t>we need to modify information related to ear canal shape and sensor position while keeping motional information unchanged.</a:t>
            </a:r>
          </a:p>
        </p:txBody>
      </p:sp>
      <p:sp>
        <p:nvSpPr>
          <p:cNvPr id="4" name="灯片编号占位符 3"/>
          <p:cNvSpPr>
            <a:spLocks noGrp="1"/>
          </p:cNvSpPr>
          <p:nvPr>
            <p:ph type="sldNum" sz="quarter" idx="10"/>
          </p:nvPr>
        </p:nvSpPr>
        <p:spPr/>
        <p:txBody>
          <a:bodyPr/>
          <a:lstStyle/>
          <a:p>
            <a:fld id="{7813E9A8-87AD-4403-A3EF-229C5DA60068}" type="slidenum">
              <a:rPr lang="zh-CN" altLang="en-US" smtClean="0"/>
              <a:t>14</a:t>
            </a:fld>
            <a:endParaRPr lang="zh-CN" altLang="en-US"/>
          </a:p>
        </p:txBody>
      </p:sp>
    </p:spTree>
    <p:extLst>
      <p:ext uri="{BB962C8B-B14F-4D97-AF65-F5344CB8AC3E}">
        <p14:creationId xmlns:p14="http://schemas.microsoft.com/office/powerpoint/2010/main" val="2931388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we</a:t>
            </a:r>
            <a:r>
              <a:rPr lang="en-US" altLang="zh-CN" baseline="0" dirty="0"/>
              <a:t> introduce the </a:t>
            </a:r>
            <a:r>
              <a:rPr lang="en-US" altLang="zh-CN" dirty="0"/>
              <a:t>Data Transformation Process</a:t>
            </a:r>
          </a:p>
          <a:p>
            <a:r>
              <a:rPr lang="en-US" altLang="zh-CN" dirty="0"/>
              <a:t>【</a:t>
            </a:r>
            <a:r>
              <a:rPr lang="en-US" altLang="zh-CN" dirty="0" err="1"/>
              <a:t>click】Besides</a:t>
            </a:r>
            <a:r>
              <a:rPr lang="en-US" altLang="zh-CN" dirty="0"/>
              <a:t> the input signal, We random select</a:t>
            </a:r>
            <a:r>
              <a:rPr lang="en-US" altLang="zh-CN" baseline="0" dirty="0"/>
              <a:t> </a:t>
            </a:r>
            <a:r>
              <a:rPr lang="en-US" altLang="zh-CN" dirty="0"/>
              <a:t>envelope samples of six tongue-jaw</a:t>
            </a:r>
            <a:r>
              <a:rPr lang="en-US" altLang="zh-CN" baseline="0" dirty="0"/>
              <a:t> movements.</a:t>
            </a:r>
          </a:p>
          <a:p>
            <a:r>
              <a:rPr lang="en-US" altLang="zh-CN" baseline="0" dirty="0"/>
              <a:t>【click】 </a:t>
            </a:r>
            <a:r>
              <a:rPr lang="en-US" altLang="zh-CN" dirty="0"/>
              <a:t>We first adopt the DTW method to process them. After that, the input signal and envelope samples are time-aligned. </a:t>
            </a:r>
            <a:endParaRPr lang="en-US" altLang="zh-CN" baseline="0" dirty="0"/>
          </a:p>
          <a:p>
            <a:r>
              <a:rPr lang="en-US" altLang="zh-CN" baseline="0" dirty="0"/>
              <a:t>【click】 </a:t>
            </a:r>
            <a:r>
              <a:rPr lang="en-US" altLang="zh-CN" dirty="0"/>
              <a:t>We then apply Gaussian Mixture Model to represent them as the sum of K multivariate Gaussian function</a:t>
            </a:r>
          </a:p>
          <a:p>
            <a:r>
              <a:rPr lang="en-US" altLang="zh-CN" baseline="0" dirty="0"/>
              <a:t>【</a:t>
            </a:r>
            <a:r>
              <a:rPr lang="en-US" altLang="zh-CN" baseline="0" dirty="0" err="1"/>
              <a:t>click】in</a:t>
            </a:r>
            <a:r>
              <a:rPr lang="en-US" altLang="zh-CN" baseline="0" dirty="0"/>
              <a:t> the third step</a:t>
            </a:r>
            <a:r>
              <a:rPr lang="zh-CN" altLang="en-US" baseline="0" dirty="0"/>
              <a:t>，</a:t>
            </a:r>
            <a:r>
              <a:rPr lang="en-US" altLang="zh-CN" baseline="0" dirty="0"/>
              <a:t>we </a:t>
            </a:r>
            <a:r>
              <a:rPr lang="en-US" altLang="zh-CN" dirty="0"/>
              <a:t>adopt the </a:t>
            </a:r>
            <a:r>
              <a:rPr lang="en-US" altLang="zh-CN" dirty="0" err="1"/>
              <a:t>Kullback</a:t>
            </a:r>
            <a:r>
              <a:rPr lang="en-US" altLang="zh-CN" dirty="0"/>
              <a:t>–</a:t>
            </a:r>
            <a:r>
              <a:rPr lang="en-US" altLang="zh-CN" dirty="0" err="1"/>
              <a:t>Leibler</a:t>
            </a:r>
            <a:r>
              <a:rPr lang="en-US" altLang="zh-CN" dirty="0"/>
              <a:t> divergence to measure the distance of two Gaussian components</a:t>
            </a:r>
          </a:p>
          <a:p>
            <a:r>
              <a:rPr lang="en-US" altLang="zh-CN" baseline="0" dirty="0"/>
              <a:t>【</a:t>
            </a:r>
            <a:r>
              <a:rPr lang="en-US" altLang="zh-CN" baseline="0" dirty="0" err="1"/>
              <a:t>click】</a:t>
            </a:r>
            <a:r>
              <a:rPr lang="en-US" altLang="zh-CN" dirty="0" err="1"/>
              <a:t>Then</a:t>
            </a:r>
            <a:r>
              <a:rPr lang="en-US" altLang="zh-CN" dirty="0"/>
              <a:t>, we search the distance matrix to find K components from the Gaussian distribution set that are most similar to the K components from the input data. We add up the selected components in the form of Gaussian Mixture Model  to obtain probability density of the representative target vector y</a:t>
            </a:r>
            <a:r>
              <a:rPr lang="zh-CN" altLang="en-US" dirty="0"/>
              <a:t>’</a:t>
            </a:r>
            <a:r>
              <a:rPr lang="en-US" altLang="zh-CN" dirty="0"/>
              <a:t>:</a:t>
            </a:r>
          </a:p>
          <a:p>
            <a:r>
              <a:rPr lang="en-US" altLang="zh-CN" dirty="0"/>
              <a:t>【</a:t>
            </a:r>
            <a:r>
              <a:rPr lang="en-US" altLang="zh-CN" dirty="0" err="1"/>
              <a:t>click】the</a:t>
            </a:r>
            <a:r>
              <a:rPr lang="en-US" altLang="zh-CN" dirty="0"/>
              <a:t> last step is to transform the collected data x into the target vector y</a:t>
            </a:r>
            <a:r>
              <a:rPr lang="zh-CN" altLang="en-US" dirty="0"/>
              <a:t>’</a:t>
            </a:r>
            <a:r>
              <a:rPr lang="en-US" altLang="zh-CN" dirty="0"/>
              <a:t>.</a:t>
            </a:r>
          </a:p>
          <a:p>
            <a:r>
              <a:rPr lang="en-US" altLang="zh-CN" dirty="0"/>
              <a:t>Using more components can better model the signal, but also cause high computational costs. In our case, 12 components are used. </a:t>
            </a:r>
          </a:p>
          <a:p>
            <a:r>
              <a:rPr lang="en-US" altLang="zh-CN" dirty="0"/>
              <a:t>【</a:t>
            </a:r>
            <a:r>
              <a:rPr lang="en-US" altLang="zh-CN" dirty="0" err="1"/>
              <a:t>click】Experiment</a:t>
            </a:r>
            <a:r>
              <a:rPr lang="en-US" altLang="zh-CN" dirty="0"/>
              <a:t> result show that the data transformation method improves the average recall from 69.35% to 91.41%, and the average precision from 70.46% to 91.58%.</a:t>
            </a:r>
            <a:endParaRPr lang="zh-CN" altLang="en-US" dirty="0"/>
          </a:p>
        </p:txBody>
      </p:sp>
      <p:sp>
        <p:nvSpPr>
          <p:cNvPr id="4" name="灯片编号占位符 3"/>
          <p:cNvSpPr>
            <a:spLocks noGrp="1"/>
          </p:cNvSpPr>
          <p:nvPr>
            <p:ph type="sldNum" sz="quarter" idx="10"/>
          </p:nvPr>
        </p:nvSpPr>
        <p:spPr/>
        <p:txBody>
          <a:bodyPr/>
          <a:lstStyle/>
          <a:p>
            <a:fld id="{7813E9A8-87AD-4403-A3EF-229C5DA60068}" type="slidenum">
              <a:rPr lang="zh-CN" altLang="en-US" smtClean="0"/>
              <a:t>15</a:t>
            </a:fld>
            <a:endParaRPr lang="zh-CN" altLang="en-US"/>
          </a:p>
        </p:txBody>
      </p:sp>
    </p:spTree>
    <p:extLst>
      <p:ext uri="{BB962C8B-B14F-4D97-AF65-F5344CB8AC3E}">
        <p14:creationId xmlns:p14="http://schemas.microsoft.com/office/powerpoint/2010/main" val="1220939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a:t>
            </a:r>
            <a:r>
              <a:rPr lang="zh-CN" altLang="en-US" dirty="0"/>
              <a:t>， </a:t>
            </a:r>
            <a:r>
              <a:rPr lang="en-US" altLang="zh-CN" dirty="0"/>
              <a:t>we introduce the recognition of tongue-jaw movements</a:t>
            </a:r>
          </a:p>
          <a:p>
            <a:r>
              <a:rPr lang="en-US" altLang="zh-CN" dirty="0"/>
              <a:t>【</a:t>
            </a:r>
            <a:r>
              <a:rPr lang="en-US" altLang="zh-CN" dirty="0" err="1"/>
              <a:t>click】Intuitively</a:t>
            </a:r>
            <a:r>
              <a:rPr lang="en-US" altLang="zh-CN" dirty="0"/>
              <a:t>, we can recognize different tongue-jaw movements with similarity matching (e.g., DTW method).</a:t>
            </a:r>
          </a:p>
          <a:p>
            <a:r>
              <a:rPr lang="en-US" altLang="zh-CN" dirty="0"/>
              <a:t>【</a:t>
            </a:r>
            <a:r>
              <a:rPr lang="en-US" altLang="zh-CN" dirty="0" err="1"/>
              <a:t>click】However</a:t>
            </a:r>
            <a:r>
              <a:rPr lang="en-US" altLang="zh-CN" dirty="0"/>
              <a:t>, it is arduous to generate standard templates for each type of tongue-jaw movement because of the diversity of movements performed by different users.</a:t>
            </a:r>
          </a:p>
          <a:p>
            <a:r>
              <a:rPr lang="en-US" altLang="zh-CN" dirty="0"/>
              <a:t>【</a:t>
            </a:r>
            <a:r>
              <a:rPr lang="en-US" altLang="zh-CN" dirty="0" err="1"/>
              <a:t>click】Instead</a:t>
            </a:r>
            <a:r>
              <a:rPr lang="en-US" altLang="zh-CN" dirty="0"/>
              <a:t>, we extract this 12</a:t>
            </a:r>
            <a:r>
              <a:rPr lang="en-US" altLang="zh-CN" baseline="0" dirty="0"/>
              <a:t> </a:t>
            </a:r>
            <a:r>
              <a:rPr lang="en-US" altLang="zh-CN" dirty="0"/>
              <a:t>unique and consistent statistic features</a:t>
            </a:r>
            <a:r>
              <a:rPr lang="zh-CN" altLang="en-US" baseline="0" dirty="0"/>
              <a:t>。</a:t>
            </a:r>
            <a:endParaRPr lang="en-US" altLang="zh-CN" baseline="0" dirty="0"/>
          </a:p>
          <a:p>
            <a:r>
              <a:rPr lang="en-US" altLang="zh-CN" baseline="0" dirty="0"/>
              <a:t>【click】 for classification</a:t>
            </a:r>
            <a:r>
              <a:rPr lang="zh-CN" altLang="en-US" baseline="0" dirty="0"/>
              <a:t>， </a:t>
            </a:r>
            <a:r>
              <a:rPr lang="en-US" altLang="zh-CN" dirty="0"/>
              <a:t>we compare the performance of several highly used classifier including Random Forest (RF), Decision Tree (DT), k-Nearest Neighbor(</a:t>
            </a:r>
            <a:r>
              <a:rPr lang="en-US" altLang="zh-CN" dirty="0" err="1"/>
              <a:t>kNN</a:t>
            </a:r>
            <a:r>
              <a:rPr lang="en-US" altLang="zh-CN" dirty="0"/>
              <a:t>), radial basis function kernel Support Vector Machine (SVM), Multi-layer Perceptron Classifier (MLPC), and Naive Bayes (NB),</a:t>
            </a:r>
          </a:p>
          <a:p>
            <a:r>
              <a:rPr lang="en-US" altLang="zh-CN" dirty="0"/>
              <a:t>We find that RF classifier outperforms than the other classifiers, so</a:t>
            </a:r>
            <a:r>
              <a:rPr lang="zh-CN" altLang="en-US" dirty="0"/>
              <a:t>， </a:t>
            </a:r>
            <a:r>
              <a:rPr lang="en-US" altLang="zh-CN" dirty="0"/>
              <a:t>we employ RF to recognize different tongue-jaw movements.</a:t>
            </a:r>
          </a:p>
          <a:p>
            <a:endParaRPr lang="en-US" altLang="zh-CN" dirty="0"/>
          </a:p>
        </p:txBody>
      </p:sp>
      <p:sp>
        <p:nvSpPr>
          <p:cNvPr id="4" name="灯片编号占位符 3"/>
          <p:cNvSpPr>
            <a:spLocks noGrp="1"/>
          </p:cNvSpPr>
          <p:nvPr>
            <p:ph type="sldNum" sz="quarter" idx="10"/>
          </p:nvPr>
        </p:nvSpPr>
        <p:spPr/>
        <p:txBody>
          <a:bodyPr/>
          <a:lstStyle/>
          <a:p>
            <a:fld id="{7813E9A8-87AD-4403-A3EF-229C5DA60068}" type="slidenum">
              <a:rPr lang="zh-CN" altLang="en-US" smtClean="0"/>
              <a:t>16</a:t>
            </a:fld>
            <a:endParaRPr lang="zh-CN" altLang="en-US"/>
          </a:p>
        </p:txBody>
      </p:sp>
    </p:spTree>
    <p:extLst>
      <p:ext uri="{BB962C8B-B14F-4D97-AF65-F5344CB8AC3E}">
        <p14:creationId xmlns:p14="http://schemas.microsoft.com/office/powerpoint/2010/main" val="2574960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To evaluate</a:t>
            </a:r>
            <a:r>
              <a:rPr lang="en-US" altLang="zh-CN" baseline="0" dirty="0"/>
              <a:t> </a:t>
            </a:r>
            <a:r>
              <a:rPr lang="en-US" altLang="zh-CN" baseline="0" dirty="0" err="1"/>
              <a:t>canalscan</a:t>
            </a:r>
            <a:r>
              <a:rPr lang="en-US" altLang="zh-CN" dirty="0"/>
              <a:t>, we </a:t>
            </a:r>
            <a:r>
              <a:rPr lang="en-US" altLang="zh-CN" dirty="0" err="1"/>
              <a:t>recrute</a:t>
            </a:r>
            <a:r>
              <a:rPr lang="en-US" altLang="zh-CN" dirty="0"/>
              <a:t> 20 volunteers to collect tongue-jaw</a:t>
            </a:r>
            <a:r>
              <a:rPr lang="en-US" altLang="zh-CN" baseline="0" dirty="0"/>
              <a:t> movement data with</a:t>
            </a:r>
            <a:r>
              <a:rPr lang="en-US" altLang="zh-CN" dirty="0"/>
              <a:t> smartphones.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we implement LIBAS on the smartphones</a:t>
            </a:r>
            <a:r>
              <a:rPr lang="en-US" altLang="zh-CN" baseline="0" dirty="0"/>
              <a:t> as shown in the figure.</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a:t> </a:t>
            </a:r>
            <a:r>
              <a:rPr lang="en-US" altLang="zh-CN" dirty="0"/>
              <a:t>Participants are asked to respectively perform the six tongue-jaw movements for 5 sessions, each session includes 10 rounds, and each round lasts 2-4 minutes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We also collect</a:t>
            </a:r>
            <a:r>
              <a:rPr lang="en-US" altLang="zh-CN" baseline="0" dirty="0"/>
              <a:t> data </a:t>
            </a:r>
            <a:r>
              <a:rPr lang="en-US" altLang="zh-CN" dirty="0"/>
              <a:t>under various</a:t>
            </a:r>
            <a:r>
              <a:rPr lang="en-US" altLang="zh-CN" baseline="0" dirty="0"/>
              <a:t> issues. </a:t>
            </a:r>
            <a:r>
              <a:rPr lang="en-US" altLang="zh-CN" dirty="0"/>
              <a:t>The start and end of each tongue-jaw movement are indicated by clicking a computer mouse using their left hands.</a:t>
            </a:r>
          </a:p>
        </p:txBody>
      </p:sp>
      <p:sp>
        <p:nvSpPr>
          <p:cNvPr id="4" name="灯片编号占位符 3"/>
          <p:cNvSpPr>
            <a:spLocks noGrp="1"/>
          </p:cNvSpPr>
          <p:nvPr>
            <p:ph type="sldNum" sz="quarter" idx="10"/>
          </p:nvPr>
        </p:nvSpPr>
        <p:spPr/>
        <p:txBody>
          <a:bodyPr/>
          <a:lstStyle/>
          <a:p>
            <a:fld id="{7813E9A8-87AD-4403-A3EF-229C5DA60068}" type="slidenum">
              <a:rPr lang="zh-CN" altLang="en-US" smtClean="0"/>
              <a:t>17</a:t>
            </a:fld>
            <a:endParaRPr lang="zh-CN" altLang="en-US"/>
          </a:p>
        </p:txBody>
      </p:sp>
    </p:spTree>
    <p:extLst>
      <p:ext uri="{BB962C8B-B14F-4D97-AF65-F5344CB8AC3E}">
        <p14:creationId xmlns:p14="http://schemas.microsoft.com/office/powerpoint/2010/main" val="2593635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conduct five-fold cross-validation to evaluate the </a:t>
            </a:r>
            <a:r>
              <a:rPr lang="en-US" altLang="zh-CN" dirty="0" err="1"/>
              <a:t>tonguejaw</a:t>
            </a:r>
            <a:r>
              <a:rPr lang="en-US" altLang="zh-CN" dirty="0"/>
              <a:t> movement recognition performance of </a:t>
            </a:r>
            <a:r>
              <a:rPr lang="en-US" altLang="zh-CN" dirty="0" err="1"/>
              <a:t>CanalScan</a:t>
            </a:r>
            <a:r>
              <a:rPr lang="en-US" altLang="zh-CN" dirty="0"/>
              <a:t>.</a:t>
            </a:r>
          </a:p>
          <a:p>
            <a:r>
              <a:rPr lang="en-US" altLang="zh-CN" dirty="0"/>
              <a:t>The figure shows the confusion matrix of the recognition results of </a:t>
            </a:r>
            <a:r>
              <a:rPr lang="en-US" altLang="zh-CN" dirty="0" err="1"/>
              <a:t>CanalScan</a:t>
            </a:r>
            <a:r>
              <a:rPr lang="en-US" altLang="zh-CN"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t>
            </a:r>
            <a:r>
              <a:rPr lang="en-US" altLang="zh-CN" dirty="0" err="1"/>
              <a:t>click】The</a:t>
            </a:r>
            <a:r>
              <a:rPr lang="en-US" altLang="zh-CN" dirty="0"/>
              <a:t> average recall and precision of </a:t>
            </a:r>
            <a:r>
              <a:rPr lang="en-US" altLang="zh-CN" dirty="0" err="1"/>
              <a:t>CanalScan</a:t>
            </a:r>
            <a:r>
              <a:rPr lang="en-US" altLang="zh-CN" dirty="0"/>
              <a:t> are 94.84% and 95.00%, respectively.</a:t>
            </a:r>
          </a:p>
          <a:p>
            <a:endParaRPr lang="en-US" altLang="zh-CN" dirty="0"/>
          </a:p>
        </p:txBody>
      </p:sp>
      <p:sp>
        <p:nvSpPr>
          <p:cNvPr id="4" name="灯片编号占位符 3"/>
          <p:cNvSpPr>
            <a:spLocks noGrp="1"/>
          </p:cNvSpPr>
          <p:nvPr>
            <p:ph type="sldNum" sz="quarter" idx="10"/>
          </p:nvPr>
        </p:nvSpPr>
        <p:spPr/>
        <p:txBody>
          <a:bodyPr/>
          <a:lstStyle/>
          <a:p>
            <a:fld id="{7813E9A8-87AD-4403-A3EF-229C5DA60068}" type="slidenum">
              <a:rPr lang="zh-CN" altLang="en-US" smtClean="0"/>
              <a:t>18</a:t>
            </a:fld>
            <a:endParaRPr lang="zh-CN" altLang="en-US"/>
          </a:p>
        </p:txBody>
      </p:sp>
    </p:spTree>
    <p:extLst>
      <p:ext uri="{BB962C8B-B14F-4D97-AF65-F5344CB8AC3E}">
        <p14:creationId xmlns:p14="http://schemas.microsoft.com/office/powerpoint/2010/main" val="1206575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Then We study the performance of </a:t>
            </a:r>
            <a:r>
              <a:rPr lang="en-US" altLang="zh-CN" dirty="0" err="1"/>
              <a:t>CanalScan</a:t>
            </a:r>
            <a:r>
              <a:rPr lang="en-US" altLang="zh-CN" dirty="0"/>
              <a:t> from many aspects.</a:t>
            </a:r>
          </a:p>
          <a:p>
            <a:r>
              <a:rPr lang="en-US" altLang="zh-CN" dirty="0"/>
              <a:t>Firstly, we evaluate whether </a:t>
            </a:r>
            <a:r>
              <a:rPr lang="en-US" altLang="zh-CN" dirty="0" err="1"/>
              <a:t>CanalScan</a:t>
            </a:r>
            <a:r>
              <a:rPr lang="en-US" altLang="zh-CN" dirty="0"/>
              <a:t> can generalize to new users without retaining or adaptation,</a:t>
            </a:r>
            <a:r>
              <a:rPr lang="en-US" altLang="zh-CN" baseline="0" dirty="0"/>
              <a:t> </a:t>
            </a:r>
            <a:r>
              <a:rPr lang="en-US" altLang="zh-CN" dirty="0"/>
              <a:t>We use data from one participant for testing and data from nineteen participants for training.</a:t>
            </a:r>
          </a:p>
          <a:p>
            <a:r>
              <a:rPr lang="en-US" altLang="zh-CN" dirty="0"/>
              <a:t>the average recall and precision are 91.41%, and 91.58%, respectively</a:t>
            </a:r>
          </a:p>
          <a:p>
            <a:r>
              <a:rPr lang="en-US" altLang="zh-CN" dirty="0"/>
              <a:t>Secondly, We </a:t>
            </a:r>
            <a:r>
              <a:rPr lang="en-US" altLang="zh-CN" baseline="0" dirty="0"/>
              <a:t>evaluate </a:t>
            </a:r>
            <a:r>
              <a:rPr lang="en-US" altLang="zh-CN" dirty="0"/>
              <a:t>the stability of </a:t>
            </a:r>
            <a:r>
              <a:rPr lang="en-US" altLang="zh-CN" dirty="0" err="1"/>
              <a:t>CanalScan</a:t>
            </a:r>
            <a:r>
              <a:rPr lang="en-US" altLang="zh-CN" dirty="0"/>
              <a:t> against movement inconsistency, </a:t>
            </a:r>
          </a:p>
          <a:p>
            <a:r>
              <a:rPr lang="en-US" altLang="zh-CN" dirty="0"/>
              <a:t>We</a:t>
            </a:r>
            <a:r>
              <a:rPr lang="en-US" altLang="zh-CN" baseline="0" dirty="0"/>
              <a:t> use</a:t>
            </a:r>
            <a:r>
              <a:rPr lang="en-US" altLang="zh-CN" dirty="0"/>
              <a:t> data from one session for testing and the remaining data for training. </a:t>
            </a:r>
          </a:p>
          <a:p>
            <a:r>
              <a:rPr lang="en-US" altLang="zh-CN" dirty="0"/>
              <a:t>the results reach 94.35% average recall and 94.33% average precision across sessions. </a:t>
            </a:r>
          </a:p>
          <a:p>
            <a:r>
              <a:rPr lang="en-US" altLang="zh-CN" dirty="0"/>
              <a:t>These excellent results confirm that </a:t>
            </a:r>
            <a:r>
              <a:rPr lang="en-US" altLang="zh-CN" dirty="0" err="1"/>
              <a:t>CanalScan</a:t>
            </a:r>
            <a:r>
              <a:rPr lang="en-US" altLang="zh-CN" dirty="0"/>
              <a:t> works effectively across different users and sessions.</a:t>
            </a:r>
            <a:endParaRPr lang="zh-CN" altLang="en-US" dirty="0"/>
          </a:p>
        </p:txBody>
      </p:sp>
      <p:sp>
        <p:nvSpPr>
          <p:cNvPr id="4" name="灯片编号占位符 3"/>
          <p:cNvSpPr>
            <a:spLocks noGrp="1"/>
          </p:cNvSpPr>
          <p:nvPr>
            <p:ph type="sldNum" sz="quarter" idx="10"/>
          </p:nvPr>
        </p:nvSpPr>
        <p:spPr/>
        <p:txBody>
          <a:bodyPr/>
          <a:lstStyle/>
          <a:p>
            <a:fld id="{7813E9A8-87AD-4403-A3EF-229C5DA60068}" type="slidenum">
              <a:rPr lang="zh-CN" altLang="en-US" smtClean="0"/>
              <a:t>19</a:t>
            </a:fld>
            <a:endParaRPr lang="zh-CN" altLang="en-US"/>
          </a:p>
        </p:txBody>
      </p:sp>
    </p:spTree>
    <p:extLst>
      <p:ext uri="{BB962C8B-B14F-4D97-AF65-F5344CB8AC3E}">
        <p14:creationId xmlns:p14="http://schemas.microsoft.com/office/powerpoint/2010/main" val="3057275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Being able to interact with the system naturally is becoming ever more important in the field of Human-Computer Interaction (HCI). In recent years, it has facilitated various types of HCI technology (e.g., speech recognition and gesture recognition). However, all of these manners are easy to be eavesdropped and only subject to healthy users</a:t>
            </a:r>
          </a:p>
          <a:p>
            <a:r>
              <a:rPr lang="en-US" altLang="zh-CN" dirty="0"/>
              <a:t>【</a:t>
            </a:r>
            <a:r>
              <a:rPr lang="en-US" altLang="zh-CN" dirty="0" err="1"/>
              <a:t>click】Human-machine</a:t>
            </a:r>
            <a:r>
              <a:rPr lang="en-US" altLang="zh-CN" dirty="0"/>
              <a:t> interface based on tongue-jaw movements has recently become one of the major technological trends. </a:t>
            </a:r>
          </a:p>
          <a:p>
            <a:r>
              <a:rPr lang="en-US" altLang="zh-CN" dirty="0"/>
              <a:t>Compared with gesture recognition and speech recognition technologies, it is good for privacy due to the hidden characteristic and allows interactions for those who have language barrier or poor finger coordination.</a:t>
            </a:r>
          </a:p>
          <a:p>
            <a:endParaRPr lang="en-US" altLang="zh-CN" dirty="0"/>
          </a:p>
        </p:txBody>
      </p:sp>
      <p:sp>
        <p:nvSpPr>
          <p:cNvPr id="4" name="灯片编号占位符 3"/>
          <p:cNvSpPr>
            <a:spLocks noGrp="1"/>
          </p:cNvSpPr>
          <p:nvPr>
            <p:ph type="sldNum" sz="quarter" idx="10"/>
          </p:nvPr>
        </p:nvSpPr>
        <p:spPr/>
        <p:txBody>
          <a:bodyPr/>
          <a:lstStyle/>
          <a:p>
            <a:fld id="{7813E9A8-87AD-4403-A3EF-229C5DA60068}" type="slidenum">
              <a:rPr lang="zh-CN" altLang="en-US" smtClean="0"/>
              <a:t>2</a:t>
            </a:fld>
            <a:endParaRPr lang="zh-CN" altLang="en-US"/>
          </a:p>
        </p:txBody>
      </p:sp>
    </p:spTree>
    <p:extLst>
      <p:ext uri="{BB962C8B-B14F-4D97-AF65-F5344CB8AC3E}">
        <p14:creationId xmlns:p14="http://schemas.microsoft.com/office/powerpoint/2010/main" val="1030634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Thirdly,</a:t>
            </a:r>
            <a:r>
              <a:rPr lang="en-US" altLang="zh-CN" baseline="0" dirty="0"/>
              <a:t> </a:t>
            </a:r>
            <a:r>
              <a:rPr lang="en-US" altLang="zh-CN" dirty="0"/>
              <a:t>To understand the impact</a:t>
            </a:r>
            <a:r>
              <a:rPr lang="en-US" altLang="zh-CN" baseline="0" dirty="0"/>
              <a:t> of sensor rotation angles, we test the system with four angles,</a:t>
            </a:r>
            <a:r>
              <a:rPr lang="en-US" altLang="zh-CN" dirty="0"/>
              <a:t> including 120 degrees, 130 degrees, 140 degrees, and 150 degrees. </a:t>
            </a:r>
          </a:p>
          <a:p>
            <a:r>
              <a:rPr lang="en-US" altLang="zh-CN" dirty="0"/>
              <a:t>The recall results of four cases are 82.22%, 91.58%, 93.60%, and 88.31%. The precision of four cases are 83.06%, 91.82%, 93.62%, and 87.71%, respectively.</a:t>
            </a:r>
          </a:p>
          <a:p>
            <a:r>
              <a:rPr lang="en-US" altLang="zh-CN" dirty="0" err="1"/>
              <a:t>CanalScan</a:t>
            </a:r>
            <a:r>
              <a:rPr lang="en-US" altLang="zh-CN" dirty="0"/>
              <a:t> receives the highest recall and precision at 140degrees.</a:t>
            </a:r>
          </a:p>
          <a:p>
            <a:endParaRPr lang="en-US" altLang="zh-CN" dirty="0"/>
          </a:p>
          <a:p>
            <a:r>
              <a:rPr lang="en-US" altLang="zh-CN" baseline="0" dirty="0"/>
              <a:t>Fourthly, we evaluate the system performance with different smartphones, we </a:t>
            </a:r>
            <a:r>
              <a:rPr lang="en-US" altLang="zh-CN" dirty="0"/>
              <a:t>conduct cross-validation experiments on data collected from four devices including iPhone X, iPhone 8, HUAWEI Mate 9, and HUAWEI Mate 9pro, These devices differ in size and audio hardware. </a:t>
            </a:r>
          </a:p>
          <a:p>
            <a:r>
              <a:rPr lang="en-US" altLang="zh-CN" dirty="0"/>
              <a:t>The right figure shows the comparison of the recall and precision across four devices.</a:t>
            </a:r>
          </a:p>
          <a:p>
            <a:r>
              <a:rPr lang="en-US" altLang="zh-CN" dirty="0"/>
              <a:t>There is no noticeable difference in their tongue-jaw movement recognition results. This indicates that our system is compatible with different mobile phone modules. </a:t>
            </a:r>
          </a:p>
          <a:p>
            <a:r>
              <a:rPr lang="en-US" altLang="zh-CN" dirty="0"/>
              <a:t>Also, we conduct long-term</a:t>
            </a:r>
            <a:r>
              <a:rPr lang="en-US" altLang="zh-CN" baseline="0" dirty="0"/>
              <a:t> validation. When use </a:t>
            </a:r>
            <a:r>
              <a:rPr lang="en-US" altLang="zh-CN" dirty="0"/>
              <a:t>data collected in the first data collection phase  for training and data collected one month later for testing, the average recall is 92.26%, and the average precision is 92.18%. Meanwhile,</a:t>
            </a:r>
            <a:r>
              <a:rPr lang="en-US" altLang="zh-CN" baseline="0" dirty="0"/>
              <a:t> when use mixed data, </a:t>
            </a:r>
            <a:r>
              <a:rPr lang="en-US" altLang="zh-CN" dirty="0"/>
              <a:t>recall and precision reaches 94.06% and 93.64%.</a:t>
            </a:r>
          </a:p>
          <a:p>
            <a:r>
              <a:rPr lang="en-US" altLang="zh-CN" dirty="0"/>
              <a:t>The results suggest a regular update of the training data set of </a:t>
            </a:r>
            <a:r>
              <a:rPr lang="en-US" altLang="zh-CN" dirty="0" err="1"/>
              <a:t>CanalScan</a:t>
            </a:r>
            <a:r>
              <a:rPr lang="en-US" altLang="zh-CN" dirty="0"/>
              <a:t> enables high accuracy </a:t>
            </a:r>
            <a:r>
              <a:rPr lang="en-US" altLang="zh-CN" dirty="0" err="1"/>
              <a:t>tonguejaw</a:t>
            </a:r>
            <a:r>
              <a:rPr lang="en-US" altLang="zh-CN" dirty="0"/>
              <a:t> movement recognition</a:t>
            </a:r>
            <a:endParaRPr lang="en-US" altLang="zh-CN" baseline="0" dirty="0"/>
          </a:p>
          <a:p>
            <a:endParaRPr lang="en-US" altLang="zh-CN" dirty="0"/>
          </a:p>
        </p:txBody>
      </p:sp>
      <p:sp>
        <p:nvSpPr>
          <p:cNvPr id="4" name="灯片编号占位符 3"/>
          <p:cNvSpPr>
            <a:spLocks noGrp="1"/>
          </p:cNvSpPr>
          <p:nvPr>
            <p:ph type="sldNum" sz="quarter" idx="10"/>
          </p:nvPr>
        </p:nvSpPr>
        <p:spPr/>
        <p:txBody>
          <a:bodyPr/>
          <a:lstStyle/>
          <a:p>
            <a:fld id="{7813E9A8-87AD-4403-A3EF-229C5DA60068}" type="slidenum">
              <a:rPr lang="zh-CN" altLang="en-US" smtClean="0"/>
              <a:t>20</a:t>
            </a:fld>
            <a:endParaRPr lang="zh-CN" altLang="en-US"/>
          </a:p>
        </p:txBody>
      </p:sp>
    </p:spTree>
    <p:extLst>
      <p:ext uri="{BB962C8B-B14F-4D97-AF65-F5344CB8AC3E}">
        <p14:creationId xmlns:p14="http://schemas.microsoft.com/office/powerpoint/2010/main" val="2281599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validate if </a:t>
            </a:r>
            <a:r>
              <a:rPr lang="en-US" altLang="zh-CN" dirty="0" err="1"/>
              <a:t>CanalScan</a:t>
            </a:r>
            <a:r>
              <a:rPr lang="en-US" altLang="zh-CN" dirty="0"/>
              <a:t> can work well in various usage scenarios, we ask the participants to collect data in three conditions: standing still, standing on a moving bus, and sitting in a moving car.</a:t>
            </a:r>
          </a:p>
          <a:p>
            <a:r>
              <a:rPr lang="en-US" altLang="zh-CN" dirty="0"/>
              <a:t>【</a:t>
            </a:r>
            <a:r>
              <a:rPr lang="en-US" altLang="zh-CN" dirty="0" err="1"/>
              <a:t>click】Standing</a:t>
            </a:r>
            <a:r>
              <a:rPr lang="en-US" altLang="zh-CN" dirty="0"/>
              <a:t> still yields the highest recall and precision, which are 94.71% and 94.91%, respectively.</a:t>
            </a:r>
          </a:p>
          <a:p>
            <a:r>
              <a:rPr lang="en-US" altLang="zh-CN" dirty="0"/>
              <a:t>【</a:t>
            </a:r>
            <a:r>
              <a:rPr lang="en-US" altLang="zh-CN" dirty="0" err="1"/>
              <a:t>click】The</a:t>
            </a:r>
            <a:r>
              <a:rPr lang="en-US" altLang="zh-CN" dirty="0"/>
              <a:t> performance of sitting in a moving car is slightly worse. The recall decreases to 90.24%, and precision decreases to 90.03%, </a:t>
            </a:r>
          </a:p>
          <a:p>
            <a:r>
              <a:rPr lang="en-US" altLang="zh-CN" dirty="0"/>
              <a:t>【</a:t>
            </a:r>
            <a:r>
              <a:rPr lang="en-US" altLang="zh-CN" dirty="0" err="1"/>
              <a:t>click】As</a:t>
            </a:r>
            <a:r>
              <a:rPr lang="en-US" altLang="zh-CN" baseline="0" dirty="0"/>
              <a:t> for </a:t>
            </a:r>
            <a:r>
              <a:rPr lang="en-US" altLang="zh-CN" dirty="0"/>
              <a:t>standing on a moving bus, body vibration obfuscates acoustic reflections in the ear canal, resulting in 81.90% recall and 81.68% precision.</a:t>
            </a:r>
          </a:p>
        </p:txBody>
      </p:sp>
      <p:sp>
        <p:nvSpPr>
          <p:cNvPr id="4" name="灯片编号占位符 3"/>
          <p:cNvSpPr>
            <a:spLocks noGrp="1"/>
          </p:cNvSpPr>
          <p:nvPr>
            <p:ph type="sldNum" sz="quarter" idx="10"/>
          </p:nvPr>
        </p:nvSpPr>
        <p:spPr/>
        <p:txBody>
          <a:bodyPr/>
          <a:lstStyle/>
          <a:p>
            <a:fld id="{7813E9A8-87AD-4403-A3EF-229C5DA60068}" type="slidenum">
              <a:rPr lang="zh-CN" altLang="en-US" smtClean="0"/>
              <a:t>21</a:t>
            </a:fld>
            <a:endParaRPr lang="zh-CN" altLang="en-US"/>
          </a:p>
        </p:txBody>
      </p:sp>
    </p:spTree>
    <p:extLst>
      <p:ext uri="{BB962C8B-B14F-4D97-AF65-F5344CB8AC3E}">
        <p14:creationId xmlns:p14="http://schemas.microsoft.com/office/powerpoint/2010/main" val="3623387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this paper, we propose a nonintrusive tongue-jaw movement recognition system, </a:t>
            </a:r>
            <a:r>
              <a:rPr lang="en-US" altLang="zh-CN" dirty="0" err="1"/>
              <a:t>CanalScan</a:t>
            </a:r>
            <a:r>
              <a:rPr lang="en-US" altLang="zh-CN" dirty="0"/>
              <a:t>. </a:t>
            </a:r>
          </a:p>
          <a:p>
            <a:r>
              <a:rPr lang="en-US" altLang="zh-CN" dirty="0"/>
              <a:t>To the best of our knowledge, we are the first to develop a tongue-jaw movement-based human-computer interface in off-the-shelf devices</a:t>
            </a:r>
          </a:p>
          <a:p>
            <a:endParaRPr lang="en-US" altLang="zh-CN" dirty="0"/>
          </a:p>
          <a:p>
            <a:r>
              <a:rPr lang="en-US" altLang="zh-CN" dirty="0"/>
              <a:t>We design a set of novel techniques including a sensor position detection method and multi-path instability reduction method that overcome the ear-canal-</a:t>
            </a:r>
            <a:r>
              <a:rPr lang="en-US" altLang="zh-CN" dirty="0" err="1"/>
              <a:t>shapesensitive</a:t>
            </a:r>
            <a:r>
              <a:rPr lang="en-US" altLang="zh-CN" dirty="0"/>
              <a:t> deficiency and sensor-position-sensitive deficiency in multi-path reflections, and a movement segmentation method that accurately segments and selects tongue-jaw movements from other interference movements. Also, we explore twelve kinds of features and adopt RF for final classification.</a:t>
            </a:r>
          </a:p>
          <a:p>
            <a:endParaRPr lang="en-US" altLang="zh-CN" dirty="0"/>
          </a:p>
          <a:p>
            <a:r>
              <a:rPr lang="en-US" altLang="zh-CN" dirty="0"/>
              <a:t>Extensive experiments with twenty participants demonstrate that </a:t>
            </a:r>
            <a:r>
              <a:rPr lang="en-US" altLang="zh-CN" dirty="0" err="1"/>
              <a:t>CanalScan</a:t>
            </a:r>
            <a:r>
              <a:rPr lang="en-US" altLang="zh-CN" dirty="0"/>
              <a:t> reaches the goal of accurate, robust, and </a:t>
            </a:r>
            <a:r>
              <a:rPr lang="en-US" altLang="zh-CN" dirty="0" err="1"/>
              <a:t>userindependent</a:t>
            </a:r>
            <a:r>
              <a:rPr lang="en-US" altLang="zh-CN" dirty="0"/>
              <a:t> recognition of six tongue-jaw movements. </a:t>
            </a:r>
            <a:endParaRPr lang="zh-CN" altLang="en-US" dirty="0"/>
          </a:p>
        </p:txBody>
      </p:sp>
      <p:sp>
        <p:nvSpPr>
          <p:cNvPr id="4" name="灯片编号占位符 3"/>
          <p:cNvSpPr>
            <a:spLocks noGrp="1"/>
          </p:cNvSpPr>
          <p:nvPr>
            <p:ph type="sldNum" sz="quarter" idx="10"/>
          </p:nvPr>
        </p:nvSpPr>
        <p:spPr/>
        <p:txBody>
          <a:bodyPr/>
          <a:lstStyle/>
          <a:p>
            <a:fld id="{7813E9A8-87AD-4403-A3EF-229C5DA60068}" type="slidenum">
              <a:rPr lang="zh-CN" altLang="en-US" smtClean="0"/>
              <a:t>22</a:t>
            </a:fld>
            <a:endParaRPr lang="zh-CN" altLang="en-US"/>
          </a:p>
        </p:txBody>
      </p:sp>
    </p:spTree>
    <p:extLst>
      <p:ext uri="{BB962C8B-B14F-4D97-AF65-F5344CB8AC3E}">
        <p14:creationId xmlns:p14="http://schemas.microsoft.com/office/powerpoint/2010/main" val="1705404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[Start]. That's all. Thanks for listening.</a:t>
            </a:r>
          </a:p>
          <a:p>
            <a:endParaRPr lang="zh-CN" altLang="en-US" dirty="0"/>
          </a:p>
        </p:txBody>
      </p:sp>
      <p:sp>
        <p:nvSpPr>
          <p:cNvPr id="4" name="灯片编号占位符 3"/>
          <p:cNvSpPr>
            <a:spLocks noGrp="1"/>
          </p:cNvSpPr>
          <p:nvPr>
            <p:ph type="sldNum" sz="quarter" idx="10"/>
          </p:nvPr>
        </p:nvSpPr>
        <p:spPr/>
        <p:txBody>
          <a:bodyPr/>
          <a:lstStyle/>
          <a:p>
            <a:fld id="{7813E9A8-87AD-4403-A3EF-229C5DA60068}" type="slidenum">
              <a:rPr lang="zh-CN" altLang="en-US" smtClean="0"/>
              <a:t>23</a:t>
            </a:fld>
            <a:endParaRPr lang="zh-CN" altLang="en-US"/>
          </a:p>
        </p:txBody>
      </p:sp>
    </p:spTree>
    <p:extLst>
      <p:ext uri="{BB962C8B-B14F-4D97-AF65-F5344CB8AC3E}">
        <p14:creationId xmlns:p14="http://schemas.microsoft.com/office/powerpoint/2010/main" val="2410373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tongue and jaw movement can present rich information with diverse motion combinations.</a:t>
            </a:r>
          </a:p>
          <a:p>
            <a:r>
              <a:rPr lang="en-US" altLang="zh-CN" dirty="0"/>
              <a:t>Therefore, there is of great interest to develop a recognition algorithm for tongue-jaw movement and</a:t>
            </a:r>
            <a:r>
              <a:rPr lang="en-US" altLang="zh-CN" baseline="0" dirty="0"/>
              <a:t> </a:t>
            </a:r>
            <a:r>
              <a:rPr lang="en-US" altLang="zh-CN" dirty="0"/>
              <a:t>converts them into user control commands, which are then communicated to the targeted devices in the user’s environment. </a:t>
            </a:r>
          </a:p>
        </p:txBody>
      </p:sp>
      <p:sp>
        <p:nvSpPr>
          <p:cNvPr id="4" name="灯片编号占位符 3"/>
          <p:cNvSpPr>
            <a:spLocks noGrp="1"/>
          </p:cNvSpPr>
          <p:nvPr>
            <p:ph type="sldNum" sz="quarter" idx="10"/>
          </p:nvPr>
        </p:nvSpPr>
        <p:spPr/>
        <p:txBody>
          <a:bodyPr/>
          <a:lstStyle/>
          <a:p>
            <a:fld id="{7813E9A8-87AD-4403-A3EF-229C5DA60068}" type="slidenum">
              <a:rPr lang="zh-CN" altLang="en-US" smtClean="0"/>
              <a:t>3</a:t>
            </a:fld>
            <a:endParaRPr lang="zh-CN" altLang="en-US"/>
          </a:p>
        </p:txBody>
      </p:sp>
    </p:spTree>
    <p:extLst>
      <p:ext uri="{BB962C8B-B14F-4D97-AF65-F5344CB8AC3E}">
        <p14:creationId xmlns:p14="http://schemas.microsoft.com/office/powerpoint/2010/main" val="3146303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Existing tongue-jaw movement recognition methods can be divided into three groups, which rely on cameras, oral cavity devices and wearable devices. These methods suffer from the following limitations: 【click】 for vision based methods, the advantage of hiding interactions is broken because only the out-of-mouth tongue movements can be recognized for interaction. 【click】  for oral cavity device based methods, they not only suffer from obvious hygiene and intrusion disadvantages, but also may impair verbal communication and other oral functions, and 【click】  for wearable device based methods, they require dedicated hardware with high cost, which makes them difficult to be adopted widely.</a:t>
            </a:r>
            <a:endParaRPr lang="zh-CN" altLang="en-US" dirty="0"/>
          </a:p>
        </p:txBody>
      </p:sp>
      <p:sp>
        <p:nvSpPr>
          <p:cNvPr id="4" name="灯片编号占位符 3"/>
          <p:cNvSpPr>
            <a:spLocks noGrp="1"/>
          </p:cNvSpPr>
          <p:nvPr>
            <p:ph type="sldNum" sz="quarter" idx="10"/>
          </p:nvPr>
        </p:nvSpPr>
        <p:spPr/>
        <p:txBody>
          <a:bodyPr/>
          <a:lstStyle/>
          <a:p>
            <a:fld id="{7813E9A8-87AD-4403-A3EF-229C5DA60068}" type="slidenum">
              <a:rPr lang="zh-CN" altLang="en-US" smtClean="0"/>
              <a:t>4</a:t>
            </a:fld>
            <a:endParaRPr lang="zh-CN" altLang="en-US"/>
          </a:p>
        </p:txBody>
      </p:sp>
    </p:spTree>
    <p:extLst>
      <p:ext uri="{BB962C8B-B14F-4D97-AF65-F5344CB8AC3E}">
        <p14:creationId xmlns:p14="http://schemas.microsoft.com/office/powerpoint/2010/main" val="2412462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 portion of the musculoskeletal system used to move the jaw, face, and head related to the ears is illustrated in the figure. When a user performs a face-related movement, the musculoskeletal system changes, affecting the shape of the ear canals.</a:t>
            </a:r>
          </a:p>
          <a:p>
            <a:r>
              <a:rPr lang="en-US" altLang="zh-CN" dirty="0"/>
              <a:t>Thus</a:t>
            </a:r>
            <a:r>
              <a:rPr lang="zh-CN" altLang="en-US" dirty="0"/>
              <a:t>，</a:t>
            </a:r>
            <a:r>
              <a:rPr lang="en-US" altLang="zh-CN" dirty="0"/>
              <a:t>The ear canal, which reflects the mouth-related activities, has drawn significant attention in recent years. </a:t>
            </a:r>
          </a:p>
          <a:p>
            <a:r>
              <a:rPr lang="en-US" altLang="zh-CN" dirty="0"/>
              <a:t>Some prior contributions have been made in capturing ear pressure signals using barometers embedded in earbuds to detect facial expressions, head movements, and tongue movements. </a:t>
            </a:r>
          </a:p>
          <a:p>
            <a:r>
              <a:rPr lang="en-US" altLang="zh-CN" dirty="0"/>
              <a:t>【</a:t>
            </a:r>
            <a:r>
              <a:rPr lang="en-US" altLang="zh-CN" dirty="0" err="1"/>
              <a:t>click】However</a:t>
            </a:r>
            <a:r>
              <a:rPr lang="en-US" altLang="zh-CN" dirty="0"/>
              <a:t>, measuring ear pressure changes requires to seal the ear canal, which can significantly affect hearing. </a:t>
            </a:r>
          </a:p>
          <a:p>
            <a:r>
              <a:rPr lang="en-US" altLang="zh-CN" dirty="0"/>
              <a:t>Meanwhile researchers have investigate place electrodes [20], infrared LEDs [21], and proximity sensors inside the ear canal to capture ear canal deformation</a:t>
            </a:r>
            <a:r>
              <a:rPr lang="zh-CN" altLang="en-US" dirty="0"/>
              <a:t>。</a:t>
            </a:r>
            <a:endParaRPr lang="en-US" altLang="zh-CN" dirty="0"/>
          </a:p>
          <a:p>
            <a:r>
              <a:rPr lang="en-US" altLang="zh-CN" dirty="0"/>
              <a:t>But placing sensors inside the ear canal is uncomfortable and brings safety concerns. S</a:t>
            </a:r>
            <a:endParaRPr lang="zh-CN" altLang="en-US" dirty="0"/>
          </a:p>
        </p:txBody>
      </p:sp>
      <p:sp>
        <p:nvSpPr>
          <p:cNvPr id="4" name="灯片编号占位符 3"/>
          <p:cNvSpPr>
            <a:spLocks noGrp="1"/>
          </p:cNvSpPr>
          <p:nvPr>
            <p:ph type="sldNum" sz="quarter" idx="10"/>
          </p:nvPr>
        </p:nvSpPr>
        <p:spPr/>
        <p:txBody>
          <a:bodyPr/>
          <a:lstStyle/>
          <a:p>
            <a:fld id="{7813E9A8-87AD-4403-A3EF-229C5DA60068}" type="slidenum">
              <a:rPr lang="zh-CN" altLang="en-US" smtClean="0"/>
              <a:t>5</a:t>
            </a:fld>
            <a:endParaRPr lang="zh-CN" altLang="en-US"/>
          </a:p>
        </p:txBody>
      </p:sp>
    </p:spTree>
    <p:extLst>
      <p:ext uri="{BB962C8B-B14F-4D97-AF65-F5344CB8AC3E}">
        <p14:creationId xmlns:p14="http://schemas.microsoft.com/office/powerpoint/2010/main" val="807753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above limitations motivate us to design a nonintrusive tongue-jaw movement recognition system, called </a:t>
            </a:r>
            <a:r>
              <a:rPr lang="en-US" altLang="zh-CN" dirty="0" err="1"/>
              <a:t>CanalScan</a:t>
            </a:r>
            <a:r>
              <a:rPr lang="en-US" altLang="zh-CN" dirty="0"/>
              <a:t>, which uses speaker and microphone integrated into ubiquitous off-the-shelf devices (e.g., smartphones) to detect tongue-jaw movements. </a:t>
            </a:r>
          </a:p>
          <a:p>
            <a:r>
              <a:rPr lang="en-US" altLang="zh-CN" dirty="0"/>
              <a:t>The basic idea emerged from our finding that different </a:t>
            </a:r>
            <a:r>
              <a:rPr lang="en-US" altLang="zh-CN" dirty="0" err="1"/>
              <a:t>tonguejaw</a:t>
            </a:r>
            <a:r>
              <a:rPr lang="en-US" altLang="zh-CN" dirty="0"/>
              <a:t> movements cause different amounts of movements of the ear canal wall in anterior-posterior, superior-inferior, and medial-lateral</a:t>
            </a:r>
            <a:r>
              <a:rPr lang="zh-CN" altLang="en-US" dirty="0"/>
              <a:t>。</a:t>
            </a:r>
            <a:endParaRPr lang="en-US" altLang="zh-CN" dirty="0"/>
          </a:p>
          <a:p>
            <a:r>
              <a:rPr lang="en-US" altLang="zh-CN" dirty="0"/>
              <a:t>---------------------------</a:t>
            </a:r>
          </a:p>
          <a:p>
            <a:r>
              <a:rPr lang="en-US" altLang="zh-CN" dirty="0"/>
              <a:t>【</a:t>
            </a:r>
            <a:r>
              <a:rPr lang="en-US" altLang="zh-CN" dirty="0" err="1"/>
              <a:t>click】the</a:t>
            </a:r>
            <a:r>
              <a:rPr lang="en-US" altLang="zh-CN" dirty="0"/>
              <a:t> speaker and microphone serve as an active sonar that sends an acoustic signal into the ear canal and captures acoustic reflections. 【</a:t>
            </a:r>
            <a:r>
              <a:rPr lang="en-US" altLang="zh-CN" dirty="0" err="1"/>
              <a:t>click】As</a:t>
            </a:r>
            <a:r>
              <a:rPr lang="en-US" altLang="zh-CN" dirty="0"/>
              <a:t> the ear canal wall moves upon tongue-jaw movements, 【</a:t>
            </a:r>
            <a:r>
              <a:rPr lang="en-US" altLang="zh-CN" dirty="0" err="1"/>
              <a:t>click】multi-path</a:t>
            </a:r>
            <a:r>
              <a:rPr lang="en-US" altLang="zh-CN" dirty="0"/>
              <a:t> reflections interfere with each </a:t>
            </a:r>
            <a:r>
              <a:rPr lang="en-US" altLang="zh-CN" dirty="0" err="1"/>
              <a:t>other,which</a:t>
            </a:r>
            <a:r>
              <a:rPr lang="en-US" altLang="zh-CN" dirty="0"/>
              <a:t> leads to reflections with strength corresponding to the direction, speed, and intensity of the movement of the ear canal wall. These reflections are decoded for tongue-jaw movement recognition.</a:t>
            </a:r>
            <a:endParaRPr lang="zh-CN" altLang="en-US" dirty="0"/>
          </a:p>
        </p:txBody>
      </p:sp>
      <p:sp>
        <p:nvSpPr>
          <p:cNvPr id="4" name="灯片编号占位符 3"/>
          <p:cNvSpPr>
            <a:spLocks noGrp="1"/>
          </p:cNvSpPr>
          <p:nvPr>
            <p:ph type="sldNum" sz="quarter" idx="10"/>
          </p:nvPr>
        </p:nvSpPr>
        <p:spPr/>
        <p:txBody>
          <a:bodyPr/>
          <a:lstStyle/>
          <a:p>
            <a:fld id="{7813E9A8-87AD-4403-A3EF-229C5DA60068}" type="slidenum">
              <a:rPr lang="zh-CN" altLang="en-US" smtClean="0"/>
              <a:t>6</a:t>
            </a:fld>
            <a:endParaRPr lang="zh-CN" altLang="en-US"/>
          </a:p>
        </p:txBody>
      </p:sp>
    </p:spTree>
    <p:extLst>
      <p:ext uri="{BB962C8B-B14F-4D97-AF65-F5344CB8AC3E}">
        <p14:creationId xmlns:p14="http://schemas.microsoft.com/office/powerpoint/2010/main" val="3946695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focus on six movements as shown in the figure</a:t>
            </a:r>
            <a:r>
              <a:rPr lang="zh-CN" altLang="en-US" dirty="0"/>
              <a:t>。</a:t>
            </a:r>
            <a:endParaRPr lang="en-US" altLang="zh-CN" dirty="0"/>
          </a:p>
          <a:p>
            <a:r>
              <a:rPr lang="en-US" altLang="zh-CN" dirty="0"/>
              <a:t>These tongue-jaw movements are performed in different areas of the oral cavity</a:t>
            </a:r>
          </a:p>
          <a:p>
            <a:r>
              <a:rPr lang="en-US" altLang="zh-CN"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a:t>
            </a:r>
            <a:r>
              <a:rPr lang="en-US" altLang="zh-CN" baseline="0" dirty="0" err="1"/>
              <a:t>click】</a:t>
            </a:r>
            <a:r>
              <a:rPr lang="en-US" altLang="zh-CN" dirty="0" err="1"/>
              <a:t>To</a:t>
            </a:r>
            <a:r>
              <a:rPr lang="en-US" altLang="zh-CN" baseline="0" dirty="0"/>
              <a:t> recognize these tongue-jaw movements, we </a:t>
            </a:r>
            <a:r>
              <a:rPr lang="en-US" altLang="zh-CN" baseline="0" dirty="0" err="1"/>
              <a:t>encontor</a:t>
            </a:r>
            <a:r>
              <a:rPr lang="en-US" altLang="zh-CN" baseline="0" dirty="0"/>
              <a:t> three challenges</a:t>
            </a:r>
          </a:p>
          <a:p>
            <a:r>
              <a:rPr lang="en-US" altLang="zh-CN" dirty="0"/>
              <a:t>【</a:t>
            </a:r>
            <a:r>
              <a:rPr lang="en-US" altLang="zh-CN" dirty="0" err="1"/>
              <a:t>click】Firstly,Multi-path</a:t>
            </a:r>
            <a:r>
              <a:rPr lang="en-US" altLang="zh-CN" dirty="0"/>
              <a:t> reflections are highly sensitive to ear canal shape and the relative position between the smartphone acoustic sensors and the ear canal, which makes it intractable to extract reliable features for recognition.</a:t>
            </a:r>
          </a:p>
          <a:p>
            <a:r>
              <a:rPr lang="en-US" altLang="zh-CN" dirty="0"/>
              <a:t>【</a:t>
            </a:r>
            <a:r>
              <a:rPr lang="en-US" altLang="zh-CN" dirty="0" err="1"/>
              <a:t>click】Secondly</a:t>
            </a:r>
            <a:r>
              <a:rPr lang="en-US" altLang="zh-CN" dirty="0"/>
              <a:t>, The presence of extra movements between tow consecutive tongue-jaw movements, facial expressions, and head movements are common in real-world usage. They introduce jitter and pause similar to tongue-jaw movements in the received multi-path reflections [7], [9], which is challenging to distinguish.</a:t>
            </a:r>
          </a:p>
          <a:p>
            <a:r>
              <a:rPr lang="en-US" altLang="zh-CN" dirty="0"/>
              <a:t>【</a:t>
            </a:r>
            <a:r>
              <a:rPr lang="en-US" altLang="zh-CN" dirty="0" err="1"/>
              <a:t>click】Thridly</a:t>
            </a:r>
            <a:r>
              <a:rPr lang="en-US" altLang="zh-CN" dirty="0"/>
              <a:t>, We observe that people exhibit different patterns for the same tongue-jaw movement and perform movement slightly differently from time to time. This makes it hard for the system to realize robust and user-independent recognition for tongue-jaw movements.</a:t>
            </a:r>
          </a:p>
          <a:p>
            <a:endParaRPr lang="en-US" altLang="zh-CN" dirty="0"/>
          </a:p>
        </p:txBody>
      </p:sp>
      <p:sp>
        <p:nvSpPr>
          <p:cNvPr id="4" name="灯片编号占位符 3"/>
          <p:cNvSpPr>
            <a:spLocks noGrp="1"/>
          </p:cNvSpPr>
          <p:nvPr>
            <p:ph type="sldNum" sz="quarter" idx="10"/>
          </p:nvPr>
        </p:nvSpPr>
        <p:spPr/>
        <p:txBody>
          <a:bodyPr/>
          <a:lstStyle/>
          <a:p>
            <a:fld id="{7813E9A8-87AD-4403-A3EF-229C5DA60068}" type="slidenum">
              <a:rPr lang="zh-CN" altLang="en-US" smtClean="0"/>
              <a:t>7</a:t>
            </a:fld>
            <a:endParaRPr lang="zh-CN" altLang="en-US"/>
          </a:p>
        </p:txBody>
      </p:sp>
    </p:spTree>
    <p:extLst>
      <p:ext uri="{BB962C8B-B14F-4D97-AF65-F5344CB8AC3E}">
        <p14:creationId xmlns:p14="http://schemas.microsoft.com/office/powerpoint/2010/main" val="743848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understand the relationship between ear canal deformation and multi-path reflections, we recruit two volunteers to perform six tongue-jaw movements. We extract the multi-path reflection envelope in the time window and illustrate examples of the vibration patterns of six tongue-jaw movements in the figure.</a:t>
            </a:r>
          </a:p>
          <a:p>
            <a:r>
              <a:rPr lang="en-US" altLang="zh-CN" dirty="0"/>
              <a:t>【click】</a:t>
            </a:r>
          </a:p>
          <a:p>
            <a:r>
              <a:rPr lang="en-US" altLang="zh-CN" dirty="0"/>
              <a:t>We can easily observe that each kind of </a:t>
            </a:r>
            <a:r>
              <a:rPr lang="en-US" altLang="zh-CN" dirty="0" err="1"/>
              <a:t>tonguejaw</a:t>
            </a:r>
            <a:r>
              <a:rPr lang="en-US" altLang="zh-CN" dirty="0"/>
              <a:t> movement has unique patterns in the reflection envelope, such as the same number of peaks, the same or near positions for peak, trough, and turning point. This demonstrates the feasibility of characterizing different tongue-jaw movements based on multi-path reflection from the ear canal.</a:t>
            </a:r>
          </a:p>
          <a:p>
            <a:r>
              <a:rPr lang="en-US" altLang="zh-CN" dirty="0"/>
              <a:t> -------</a:t>
            </a:r>
          </a:p>
          <a:p>
            <a:r>
              <a:rPr lang="en-US" altLang="zh-CN" dirty="0"/>
              <a:t>【</a:t>
            </a:r>
            <a:r>
              <a:rPr lang="en-US" altLang="zh-CN" dirty="0" err="1"/>
              <a:t>click】Meanwhile</a:t>
            </a:r>
            <a:r>
              <a:rPr lang="en-US" altLang="zh-CN" dirty="0"/>
              <a:t>, we can observe that curve shape and signal amplitude are different across people</a:t>
            </a:r>
            <a:r>
              <a:rPr lang="en-US" altLang="zh-CN" baseline="0" dirty="0"/>
              <a:t> and instance</a:t>
            </a:r>
            <a:r>
              <a:rPr lang="en-US" altLang="zh-CN" dirty="0"/>
              <a:t>. </a:t>
            </a:r>
          </a:p>
          <a:p>
            <a:r>
              <a:rPr lang="en-US" altLang="zh-CN" dirty="0"/>
              <a:t>----------</a:t>
            </a:r>
          </a:p>
          <a:p>
            <a:r>
              <a:rPr lang="en-US" altLang="zh-CN" dirty="0"/>
              <a:t>In conclusion, the presence of peak and trough is caused by changing movement directions of the ear canal wall. The curve shape and signal amplitude are related to ear canal shapes and sensor positions. </a:t>
            </a:r>
          </a:p>
        </p:txBody>
      </p:sp>
      <p:sp>
        <p:nvSpPr>
          <p:cNvPr id="4" name="灯片编号占位符 3"/>
          <p:cNvSpPr>
            <a:spLocks noGrp="1"/>
          </p:cNvSpPr>
          <p:nvPr>
            <p:ph type="sldNum" sz="quarter" idx="10"/>
          </p:nvPr>
        </p:nvSpPr>
        <p:spPr/>
        <p:txBody>
          <a:bodyPr/>
          <a:lstStyle/>
          <a:p>
            <a:fld id="{7813E9A8-87AD-4403-A3EF-229C5DA60068}" type="slidenum">
              <a:rPr lang="zh-CN" altLang="en-US" smtClean="0"/>
              <a:t>8</a:t>
            </a:fld>
            <a:endParaRPr lang="zh-CN" altLang="en-US"/>
          </a:p>
        </p:txBody>
      </p:sp>
    </p:spTree>
    <p:extLst>
      <p:ext uri="{BB962C8B-B14F-4D97-AF65-F5344CB8AC3E}">
        <p14:creationId xmlns:p14="http://schemas.microsoft.com/office/powerpoint/2010/main" val="1211186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a:t>
            </a:r>
            <a:r>
              <a:rPr lang="en-US" altLang="zh-CN" baseline="0" dirty="0"/>
              <a:t> is the framework of </a:t>
            </a:r>
            <a:r>
              <a:rPr lang="en-US" altLang="zh-CN" baseline="0" dirty="0" err="1"/>
              <a:t>CanalScan</a:t>
            </a:r>
            <a:r>
              <a:rPr lang="en-US" altLang="zh-CN" baseline="0" dirty="0"/>
              <a:t> system. The system includes four parts</a:t>
            </a:r>
            <a:r>
              <a:rPr lang="en-US" altLang="zh-CN" dirty="0"/>
              <a:t>: </a:t>
            </a:r>
          </a:p>
          <a:p>
            <a:r>
              <a:rPr lang="en-US" altLang="zh-CN" dirty="0"/>
              <a:t>【</a:t>
            </a:r>
            <a:r>
              <a:rPr lang="en-US" altLang="zh-CN" dirty="0" err="1"/>
              <a:t>click】the</a:t>
            </a:r>
            <a:r>
              <a:rPr lang="en-US" altLang="zh-CN" dirty="0"/>
              <a:t> first part is Acoustic Signal Collection, the earpiece speaker and top microphone of a smartphone serve as an active sonar, which generates inaudible acoustic signals and collects their reflections. Sensor Position Detection is performed to monitor the relative position between acoustic sensors and the ear canal thus to assist users in placing the acoustic sensors in the same valid zone every time they use </a:t>
            </a:r>
            <a:r>
              <a:rPr lang="en-US" altLang="zh-CN" dirty="0" err="1"/>
              <a:t>CanalScan</a:t>
            </a:r>
            <a:r>
              <a:rPr lang="en-US" altLang="zh-CN" dirty="0"/>
              <a:t>.</a:t>
            </a:r>
          </a:p>
          <a:p>
            <a:r>
              <a:rPr lang="en-US" altLang="zh-CN" dirty="0"/>
              <a:t>【</a:t>
            </a:r>
            <a:r>
              <a:rPr lang="en-US" altLang="zh-CN" dirty="0" err="1"/>
              <a:t>clik】The</a:t>
            </a:r>
            <a:r>
              <a:rPr lang="en-US" altLang="zh-CN" dirty="0"/>
              <a:t> second part is  Tongue-Jaw Movement Segmentation, we first segment all possible movement frames with a dynamic threshold. We then use a pre-trained Support Vector Domain Description (SVDD) [10] classifier to select real tongue-jaw movements from extra movements and non-tongue-jaw movements</a:t>
            </a:r>
          </a:p>
          <a:p>
            <a:r>
              <a:rPr lang="en-US" altLang="zh-CN" dirty="0"/>
              <a:t>【</a:t>
            </a:r>
            <a:r>
              <a:rPr lang="en-US" altLang="zh-CN" dirty="0" err="1"/>
              <a:t>click】The</a:t>
            </a:r>
            <a:r>
              <a:rPr lang="en-US" altLang="zh-CN" dirty="0"/>
              <a:t> third part is Multi-path Reflection Instability Reduction, we transform the input signal into a new signal with characteristics of the target vector</a:t>
            </a:r>
            <a:r>
              <a:rPr lang="zh-CN" altLang="en-US" dirty="0"/>
              <a:t>。</a:t>
            </a:r>
            <a:r>
              <a:rPr lang="en-US" altLang="zh-CN" dirty="0"/>
              <a:t>The data transformation mechanism to reduce the impacts of ear canal shape diversity and sensor position difference on the received signals.</a:t>
            </a:r>
          </a:p>
          <a:p>
            <a:r>
              <a:rPr lang="en-US" altLang="zh-CN" dirty="0"/>
              <a:t>and 【</a:t>
            </a:r>
            <a:r>
              <a:rPr lang="en-US" altLang="zh-CN" dirty="0" err="1"/>
              <a:t>click】the</a:t>
            </a:r>
            <a:r>
              <a:rPr lang="en-US" altLang="zh-CN" dirty="0"/>
              <a:t> fourth part is Tongue-Jaw Movement Recognition. We extract twelve features and use A Random Forest (RF) classifier to recognize tongue-jaw movements.</a:t>
            </a:r>
          </a:p>
          <a:p>
            <a:r>
              <a:rPr lang="en-US" altLang="zh-CN" dirty="0"/>
              <a:t>【</a:t>
            </a:r>
            <a:r>
              <a:rPr lang="en-US" altLang="zh-CN" dirty="0" err="1"/>
              <a:t>click】Throughout</a:t>
            </a:r>
            <a:r>
              <a:rPr lang="en-US" altLang="zh-CN" baseline="0" dirty="0"/>
              <a:t> the whole process, the challenges are addressed, which is the main contributions of this paper.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Next, I will introduce different modules in our system. </a:t>
            </a:r>
            <a:r>
              <a:rPr lang="en-US" altLang="zh-CN" dirty="0"/>
              <a:t>Lets first see the Acoustic Signal Collection.</a:t>
            </a:r>
            <a:endParaRPr lang="en-US" altLang="zh-CN" sz="1200" dirty="0"/>
          </a:p>
          <a:p>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7813E9A8-87AD-4403-A3EF-229C5DA60068}" type="slidenum">
              <a:rPr lang="zh-CN" altLang="en-US" smtClean="0"/>
              <a:t>9</a:t>
            </a:fld>
            <a:endParaRPr lang="zh-CN" altLang="en-US"/>
          </a:p>
        </p:txBody>
      </p:sp>
    </p:spTree>
    <p:extLst>
      <p:ext uri="{BB962C8B-B14F-4D97-AF65-F5344CB8AC3E}">
        <p14:creationId xmlns:p14="http://schemas.microsoft.com/office/powerpoint/2010/main" val="2209367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DA71BC3B-72BF-4195-ABBD-64156CFB1CB0}" type="datetimeFigureOut">
              <a:rPr lang="zh-CN" altLang="en-US" smtClean="0"/>
              <a:t>2023/7/30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F288FB-B38F-40D3-90B5-882FD3F9E0E5}" type="slidenum">
              <a:rPr lang="zh-CN" altLang="en-US" smtClean="0"/>
              <a:t>‹#›</a:t>
            </a:fld>
            <a:endParaRPr lang="zh-CN" altLang="en-US"/>
          </a:p>
        </p:txBody>
      </p:sp>
    </p:spTree>
    <p:extLst>
      <p:ext uri="{BB962C8B-B14F-4D97-AF65-F5344CB8AC3E}">
        <p14:creationId xmlns:p14="http://schemas.microsoft.com/office/powerpoint/2010/main" val="2387929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71BC3B-72BF-4195-ABBD-64156CFB1CB0}" type="datetimeFigureOut">
              <a:rPr lang="zh-CN" altLang="en-US" smtClean="0"/>
              <a:t>2023/7/30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F288FB-B38F-40D3-90B5-882FD3F9E0E5}" type="slidenum">
              <a:rPr lang="zh-CN" altLang="en-US" smtClean="0"/>
              <a:t>‹#›</a:t>
            </a:fld>
            <a:endParaRPr lang="zh-CN" altLang="en-US"/>
          </a:p>
        </p:txBody>
      </p:sp>
    </p:spTree>
    <p:extLst>
      <p:ext uri="{BB962C8B-B14F-4D97-AF65-F5344CB8AC3E}">
        <p14:creationId xmlns:p14="http://schemas.microsoft.com/office/powerpoint/2010/main" val="809780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71BC3B-72BF-4195-ABBD-64156CFB1CB0}" type="datetimeFigureOut">
              <a:rPr lang="zh-CN" altLang="en-US" smtClean="0"/>
              <a:t>2023/7/30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F288FB-B38F-40D3-90B5-882FD3F9E0E5}" type="slidenum">
              <a:rPr lang="zh-CN" altLang="en-US" smtClean="0"/>
              <a:t>‹#›</a:t>
            </a:fld>
            <a:endParaRPr lang="zh-CN" altLang="en-US"/>
          </a:p>
        </p:txBody>
      </p:sp>
    </p:spTree>
    <p:extLst>
      <p:ext uri="{BB962C8B-B14F-4D97-AF65-F5344CB8AC3E}">
        <p14:creationId xmlns:p14="http://schemas.microsoft.com/office/powerpoint/2010/main" val="2519505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页样式1-常规">
    <p:spTree>
      <p:nvGrpSpPr>
        <p:cNvPr id="1" name=""/>
        <p:cNvGrpSpPr/>
        <p:nvPr/>
      </p:nvGrpSpPr>
      <p:grpSpPr>
        <a:xfrm>
          <a:off x="0" y="0"/>
          <a:ext cx="0" cy="0"/>
          <a:chOff x="0" y="0"/>
          <a:chExt cx="0" cy="0"/>
        </a:xfrm>
      </p:grpSpPr>
      <p:cxnSp>
        <p:nvCxnSpPr>
          <p:cNvPr id="2" name="直接连接符 1"/>
          <p:cNvCxnSpPr/>
          <p:nvPr userDrawn="1"/>
        </p:nvCxnSpPr>
        <p:spPr>
          <a:xfrm>
            <a:off x="1550089" y="863157"/>
            <a:ext cx="1031862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矩形 23">
            <a:extLst>
              <a:ext uri="{FF2B5EF4-FFF2-40B4-BE49-F238E27FC236}">
                <a16:creationId xmlns:a16="http://schemas.microsoft.com/office/drawing/2014/main" id="{6833366C-F485-4B9F-89F5-27A807162B12}"/>
              </a:ext>
            </a:extLst>
          </p:cNvPr>
          <p:cNvSpPr/>
          <p:nvPr userDrawn="1"/>
        </p:nvSpPr>
        <p:spPr>
          <a:xfrm>
            <a:off x="11155416" y="6469626"/>
            <a:ext cx="713296" cy="388374"/>
          </a:xfrm>
          <a:prstGeom prst="rect">
            <a:avLst/>
          </a:prstGeom>
          <a:solidFill>
            <a:srgbClr val="A13F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a:extLst>
              <a:ext uri="{FF2B5EF4-FFF2-40B4-BE49-F238E27FC236}">
                <a16:creationId xmlns:a16="http://schemas.microsoft.com/office/drawing/2014/main" id="{C10D966C-9DD4-4144-A316-29077EB905B4}"/>
              </a:ext>
            </a:extLst>
          </p:cNvPr>
          <p:cNvSpPr/>
          <p:nvPr userDrawn="1"/>
        </p:nvSpPr>
        <p:spPr>
          <a:xfrm>
            <a:off x="318632" y="0"/>
            <a:ext cx="1048735" cy="873125"/>
          </a:xfrm>
          <a:prstGeom prst="rect">
            <a:avLst/>
          </a:prstGeom>
          <a:solidFill>
            <a:srgbClr val="006C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2" name="标题 11"/>
          <p:cNvSpPr>
            <a:spLocks noGrp="1"/>
          </p:cNvSpPr>
          <p:nvPr>
            <p:ph type="title"/>
          </p:nvPr>
        </p:nvSpPr>
        <p:spPr>
          <a:xfrm>
            <a:off x="1606550" y="344317"/>
            <a:ext cx="8643848" cy="4801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zh-CN" altLang="en-US" sz="2800" b="1" baseline="0">
                <a:latin typeface="微软雅黑" panose="020B0503020204020204" pitchFamily="34" charset="-122"/>
                <a:ea typeface="微软雅黑" panose="020B0503020204020204" pitchFamily="34" charset="-122"/>
                <a:cs typeface="+mn-cs"/>
              </a:defRPr>
            </a:lvl1pPr>
          </a:lstStyle>
          <a:p>
            <a:pPr lvl="0" eaLnBrk="1" hangingPunct="1"/>
            <a:r>
              <a:rPr lang="zh-CN" altLang="en-US" dirty="0"/>
              <a:t>单击此处编辑母版标题样式</a:t>
            </a:r>
          </a:p>
        </p:txBody>
      </p:sp>
      <p:sp>
        <p:nvSpPr>
          <p:cNvPr id="5" name="矩形 4">
            <a:extLst>
              <a:ext uri="{FF2B5EF4-FFF2-40B4-BE49-F238E27FC236}">
                <a16:creationId xmlns:a16="http://schemas.microsoft.com/office/drawing/2014/main" id="{6833366C-F485-4B9F-89F5-27A807162B12}"/>
              </a:ext>
            </a:extLst>
          </p:cNvPr>
          <p:cNvSpPr/>
          <p:nvPr userDrawn="1"/>
        </p:nvSpPr>
        <p:spPr>
          <a:xfrm>
            <a:off x="318631" y="6469626"/>
            <a:ext cx="10844339" cy="388374"/>
          </a:xfrm>
          <a:prstGeom prst="rect">
            <a:avLst/>
          </a:prstGeom>
          <a:solidFill>
            <a:srgbClr val="006C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文本框 5"/>
          <p:cNvSpPr txBox="1">
            <a:spLocks noChangeArrowheads="1"/>
          </p:cNvSpPr>
          <p:nvPr userDrawn="1"/>
        </p:nvSpPr>
        <p:spPr bwMode="auto">
          <a:xfrm>
            <a:off x="11244186" y="6510212"/>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600" smtClean="0">
                <a:solidFill>
                  <a:srgbClr val="F2F2F2"/>
                </a:solidFill>
                <a:latin typeface="微软雅黑" panose="020B0503020204020204" pitchFamily="34" charset="-122"/>
              </a:rPr>
              <a:pPr algn="ctr" eaLnBrk="1" hangingPunct="1">
                <a:defRPr/>
              </a:pPr>
              <a:t>‹#›</a:t>
            </a:fld>
            <a:endParaRPr lang="zh-CN" altLang="en-US" sz="1600" dirty="0">
              <a:solidFill>
                <a:srgbClr val="F2F2F2"/>
              </a:solidFill>
              <a:latin typeface="微软雅黑" panose="020B0503020204020204" pitchFamily="34" charset="-122"/>
            </a:endParaRPr>
          </a:p>
        </p:txBody>
      </p:sp>
      <p:sp>
        <p:nvSpPr>
          <p:cNvPr id="25" name="矩形 24">
            <a:extLst>
              <a:ext uri="{FF2B5EF4-FFF2-40B4-BE49-F238E27FC236}">
                <a16:creationId xmlns:a16="http://schemas.microsoft.com/office/drawing/2014/main" id="{C10D966C-9DD4-4144-A316-29077EB905B4}"/>
              </a:ext>
            </a:extLst>
          </p:cNvPr>
          <p:cNvSpPr/>
          <p:nvPr userDrawn="1"/>
        </p:nvSpPr>
        <p:spPr>
          <a:xfrm>
            <a:off x="1378908" y="-1612"/>
            <a:ext cx="167082" cy="874737"/>
          </a:xfrm>
          <a:prstGeom prst="rect">
            <a:avLst/>
          </a:prstGeom>
          <a:solidFill>
            <a:srgbClr val="A13F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cxnSp>
        <p:nvCxnSpPr>
          <p:cNvPr id="7" name="直接连接符 6"/>
          <p:cNvCxnSpPr/>
          <p:nvPr userDrawn="1"/>
        </p:nvCxnSpPr>
        <p:spPr>
          <a:xfrm>
            <a:off x="1366474" y="-17822"/>
            <a:ext cx="0" cy="107941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userDrawn="1"/>
        </p:nvCxnSpPr>
        <p:spPr>
          <a:xfrm>
            <a:off x="11155416" y="6119786"/>
            <a:ext cx="0" cy="76063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61952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A71BC3B-72BF-4195-ABBD-64156CFB1CB0}" type="datetimeFigureOut">
              <a:rPr lang="zh-CN" altLang="en-US" smtClean="0"/>
              <a:t>2023/7/30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F288FB-B38F-40D3-90B5-882FD3F9E0E5}" type="slidenum">
              <a:rPr lang="zh-CN" altLang="en-US" smtClean="0"/>
              <a:t>‹#›</a:t>
            </a:fld>
            <a:endParaRPr lang="zh-CN" altLang="en-US"/>
          </a:p>
        </p:txBody>
      </p:sp>
    </p:spTree>
    <p:extLst>
      <p:ext uri="{BB962C8B-B14F-4D97-AF65-F5344CB8AC3E}">
        <p14:creationId xmlns:p14="http://schemas.microsoft.com/office/powerpoint/2010/main" val="4247504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A71BC3B-72BF-4195-ABBD-64156CFB1CB0}" type="datetimeFigureOut">
              <a:rPr lang="zh-CN" altLang="en-US" smtClean="0"/>
              <a:t>2023/7/30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F288FB-B38F-40D3-90B5-882FD3F9E0E5}" type="slidenum">
              <a:rPr lang="zh-CN" altLang="en-US" smtClean="0"/>
              <a:t>‹#›</a:t>
            </a:fld>
            <a:endParaRPr lang="zh-CN" altLang="en-US"/>
          </a:p>
        </p:txBody>
      </p:sp>
    </p:spTree>
    <p:extLst>
      <p:ext uri="{BB962C8B-B14F-4D97-AF65-F5344CB8AC3E}">
        <p14:creationId xmlns:p14="http://schemas.microsoft.com/office/powerpoint/2010/main" val="1122123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A71BC3B-72BF-4195-ABBD-64156CFB1CB0}" type="datetimeFigureOut">
              <a:rPr lang="zh-CN" altLang="en-US" smtClean="0"/>
              <a:t>2023/7/30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F288FB-B38F-40D3-90B5-882FD3F9E0E5}" type="slidenum">
              <a:rPr lang="zh-CN" altLang="en-US" smtClean="0"/>
              <a:t>‹#›</a:t>
            </a:fld>
            <a:endParaRPr lang="zh-CN" altLang="en-US"/>
          </a:p>
        </p:txBody>
      </p:sp>
    </p:spTree>
    <p:extLst>
      <p:ext uri="{BB962C8B-B14F-4D97-AF65-F5344CB8AC3E}">
        <p14:creationId xmlns:p14="http://schemas.microsoft.com/office/powerpoint/2010/main" val="2651030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A71BC3B-72BF-4195-ABBD-64156CFB1CB0}" type="datetimeFigureOut">
              <a:rPr lang="zh-CN" altLang="en-US" smtClean="0"/>
              <a:t>2023/7/30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5F288FB-B38F-40D3-90B5-882FD3F9E0E5}" type="slidenum">
              <a:rPr lang="zh-CN" altLang="en-US" smtClean="0"/>
              <a:t>‹#›</a:t>
            </a:fld>
            <a:endParaRPr lang="zh-CN" altLang="en-US"/>
          </a:p>
        </p:txBody>
      </p:sp>
    </p:spTree>
    <p:extLst>
      <p:ext uri="{BB962C8B-B14F-4D97-AF65-F5344CB8AC3E}">
        <p14:creationId xmlns:p14="http://schemas.microsoft.com/office/powerpoint/2010/main" val="1837061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A71BC3B-72BF-4195-ABBD-64156CFB1CB0}" type="datetimeFigureOut">
              <a:rPr lang="zh-CN" altLang="en-US" smtClean="0"/>
              <a:t>2023/7/30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5F288FB-B38F-40D3-90B5-882FD3F9E0E5}" type="slidenum">
              <a:rPr lang="zh-CN" altLang="en-US" smtClean="0"/>
              <a:t>‹#›</a:t>
            </a:fld>
            <a:endParaRPr lang="zh-CN" altLang="en-US"/>
          </a:p>
        </p:txBody>
      </p:sp>
    </p:spTree>
    <p:extLst>
      <p:ext uri="{BB962C8B-B14F-4D97-AF65-F5344CB8AC3E}">
        <p14:creationId xmlns:p14="http://schemas.microsoft.com/office/powerpoint/2010/main" val="2423648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A71BC3B-72BF-4195-ABBD-64156CFB1CB0}" type="datetimeFigureOut">
              <a:rPr lang="zh-CN" altLang="en-US" smtClean="0"/>
              <a:t>2023/7/30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5F288FB-B38F-40D3-90B5-882FD3F9E0E5}" type="slidenum">
              <a:rPr lang="zh-CN" altLang="en-US" smtClean="0"/>
              <a:t>‹#›</a:t>
            </a:fld>
            <a:endParaRPr lang="zh-CN" altLang="en-US"/>
          </a:p>
        </p:txBody>
      </p:sp>
    </p:spTree>
    <p:extLst>
      <p:ext uri="{BB962C8B-B14F-4D97-AF65-F5344CB8AC3E}">
        <p14:creationId xmlns:p14="http://schemas.microsoft.com/office/powerpoint/2010/main" val="159047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A71BC3B-72BF-4195-ABBD-64156CFB1CB0}" type="datetimeFigureOut">
              <a:rPr lang="zh-CN" altLang="en-US" smtClean="0"/>
              <a:t>2023/7/30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F288FB-B38F-40D3-90B5-882FD3F9E0E5}" type="slidenum">
              <a:rPr lang="zh-CN" altLang="en-US" smtClean="0"/>
              <a:t>‹#›</a:t>
            </a:fld>
            <a:endParaRPr lang="zh-CN" altLang="en-US"/>
          </a:p>
        </p:txBody>
      </p:sp>
    </p:spTree>
    <p:extLst>
      <p:ext uri="{BB962C8B-B14F-4D97-AF65-F5344CB8AC3E}">
        <p14:creationId xmlns:p14="http://schemas.microsoft.com/office/powerpoint/2010/main" val="288468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A71BC3B-72BF-4195-ABBD-64156CFB1CB0}" type="datetimeFigureOut">
              <a:rPr lang="zh-CN" altLang="en-US" smtClean="0"/>
              <a:t>2023/7/30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F288FB-B38F-40D3-90B5-882FD3F9E0E5}" type="slidenum">
              <a:rPr lang="zh-CN" altLang="en-US" smtClean="0"/>
              <a:t>‹#›</a:t>
            </a:fld>
            <a:endParaRPr lang="zh-CN" altLang="en-US"/>
          </a:p>
        </p:txBody>
      </p:sp>
    </p:spTree>
    <p:extLst>
      <p:ext uri="{BB962C8B-B14F-4D97-AF65-F5344CB8AC3E}">
        <p14:creationId xmlns:p14="http://schemas.microsoft.com/office/powerpoint/2010/main" val="2560031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1BC3B-72BF-4195-ABBD-64156CFB1CB0}" type="datetimeFigureOut">
              <a:rPr lang="zh-CN" altLang="en-US" smtClean="0"/>
              <a:t>2023/7/30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288FB-B38F-40D3-90B5-882FD3F9E0E5}" type="slidenum">
              <a:rPr lang="zh-CN" altLang="en-US" smtClean="0"/>
              <a:t>‹#›</a:t>
            </a:fld>
            <a:endParaRPr lang="zh-CN" altLang="en-US"/>
          </a:p>
        </p:txBody>
      </p:sp>
    </p:spTree>
    <p:extLst>
      <p:ext uri="{BB962C8B-B14F-4D97-AF65-F5344CB8AC3E}">
        <p14:creationId xmlns:p14="http://schemas.microsoft.com/office/powerpoint/2010/main" val="2728566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40.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4.png"/><Relationship Id="rId5" Type="http://schemas.openxmlformats.org/officeDocument/2006/relationships/image" Target="../media/image52.emf"/><Relationship Id="rId4" Type="http://schemas.openxmlformats.org/officeDocument/2006/relationships/image" Target="../media/image51.emf"/></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4.emf"/><Relationship Id="rId7"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56.jp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6.png"/><Relationship Id="rId21" Type="http://schemas.openxmlformats.org/officeDocument/2006/relationships/image" Target="../media/image43.png"/><Relationship Id="rId7" Type="http://schemas.microsoft.com/office/2007/relationships/hdphoto" Target="../media/hdphoto1.wdp"/><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6.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29.png"/><Relationship Id="rId11" Type="http://schemas.openxmlformats.org/officeDocument/2006/relationships/image" Target="../media/image33.emf"/><Relationship Id="rId5" Type="http://schemas.openxmlformats.org/officeDocument/2006/relationships/image" Target="../media/image28.png"/><Relationship Id="rId15" Type="http://schemas.openxmlformats.org/officeDocument/2006/relationships/image" Target="../media/image37.png"/><Relationship Id="rId10" Type="http://schemas.openxmlformats.org/officeDocument/2006/relationships/image" Target="../media/image32.emf"/><Relationship Id="rId19" Type="http://schemas.openxmlformats.org/officeDocument/2006/relationships/image" Target="../media/image41.png"/><Relationship Id="rId4" Type="http://schemas.openxmlformats.org/officeDocument/2006/relationships/image" Target="../media/image27.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22231"/>
            <a:ext cx="12192000" cy="2022575"/>
          </a:xfrm>
          <a:prstGeom prst="rect">
            <a:avLst/>
          </a:prstGeom>
          <a:solidFill>
            <a:srgbClr val="006C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占位符 27">
            <a:extLst>
              <a:ext uri="{FF2B5EF4-FFF2-40B4-BE49-F238E27FC236}">
                <a16:creationId xmlns:a16="http://schemas.microsoft.com/office/drawing/2014/main" id="{CCDACD4C-1CA6-4E65-8D95-3D708C7F59C7}"/>
              </a:ext>
            </a:extLst>
          </p:cNvPr>
          <p:cNvSpPr txBox="1">
            <a:spLocks/>
          </p:cNvSpPr>
          <p:nvPr/>
        </p:nvSpPr>
        <p:spPr>
          <a:xfrm>
            <a:off x="466164" y="2302155"/>
            <a:ext cx="11474823" cy="2386807"/>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CN" sz="4100" dirty="0" err="1">
                <a:solidFill>
                  <a:schemeClr val="bg1"/>
                </a:solidFill>
                <a:latin typeface="Arial" panose="020B0604020202020204" pitchFamily="34" charset="0"/>
                <a:cs typeface="Arial" panose="020B0604020202020204" pitchFamily="34" charset="0"/>
              </a:rPr>
              <a:t>CanalScan</a:t>
            </a:r>
            <a:r>
              <a:rPr lang="en-US" altLang="zh-CN" sz="4100" dirty="0">
                <a:solidFill>
                  <a:schemeClr val="bg1"/>
                </a:solidFill>
                <a:latin typeface="Arial" panose="020B0604020202020204" pitchFamily="34" charset="0"/>
                <a:cs typeface="Arial" panose="020B0604020202020204" pitchFamily="34" charset="0"/>
              </a:rPr>
              <a:t>: Tongue-Jaw Movement Recognition via Ear Canal Deformation Sensing</a:t>
            </a:r>
            <a:endParaRPr lang="zh-CN" altLang="en-US" sz="4100" dirty="0">
              <a:solidFill>
                <a:schemeClr val="bg1"/>
              </a:solidFill>
              <a:latin typeface="Arial" panose="020B0604020202020204" pitchFamily="34" charset="0"/>
              <a:cs typeface="Arial" panose="020B0604020202020204" pitchFamily="34" charset="0"/>
            </a:endParaRPr>
          </a:p>
        </p:txBody>
      </p:sp>
      <p:sp>
        <p:nvSpPr>
          <p:cNvPr id="5" name="文本占位符 4">
            <a:extLst>
              <a:ext uri="{FF2B5EF4-FFF2-40B4-BE49-F238E27FC236}">
                <a16:creationId xmlns:a16="http://schemas.microsoft.com/office/drawing/2014/main" id="{ADC8450B-B7A8-4345-A581-E9097A655714}"/>
              </a:ext>
            </a:extLst>
          </p:cNvPr>
          <p:cNvSpPr txBox="1">
            <a:spLocks/>
          </p:cNvSpPr>
          <p:nvPr/>
        </p:nvSpPr>
        <p:spPr>
          <a:xfrm>
            <a:off x="466164" y="4103209"/>
            <a:ext cx="11672495" cy="1578523"/>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altLang="zh-CN" b="1" dirty="0">
                <a:latin typeface="Arial" panose="020B0604020202020204" pitchFamily="34" charset="0"/>
                <a:cs typeface="Arial" panose="020B0604020202020204" pitchFamily="34" charset="0"/>
              </a:rPr>
              <a:t>Presenter: </a:t>
            </a:r>
            <a:r>
              <a:rPr lang="en-US" altLang="zh-CN" b="1" dirty="0" err="1">
                <a:latin typeface="Arial" panose="020B0604020202020204" pitchFamily="34" charset="0"/>
                <a:cs typeface="Arial" panose="020B0604020202020204" pitchFamily="34" charset="0"/>
              </a:rPr>
              <a:t>Yetong</a:t>
            </a:r>
            <a:r>
              <a:rPr lang="en-US" altLang="zh-CN" b="1" dirty="0">
                <a:latin typeface="Arial" panose="020B0604020202020204" pitchFamily="34" charset="0"/>
                <a:cs typeface="Arial" panose="020B0604020202020204" pitchFamily="34" charset="0"/>
              </a:rPr>
              <a:t> Cao</a:t>
            </a:r>
          </a:p>
          <a:p>
            <a:pPr marL="0" indent="0" algn="ctr">
              <a:lnSpc>
                <a:spcPct val="120000"/>
              </a:lnSpc>
              <a:buNone/>
            </a:pPr>
            <a:r>
              <a:rPr lang="en-US" altLang="zh-CN" dirty="0" err="1">
                <a:solidFill>
                  <a:srgbClr val="00B0F0"/>
                </a:solidFill>
                <a:latin typeface="Arial" panose="020B0604020202020204" pitchFamily="34" charset="0"/>
                <a:cs typeface="Arial" panose="020B0604020202020204" pitchFamily="34" charset="0"/>
              </a:rPr>
              <a:t>Yetong</a:t>
            </a:r>
            <a:r>
              <a:rPr lang="en-US" altLang="zh-CN" dirty="0">
                <a:solidFill>
                  <a:srgbClr val="00B0F0"/>
                </a:solidFill>
                <a:latin typeface="Arial" panose="020B0604020202020204" pitchFamily="34" charset="0"/>
                <a:cs typeface="Arial" panose="020B0604020202020204" pitchFamily="34" charset="0"/>
              </a:rPr>
              <a:t> Cao</a:t>
            </a:r>
            <a:r>
              <a:rPr lang="en-US" altLang="zh-CN" baseline="30000" dirty="0">
                <a:solidFill>
                  <a:srgbClr val="00B0F0"/>
                </a:solidFill>
                <a:latin typeface="Arial" panose="020B0604020202020204" pitchFamily="34" charset="0"/>
                <a:cs typeface="Arial" panose="020B0604020202020204" pitchFamily="34" charset="0"/>
              </a:rPr>
              <a:t>∗</a:t>
            </a:r>
            <a:r>
              <a:rPr lang="en-US" altLang="zh-CN" dirty="0">
                <a:solidFill>
                  <a:srgbClr val="00B0F0"/>
                </a:solidFill>
                <a:latin typeface="Arial" panose="020B0604020202020204" pitchFamily="34" charset="0"/>
                <a:cs typeface="Arial" panose="020B0604020202020204" pitchFamily="34" charset="0"/>
              </a:rPr>
              <a:t> </a:t>
            </a:r>
            <a:r>
              <a:rPr lang="en-US" altLang="zh-CN" dirty="0" err="1">
                <a:solidFill>
                  <a:srgbClr val="00B0F0"/>
                </a:solidFill>
                <a:latin typeface="Arial" panose="020B0604020202020204" pitchFamily="34" charset="0"/>
                <a:cs typeface="Arial" panose="020B0604020202020204" pitchFamily="34" charset="0"/>
              </a:rPr>
              <a:t>Huijie</a:t>
            </a:r>
            <a:r>
              <a:rPr lang="en-US" altLang="zh-CN" dirty="0">
                <a:solidFill>
                  <a:srgbClr val="00B0F0"/>
                </a:solidFill>
                <a:latin typeface="Arial" panose="020B0604020202020204" pitchFamily="34" charset="0"/>
                <a:cs typeface="Arial" panose="020B0604020202020204" pitchFamily="34" charset="0"/>
              </a:rPr>
              <a:t> Chen</a:t>
            </a:r>
            <a:r>
              <a:rPr lang="en-US" altLang="zh-CN" baseline="30000" dirty="0">
                <a:solidFill>
                  <a:srgbClr val="00B0F0"/>
                </a:solidFill>
                <a:latin typeface="Arial" panose="020B0604020202020204" pitchFamily="34" charset="0"/>
                <a:cs typeface="Arial" panose="020B0604020202020204" pitchFamily="34" charset="0"/>
              </a:rPr>
              <a:t>∗</a:t>
            </a:r>
            <a:r>
              <a:rPr lang="en-US" altLang="zh-CN" dirty="0">
                <a:solidFill>
                  <a:srgbClr val="00B0F0"/>
                </a:solidFill>
                <a:latin typeface="Arial" panose="020B0604020202020204" pitchFamily="34" charset="0"/>
                <a:cs typeface="Arial" panose="020B0604020202020204" pitchFamily="34" charset="0"/>
              </a:rPr>
              <a:t> Fan Li</a:t>
            </a:r>
            <a:r>
              <a:rPr lang="en-US" altLang="zh-CN" baseline="30000" dirty="0">
                <a:solidFill>
                  <a:srgbClr val="00B0F0"/>
                </a:solidFill>
                <a:latin typeface="Arial" panose="020B0604020202020204" pitchFamily="34" charset="0"/>
                <a:cs typeface="Arial" panose="020B0604020202020204" pitchFamily="34" charset="0"/>
              </a:rPr>
              <a:t>∗</a:t>
            </a:r>
            <a:r>
              <a:rPr lang="en-US" altLang="zh-CN" dirty="0">
                <a:solidFill>
                  <a:srgbClr val="00B0F0"/>
                </a:solidFill>
                <a:latin typeface="Arial" panose="020B0604020202020204" pitchFamily="34" charset="0"/>
                <a:cs typeface="Arial" panose="020B0604020202020204" pitchFamily="34" charset="0"/>
              </a:rPr>
              <a:t> </a:t>
            </a:r>
            <a:r>
              <a:rPr lang="en-US" altLang="zh-CN" dirty="0">
                <a:solidFill>
                  <a:srgbClr val="7030A0"/>
                </a:solidFill>
                <a:latin typeface="Arial" panose="020B0604020202020204" pitchFamily="34" charset="0"/>
                <a:cs typeface="Arial" panose="020B0604020202020204" pitchFamily="34" charset="0"/>
              </a:rPr>
              <a:t>Yu Wang</a:t>
            </a:r>
            <a:r>
              <a:rPr lang="en-US" altLang="zh-CN" baseline="30000" dirty="0">
                <a:solidFill>
                  <a:srgbClr val="7030A0"/>
                </a:solidFill>
                <a:latin typeface="Arial" panose="020B0604020202020204" pitchFamily="34" charset="0"/>
                <a:cs typeface="Arial" panose="020B0604020202020204" pitchFamily="34" charset="0"/>
              </a:rPr>
              <a:t>†</a:t>
            </a:r>
          </a:p>
          <a:p>
            <a:pPr marL="0" indent="0" algn="ctr">
              <a:lnSpc>
                <a:spcPct val="120000"/>
              </a:lnSpc>
              <a:buNone/>
            </a:pPr>
            <a:r>
              <a:rPr lang="en-US" altLang="zh-CN" sz="2000" baseline="30000" dirty="0">
                <a:solidFill>
                  <a:srgbClr val="00B0F0"/>
                </a:solidFill>
                <a:latin typeface="Arial" panose="020B0604020202020204" pitchFamily="34" charset="0"/>
                <a:cs typeface="Arial" panose="020B0604020202020204" pitchFamily="34" charset="0"/>
              </a:rPr>
              <a:t>*</a:t>
            </a:r>
            <a:r>
              <a:rPr lang="en-US" altLang="zh-CN" sz="2000" i="1" dirty="0">
                <a:solidFill>
                  <a:srgbClr val="00B0F0"/>
                </a:solidFill>
                <a:latin typeface="Arial" panose="020B0604020202020204" pitchFamily="34" charset="0"/>
                <a:cs typeface="Arial" panose="020B0604020202020204" pitchFamily="34" charset="0"/>
              </a:rPr>
              <a:t>School of Computer Science and Technology, Beijing Institute of Technology, China</a:t>
            </a:r>
            <a:br>
              <a:rPr lang="en-US" altLang="zh-CN" sz="2000" i="1" dirty="0">
                <a:solidFill>
                  <a:srgbClr val="00B0F0"/>
                </a:solidFill>
                <a:latin typeface="Arial" panose="020B0604020202020204" pitchFamily="34" charset="0"/>
                <a:cs typeface="Arial" panose="020B0604020202020204" pitchFamily="34" charset="0"/>
              </a:rPr>
            </a:br>
            <a:r>
              <a:rPr lang="en-US" altLang="zh-CN" sz="2000" baseline="30000" dirty="0">
                <a:solidFill>
                  <a:srgbClr val="0070C0"/>
                </a:solidFill>
                <a:latin typeface="Arial" panose="020B0604020202020204" pitchFamily="34" charset="0"/>
                <a:cs typeface="Arial" panose="020B0604020202020204" pitchFamily="34" charset="0"/>
              </a:rPr>
              <a:t>†</a:t>
            </a:r>
            <a:r>
              <a:rPr lang="en-US" altLang="zh-CN" sz="2000" i="1" dirty="0">
                <a:solidFill>
                  <a:srgbClr val="7030A0"/>
                </a:solidFill>
                <a:latin typeface="Arial" panose="020B0604020202020204" pitchFamily="34" charset="0"/>
                <a:cs typeface="Arial" panose="020B0604020202020204" pitchFamily="34" charset="0"/>
              </a:rPr>
              <a:t>Department of Computer and Information Sciences, Temple University, USA</a:t>
            </a:r>
            <a:endParaRPr lang="zh-CN" altLang="en-US" sz="2000" dirty="0">
              <a:latin typeface="Arial" panose="020B0604020202020204" pitchFamily="34" charset="0"/>
              <a:cs typeface="Arial" panose="020B0604020202020204" pitchFamily="34" charset="0"/>
            </a:endParaRPr>
          </a:p>
        </p:txBody>
      </p:sp>
      <p:pic>
        <p:nvPicPr>
          <p:cNvPr id="6" name="图片 5"/>
          <p:cNvPicPr>
            <a:picLocks noChangeAspect="1"/>
          </p:cNvPicPr>
          <p:nvPr/>
        </p:nvPicPr>
        <p:blipFill>
          <a:blip r:embed="rId3"/>
          <a:stretch>
            <a:fillRect/>
          </a:stretch>
        </p:blipFill>
        <p:spPr>
          <a:xfrm>
            <a:off x="3579463" y="561438"/>
            <a:ext cx="3184065" cy="1015286"/>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6164" y="749537"/>
            <a:ext cx="2906550" cy="639089"/>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5580" y="520336"/>
            <a:ext cx="4063079" cy="1137663"/>
          </a:xfrm>
          <a:prstGeom prst="rect">
            <a:avLst/>
          </a:prstGeom>
        </p:spPr>
      </p:pic>
    </p:spTree>
    <p:extLst>
      <p:ext uri="{BB962C8B-B14F-4D97-AF65-F5344CB8AC3E}">
        <p14:creationId xmlns:p14="http://schemas.microsoft.com/office/powerpoint/2010/main" val="1739742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896459" y="1172976"/>
                <a:ext cx="10815929" cy="4524315"/>
              </a:xfrm>
              <a:prstGeom prst="rect">
                <a:avLst/>
              </a:prstGeom>
            </p:spPr>
            <p:txBody>
              <a:bodyPr wrap="square">
                <a:spAutoFit/>
              </a:bodyPr>
              <a:lstStyle/>
              <a:p>
                <a:pPr marL="342900" indent="-342900">
                  <a:buClr>
                    <a:srgbClr val="A13F3D"/>
                  </a:buClr>
                  <a:buFont typeface="Wingdings" panose="05000000000000000000" pitchFamily="2" charset="2"/>
                  <a:buChar char="Ø"/>
                </a:pPr>
                <a:r>
                  <a:rPr lang="en-US" altLang="zh-CN" sz="2400" dirty="0"/>
                  <a:t>Acoustic Signal Selection</a:t>
                </a:r>
              </a:p>
              <a:p>
                <a:pPr>
                  <a:buClr>
                    <a:srgbClr val="A13F3D"/>
                  </a:buClr>
                </a:pPr>
                <a:endParaRPr lang="en-US" altLang="zh-CN" sz="2400" dirty="0"/>
              </a:p>
              <a:p>
                <a:pPr>
                  <a:buClr>
                    <a:srgbClr val="A13F3D"/>
                  </a:buClr>
                </a:pPr>
                <a:endParaRPr lang="en-US" altLang="zh-CN" sz="2400" dirty="0"/>
              </a:p>
              <a:p>
                <a:pPr marL="342900" indent="-342900">
                  <a:buClr>
                    <a:srgbClr val="A13F3D"/>
                  </a:buClr>
                  <a:buFont typeface="Arial" panose="020B0604020202020204" pitchFamily="34" charset="0"/>
                  <a:buChar char="•"/>
                </a:pPr>
                <a:r>
                  <a:rPr lang="en-US" altLang="zh-CN" sz="2400" dirty="0"/>
                  <a:t>Easy Detection</a:t>
                </a:r>
              </a:p>
              <a:p>
                <a:pPr>
                  <a:buClr>
                    <a:srgbClr val="A13F3D"/>
                  </a:buClr>
                </a:pPr>
                <a:r>
                  <a:rPr lang="en-US" altLang="zh-CN" sz="2400" dirty="0"/>
                  <a:t>	Most smartphones support a sampling rate of 48kHz: 24kHz</a:t>
                </a:r>
              </a:p>
              <a:p>
                <a:pPr marL="342900" indent="-342900">
                  <a:buClr>
                    <a:srgbClr val="A13F3D"/>
                  </a:buClr>
                  <a:buFont typeface="Arial" panose="020B0604020202020204" pitchFamily="34" charset="0"/>
                  <a:buChar char="•"/>
                </a:pPr>
                <a:r>
                  <a:rPr lang="en-US" altLang="zh-CN" sz="2400" dirty="0"/>
                  <a:t>Compatible with different mobile phone modules</a:t>
                </a:r>
              </a:p>
              <a:p>
                <a:pPr>
                  <a:buClr>
                    <a:srgbClr val="A13F3D"/>
                  </a:buClr>
                </a:pPr>
                <a:r>
                  <a:rPr lang="en-US" altLang="zh-CN" sz="2400" dirty="0"/>
                  <a:t>	Speaker and microphone distortion at high frequencies: </a:t>
                </a:r>
                <a14:m>
                  <m:oMath xmlns:m="http://schemas.openxmlformats.org/officeDocument/2006/math">
                    <m:r>
                      <a:rPr lang="en-US" altLang="zh-CN" sz="2400" i="1" smtClean="0">
                        <a:latin typeface="Cambria Math" panose="02040503050406030204" pitchFamily="18" charset="0"/>
                        <a:ea typeface="Cambria Math" panose="02040503050406030204" pitchFamily="18" charset="0"/>
                      </a:rPr>
                      <m:t>≤</m:t>
                    </m:r>
                  </m:oMath>
                </a14:m>
                <a:r>
                  <a:rPr lang="en-US" altLang="zh-CN" sz="2400" dirty="0"/>
                  <a:t> 17kHz</a:t>
                </a:r>
              </a:p>
              <a:p>
                <a:pPr marL="342900" indent="-342900">
                  <a:buClr>
                    <a:srgbClr val="A13F3D"/>
                  </a:buClr>
                  <a:buFont typeface="Arial" panose="020B0604020202020204" pitchFamily="34" charset="0"/>
                  <a:buChar char="•"/>
                </a:pPr>
                <a:r>
                  <a:rPr lang="en-US" altLang="zh-CN" sz="2400" dirty="0"/>
                  <a:t>Inaudible to human</a:t>
                </a:r>
              </a:p>
              <a:p>
                <a:pPr>
                  <a:buClr>
                    <a:srgbClr val="A13F3D"/>
                  </a:buClr>
                </a:pPr>
                <a:r>
                  <a:rPr lang="en-US" altLang="zh-CN" sz="2400" dirty="0"/>
                  <a:t>	</a:t>
                </a:r>
                <a14:m>
                  <m:oMath xmlns:m="http://schemas.openxmlformats.org/officeDocument/2006/math">
                    <m:r>
                      <a:rPr lang="en-US" altLang="zh-CN" sz="2400" i="1" smtClean="0">
                        <a:latin typeface="Cambria Math" panose="02040503050406030204" pitchFamily="18" charset="0"/>
                        <a:ea typeface="Cambria Math" panose="02040503050406030204" pitchFamily="18" charset="0"/>
                      </a:rPr>
                      <m:t>≥</m:t>
                    </m:r>
                  </m:oMath>
                </a14:m>
                <a:r>
                  <a:rPr lang="en-US" altLang="zh-CN" sz="2400" dirty="0"/>
                  <a:t> 16kHz for adults over 25</a:t>
                </a:r>
              </a:p>
              <a:p>
                <a:pPr>
                  <a:buClr>
                    <a:srgbClr val="A13F3D"/>
                  </a:buClr>
                </a:pPr>
                <a:endParaRPr lang="en-US" altLang="zh-CN" sz="2400" dirty="0"/>
              </a:p>
              <a:p>
                <a:pPr>
                  <a:buClr>
                    <a:srgbClr val="A13F3D"/>
                  </a:buClr>
                </a:pPr>
                <a:endParaRPr lang="en-US" altLang="zh-CN" sz="2400" dirty="0"/>
              </a:p>
              <a:p>
                <a:pPr>
                  <a:buClr>
                    <a:srgbClr val="A13F3D"/>
                  </a:buClr>
                </a:pPr>
                <a:endParaRPr lang="en-US" altLang="zh-CN" sz="2400" dirty="0"/>
              </a:p>
            </p:txBody>
          </p:sp>
        </mc:Choice>
        <mc:Fallback xmlns="">
          <p:sp>
            <p:nvSpPr>
              <p:cNvPr id="3" name="矩形 2"/>
              <p:cNvSpPr>
                <a:spLocks noRot="1" noChangeAspect="1" noMove="1" noResize="1" noEditPoints="1" noAdjustHandles="1" noChangeArrowheads="1" noChangeShapeType="1" noTextEdit="1"/>
              </p:cNvSpPr>
              <p:nvPr/>
            </p:nvSpPr>
            <p:spPr>
              <a:xfrm>
                <a:off x="896459" y="1172976"/>
                <a:ext cx="10815929" cy="4524315"/>
              </a:xfrm>
              <a:prstGeom prst="rect">
                <a:avLst/>
              </a:prstGeom>
              <a:blipFill>
                <a:blip r:embed="rId3"/>
                <a:stretch>
                  <a:fillRect l="-733" t="-942"/>
                </a:stretch>
              </a:blipFill>
            </p:spPr>
            <p:txBody>
              <a:bodyPr/>
              <a:lstStyle/>
              <a:p>
                <a:r>
                  <a:rPr lang="zh-CN" altLang="en-US">
                    <a:noFill/>
                  </a:rPr>
                  <a:t> </a:t>
                </a:r>
              </a:p>
            </p:txBody>
          </p:sp>
        </mc:Fallback>
      </mc:AlternateContent>
      <p:grpSp>
        <p:nvGrpSpPr>
          <p:cNvPr id="23" name="组合 22"/>
          <p:cNvGrpSpPr/>
          <p:nvPr/>
        </p:nvGrpSpPr>
        <p:grpSpPr>
          <a:xfrm rot="10800000">
            <a:off x="1811737" y="1685533"/>
            <a:ext cx="7237721" cy="248316"/>
            <a:chOff x="1505454" y="5280237"/>
            <a:chExt cx="4957361" cy="128074"/>
          </a:xfrm>
        </p:grpSpPr>
        <p:cxnSp>
          <p:nvCxnSpPr>
            <p:cNvPr id="24" name="直接连接符 23"/>
            <p:cNvCxnSpPr/>
            <p:nvPr/>
          </p:nvCxnSpPr>
          <p:spPr>
            <a:xfrm rot="5400000" flipV="1">
              <a:off x="3981985" y="2863258"/>
              <a:ext cx="0" cy="4951930"/>
            </a:xfrm>
            <a:prstGeom prst="line">
              <a:avLst/>
            </a:prstGeom>
            <a:ln w="79375" cap="sq">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5" name="直接连接符 24"/>
            <p:cNvCxnSpPr/>
            <p:nvPr/>
          </p:nvCxnSpPr>
          <p:spPr>
            <a:xfrm rot="5400000">
              <a:off x="1445467" y="5340224"/>
              <a:ext cx="119974" cy="0"/>
            </a:xfrm>
            <a:prstGeom prst="line">
              <a:avLst/>
            </a:prstGeom>
            <a:ln w="79375" cap="sq">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26" name="直接连接符 25"/>
            <p:cNvCxnSpPr/>
            <p:nvPr/>
          </p:nvCxnSpPr>
          <p:spPr>
            <a:xfrm rot="5400000">
              <a:off x="6402828" y="5348324"/>
              <a:ext cx="119974" cy="0"/>
            </a:xfrm>
            <a:prstGeom prst="line">
              <a:avLst/>
            </a:prstGeom>
            <a:ln w="79375" cap="sq">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grpSp>
      <p:sp>
        <p:nvSpPr>
          <p:cNvPr id="2" name="标题 1"/>
          <p:cNvSpPr>
            <a:spLocks noGrp="1"/>
          </p:cNvSpPr>
          <p:nvPr>
            <p:ph type="title"/>
          </p:nvPr>
        </p:nvSpPr>
        <p:spPr/>
        <p:txBody>
          <a:bodyPr/>
          <a:lstStyle/>
          <a:p>
            <a:r>
              <a:rPr lang="en-US" altLang="zh-CN" dirty="0"/>
              <a:t>Acoustic Signal Collection</a:t>
            </a:r>
            <a:endParaRPr lang="zh-CN" altLang="en-US" dirty="0"/>
          </a:p>
        </p:txBody>
      </p:sp>
      <p:sp>
        <p:nvSpPr>
          <p:cNvPr id="9" name="文本框 8"/>
          <p:cNvSpPr txBox="1"/>
          <p:nvPr/>
        </p:nvSpPr>
        <p:spPr>
          <a:xfrm>
            <a:off x="9124799" y="1447020"/>
            <a:ext cx="641522" cy="400110"/>
          </a:xfrm>
          <a:prstGeom prst="rect">
            <a:avLst/>
          </a:prstGeom>
          <a:noFill/>
        </p:spPr>
        <p:txBody>
          <a:bodyPr wrap="none" rtlCol="0">
            <a:spAutoFit/>
          </a:bodyPr>
          <a:lstStyle/>
          <a:p>
            <a:r>
              <a:rPr lang="en-US" altLang="zh-CN" sz="2000" b="1" dirty="0">
                <a:latin typeface="Arial" panose="020B0604020202020204" pitchFamily="34" charset="0"/>
                <a:cs typeface="Arial" panose="020B0604020202020204" pitchFamily="34" charset="0"/>
              </a:rPr>
              <a:t>kHz</a:t>
            </a:r>
            <a:endParaRPr lang="zh-CN" altLang="en-US" sz="2000" b="1" dirty="0">
              <a:latin typeface="Arial" panose="020B0604020202020204" pitchFamily="34" charset="0"/>
              <a:cs typeface="Arial" panose="020B0604020202020204" pitchFamily="34" charset="0"/>
            </a:endParaRPr>
          </a:p>
        </p:txBody>
      </p:sp>
      <p:sp>
        <p:nvSpPr>
          <p:cNvPr id="14" name="文本框 13"/>
          <p:cNvSpPr txBox="1"/>
          <p:nvPr/>
        </p:nvSpPr>
        <p:spPr>
          <a:xfrm>
            <a:off x="1662387" y="2016553"/>
            <a:ext cx="312906" cy="369332"/>
          </a:xfrm>
          <a:prstGeom prst="rect">
            <a:avLst/>
          </a:prstGeom>
          <a:noFill/>
        </p:spPr>
        <p:txBody>
          <a:bodyPr wrap="none" rtlCol="0">
            <a:spAutoFit/>
          </a:bodyPr>
          <a:lstStyle/>
          <a:p>
            <a:r>
              <a:rPr lang="en-US" altLang="zh-CN" b="1" dirty="0">
                <a:latin typeface="Arial" panose="020B0604020202020204" pitchFamily="34" charset="0"/>
                <a:cs typeface="Arial" panose="020B0604020202020204" pitchFamily="34" charset="0"/>
              </a:rPr>
              <a:t>0</a:t>
            </a:r>
            <a:endParaRPr lang="zh-CN" altLang="en-US" b="1" dirty="0">
              <a:latin typeface="Arial" panose="020B0604020202020204" pitchFamily="34" charset="0"/>
              <a:cs typeface="Arial" panose="020B0604020202020204" pitchFamily="34" charset="0"/>
            </a:endParaRPr>
          </a:p>
        </p:txBody>
      </p:sp>
      <p:sp>
        <p:nvSpPr>
          <p:cNvPr id="22" name="矩形 21"/>
          <p:cNvSpPr/>
          <p:nvPr/>
        </p:nvSpPr>
        <p:spPr>
          <a:xfrm>
            <a:off x="8828059" y="2016553"/>
            <a:ext cx="441146" cy="369332"/>
          </a:xfrm>
          <a:prstGeom prst="rect">
            <a:avLst/>
          </a:prstGeom>
        </p:spPr>
        <p:txBody>
          <a:bodyPr wrap="none">
            <a:spAutoFit/>
          </a:bodyPr>
          <a:lstStyle/>
          <a:p>
            <a:r>
              <a:rPr lang="en-US" altLang="zh-CN" b="1" dirty="0">
                <a:latin typeface="Arial" panose="020B0604020202020204" pitchFamily="34" charset="0"/>
                <a:cs typeface="Arial" panose="020B0604020202020204" pitchFamily="34" charset="0"/>
              </a:rPr>
              <a:t>22</a:t>
            </a:r>
            <a:endParaRPr lang="zh-CN" altLang="en-US" dirty="0"/>
          </a:p>
        </p:txBody>
      </p:sp>
      <p:grpSp>
        <p:nvGrpSpPr>
          <p:cNvPr id="40" name="组合 39"/>
          <p:cNvGrpSpPr/>
          <p:nvPr/>
        </p:nvGrpSpPr>
        <p:grpSpPr>
          <a:xfrm>
            <a:off x="6298382" y="1705061"/>
            <a:ext cx="2756004" cy="680824"/>
            <a:chOff x="6298382" y="1866142"/>
            <a:chExt cx="2756004" cy="680824"/>
          </a:xfrm>
        </p:grpSpPr>
        <p:sp>
          <p:nvSpPr>
            <p:cNvPr id="15" name="文本框 8"/>
            <p:cNvSpPr txBox="1"/>
            <p:nvPr/>
          </p:nvSpPr>
          <p:spPr>
            <a:xfrm>
              <a:off x="6298382" y="2177634"/>
              <a:ext cx="441146"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solidFill>
                    <a:srgbClr val="FF0000"/>
                  </a:solidFill>
                  <a:latin typeface="Arial" panose="020B0604020202020204" pitchFamily="34" charset="0"/>
                  <a:cs typeface="Arial" panose="020B0604020202020204" pitchFamily="34" charset="0"/>
                </a:rPr>
                <a:t>16</a:t>
              </a:r>
              <a:endParaRPr lang="zh-CN" altLang="en-US" b="1" dirty="0">
                <a:solidFill>
                  <a:srgbClr val="FF0000"/>
                </a:solidFill>
                <a:latin typeface="Arial" panose="020B0604020202020204" pitchFamily="34" charset="0"/>
                <a:cs typeface="Arial" panose="020B0604020202020204" pitchFamily="34" charset="0"/>
              </a:endParaRPr>
            </a:p>
          </p:txBody>
        </p:sp>
        <p:cxnSp>
          <p:nvCxnSpPr>
            <p:cNvPr id="16" name="直接连接符 15"/>
            <p:cNvCxnSpPr/>
            <p:nvPr/>
          </p:nvCxnSpPr>
          <p:spPr>
            <a:xfrm>
              <a:off x="6583680" y="1982734"/>
              <a:ext cx="2470706" cy="0"/>
            </a:xfrm>
            <a:prstGeom prst="line">
              <a:avLst/>
            </a:prstGeom>
            <a:ln w="79375" cap="sq">
              <a:solidFill>
                <a:srgbClr val="FF0000"/>
              </a:solidFill>
            </a:ln>
          </p:spPr>
          <p:style>
            <a:lnRef idx="1">
              <a:schemeClr val="dk1"/>
            </a:lnRef>
            <a:fillRef idx="0">
              <a:schemeClr val="dk1"/>
            </a:fillRef>
            <a:effectRef idx="0">
              <a:schemeClr val="dk1"/>
            </a:effectRef>
            <a:fontRef idx="minor">
              <a:schemeClr val="tx1"/>
            </a:fontRef>
          </p:style>
        </p:cxnSp>
        <p:cxnSp>
          <p:nvCxnSpPr>
            <p:cNvPr id="18" name="直接连接符 17"/>
            <p:cNvCxnSpPr/>
            <p:nvPr/>
          </p:nvCxnSpPr>
          <p:spPr>
            <a:xfrm flipV="1">
              <a:off x="9052815" y="1866142"/>
              <a:ext cx="1" cy="233184"/>
            </a:xfrm>
            <a:prstGeom prst="line">
              <a:avLst/>
            </a:prstGeom>
            <a:ln w="79375" cap="sq">
              <a:solidFill>
                <a:srgbClr val="FF0000"/>
              </a:solidFill>
            </a:ln>
          </p:spPr>
          <p:style>
            <a:lnRef idx="1">
              <a:schemeClr val="dk1"/>
            </a:lnRef>
            <a:fillRef idx="0">
              <a:schemeClr val="dk1"/>
            </a:fillRef>
            <a:effectRef idx="0">
              <a:schemeClr val="dk1"/>
            </a:effectRef>
            <a:fontRef idx="minor">
              <a:schemeClr val="tx1"/>
            </a:fontRef>
          </p:style>
        </p:cxnSp>
        <p:cxnSp>
          <p:nvCxnSpPr>
            <p:cNvPr id="37" name="直接连接符 36"/>
            <p:cNvCxnSpPr/>
            <p:nvPr/>
          </p:nvCxnSpPr>
          <p:spPr>
            <a:xfrm flipV="1">
              <a:off x="6554061" y="1866142"/>
              <a:ext cx="1" cy="233184"/>
            </a:xfrm>
            <a:prstGeom prst="line">
              <a:avLst/>
            </a:prstGeom>
            <a:ln w="79375" cap="sq">
              <a:solidFill>
                <a:srgbClr val="FF0000"/>
              </a:solidFill>
            </a:ln>
          </p:spPr>
          <p:style>
            <a:lnRef idx="1">
              <a:schemeClr val="dk1"/>
            </a:lnRef>
            <a:fillRef idx="0">
              <a:schemeClr val="dk1"/>
            </a:fillRef>
            <a:effectRef idx="0">
              <a:schemeClr val="dk1"/>
            </a:effectRef>
            <a:fontRef idx="minor">
              <a:schemeClr val="tx1"/>
            </a:fontRef>
          </p:style>
        </p:cxnSp>
      </p:grpSp>
      <p:grpSp>
        <p:nvGrpSpPr>
          <p:cNvPr id="59" name="组合 58"/>
          <p:cNvGrpSpPr/>
          <p:nvPr/>
        </p:nvGrpSpPr>
        <p:grpSpPr>
          <a:xfrm>
            <a:off x="6552382" y="1701237"/>
            <a:ext cx="913337" cy="684521"/>
            <a:chOff x="6552382" y="1862318"/>
            <a:chExt cx="913337" cy="684521"/>
          </a:xfrm>
        </p:grpSpPr>
        <p:sp>
          <p:nvSpPr>
            <p:cNvPr id="46" name="文本框 8"/>
            <p:cNvSpPr txBox="1"/>
            <p:nvPr/>
          </p:nvSpPr>
          <p:spPr>
            <a:xfrm>
              <a:off x="7024573" y="2177507"/>
              <a:ext cx="441146"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solidFill>
                    <a:srgbClr val="00B7EE"/>
                  </a:solidFill>
                  <a:latin typeface="Arial" panose="020B0604020202020204" pitchFamily="34" charset="0"/>
                  <a:cs typeface="Arial" panose="020B0604020202020204" pitchFamily="34" charset="0"/>
                </a:rPr>
                <a:t>17</a:t>
              </a:r>
              <a:endParaRPr lang="zh-CN" altLang="en-US" b="1" dirty="0">
                <a:solidFill>
                  <a:srgbClr val="00B7EE"/>
                </a:solidFill>
                <a:latin typeface="Arial" panose="020B0604020202020204" pitchFamily="34" charset="0"/>
                <a:cs typeface="Arial" panose="020B0604020202020204" pitchFamily="34" charset="0"/>
              </a:endParaRPr>
            </a:p>
          </p:txBody>
        </p:sp>
        <p:cxnSp>
          <p:nvCxnSpPr>
            <p:cNvPr id="47" name="直接连接符 46"/>
            <p:cNvCxnSpPr/>
            <p:nvPr/>
          </p:nvCxnSpPr>
          <p:spPr>
            <a:xfrm>
              <a:off x="6564006" y="1983134"/>
              <a:ext cx="686424" cy="0"/>
            </a:xfrm>
            <a:prstGeom prst="line">
              <a:avLst/>
            </a:prstGeom>
            <a:ln w="79375" cap="sq">
              <a:solidFill>
                <a:srgbClr val="00B0F0"/>
              </a:solidFill>
            </a:ln>
          </p:spPr>
          <p:style>
            <a:lnRef idx="1">
              <a:schemeClr val="dk1"/>
            </a:lnRef>
            <a:fillRef idx="0">
              <a:schemeClr val="dk1"/>
            </a:fillRef>
            <a:effectRef idx="0">
              <a:schemeClr val="dk1"/>
            </a:effectRef>
            <a:fontRef idx="minor">
              <a:schemeClr val="tx1"/>
            </a:fontRef>
          </p:style>
        </p:cxnSp>
        <p:cxnSp>
          <p:nvCxnSpPr>
            <p:cNvPr id="48" name="直接连接符 47"/>
            <p:cNvCxnSpPr/>
            <p:nvPr/>
          </p:nvCxnSpPr>
          <p:spPr>
            <a:xfrm flipV="1">
              <a:off x="7266186" y="1862318"/>
              <a:ext cx="1" cy="233184"/>
            </a:xfrm>
            <a:prstGeom prst="line">
              <a:avLst/>
            </a:prstGeom>
            <a:ln w="79375" cap="sq">
              <a:solidFill>
                <a:srgbClr val="00B0F0"/>
              </a:solidFill>
            </a:ln>
          </p:spPr>
          <p:style>
            <a:lnRef idx="1">
              <a:schemeClr val="dk1"/>
            </a:lnRef>
            <a:fillRef idx="0">
              <a:schemeClr val="dk1"/>
            </a:fillRef>
            <a:effectRef idx="0">
              <a:schemeClr val="dk1"/>
            </a:effectRef>
            <a:fontRef idx="minor">
              <a:schemeClr val="tx1"/>
            </a:fontRef>
          </p:style>
        </p:cxnSp>
        <p:cxnSp>
          <p:nvCxnSpPr>
            <p:cNvPr id="49" name="直接连接符 48"/>
            <p:cNvCxnSpPr/>
            <p:nvPr/>
          </p:nvCxnSpPr>
          <p:spPr>
            <a:xfrm flipV="1">
              <a:off x="6552382" y="1868077"/>
              <a:ext cx="1" cy="233184"/>
            </a:xfrm>
            <a:prstGeom prst="line">
              <a:avLst/>
            </a:prstGeom>
            <a:ln w="79375" cap="sq">
              <a:solidFill>
                <a:srgbClr val="00B0F0"/>
              </a:solidFill>
            </a:ln>
          </p:spPr>
          <p:style>
            <a:lnRef idx="1">
              <a:schemeClr val="dk1"/>
            </a:lnRef>
            <a:fillRef idx="0">
              <a:schemeClr val="dk1"/>
            </a:fillRef>
            <a:effectRef idx="0">
              <a:schemeClr val="dk1"/>
            </a:effectRef>
            <a:fontRef idx="minor">
              <a:schemeClr val="tx1"/>
            </a:fontRef>
          </p:style>
        </p:cxnSp>
      </p:grpSp>
      <p:sp>
        <p:nvSpPr>
          <p:cNvPr id="60" name="线形标注 1 59"/>
          <p:cNvSpPr/>
          <p:nvPr/>
        </p:nvSpPr>
        <p:spPr>
          <a:xfrm>
            <a:off x="6907218" y="974856"/>
            <a:ext cx="1328026" cy="642047"/>
          </a:xfrm>
          <a:prstGeom prst="borderCallout1">
            <a:avLst>
              <a:gd name="adj1" fmla="val 23750"/>
              <a:gd name="adj2" fmla="val 383"/>
              <a:gd name="adj3" fmla="val 116875"/>
              <a:gd name="adj4" fmla="val -24708"/>
            </a:avLst>
          </a:prstGeom>
          <a:solidFill>
            <a:schemeClr val="accent6">
              <a:lumMod val="20000"/>
              <a:lumOff val="80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Selected Frequency</a:t>
            </a:r>
            <a:endParaRPr lang="zh-CN" altLang="en-US" dirty="0">
              <a:solidFill>
                <a:schemeClr val="tx1"/>
              </a:solidFill>
            </a:endParaRPr>
          </a:p>
        </p:txBody>
      </p:sp>
      <mc:AlternateContent xmlns:mc="http://schemas.openxmlformats.org/markup-compatibility/2006" xmlns:a14="http://schemas.microsoft.com/office/drawing/2010/main">
        <mc:Choice Requires="a14">
          <p:sp>
            <p:nvSpPr>
              <p:cNvPr id="61" name="矩形 60"/>
              <p:cNvSpPr/>
              <p:nvPr/>
            </p:nvSpPr>
            <p:spPr>
              <a:xfrm>
                <a:off x="896458" y="4607209"/>
                <a:ext cx="10045861" cy="1569660"/>
              </a:xfrm>
              <a:prstGeom prst="rect">
                <a:avLst/>
              </a:prstGeom>
            </p:spPr>
            <p:txBody>
              <a:bodyPr wrap="square">
                <a:spAutoFit/>
              </a:bodyPr>
              <a:lstStyle/>
              <a:p>
                <a:pPr marL="342900" indent="-342900">
                  <a:buClr>
                    <a:srgbClr val="A13F3D"/>
                  </a:buClr>
                  <a:buFont typeface="Wingdings" panose="05000000000000000000" pitchFamily="2" charset="2"/>
                  <a:buChar char="Ø"/>
                </a:pPr>
                <a:r>
                  <a:rPr lang="en-US" altLang="zh-CN" sz="2400" dirty="0"/>
                  <a:t>Sensor Position Detection</a:t>
                </a:r>
              </a:p>
              <a:p>
                <a:pPr marL="800100" lvl="1" indent="-342900">
                  <a:buClr>
                    <a:srgbClr val="A13F3D"/>
                  </a:buClr>
                  <a:buFont typeface="Arial" panose="020B0604020202020204" pitchFamily="34" charset="0"/>
                  <a:buChar char="•"/>
                </a:pPr>
                <a:r>
                  <a:rPr lang="en-US" altLang="zh-CN" sz="2400" dirty="0"/>
                  <a:t>Alignment Detection</a:t>
                </a:r>
              </a:p>
              <a:p>
                <a:pPr>
                  <a:buClr>
                    <a:srgbClr val="A13F3D"/>
                  </a:buClr>
                </a:pPr>
                <a:r>
                  <a:rPr lang="en-US" altLang="zh-CN" sz="2400" dirty="0"/>
                  <a:t>	</a:t>
                </a:r>
                <a:r>
                  <a:rPr lang="en-US" altLang="zh-CN" sz="2400" i="1" dirty="0"/>
                  <a:t>Detect unique patterns</a:t>
                </a:r>
                <a:r>
                  <a:rPr lang="en-US" altLang="zh-CN" sz="2400" dirty="0"/>
                  <a:t>: </a:t>
                </a:r>
                <a14:m>
                  <m:oMath xmlns:m="http://schemas.openxmlformats.org/officeDocument/2006/math">
                    <m:r>
                      <a:rPr lang="en-US" altLang="zh-CN" sz="2400" i="1">
                        <a:latin typeface="Cambria Math" panose="02040503050406030204" pitchFamily="18" charset="0"/>
                        <a:ea typeface="Cambria Math" panose="02040503050406030204" pitchFamily="18" charset="0"/>
                      </a:rPr>
                      <m:t>≥</m:t>
                    </m:r>
                  </m:oMath>
                </a14:m>
                <a:r>
                  <a:rPr lang="en-US" altLang="zh-CN" sz="2400" dirty="0"/>
                  <a:t> 2 peaks/troughs with prominence 	higher than 30% of the maximum/minimum prominence.</a:t>
                </a:r>
              </a:p>
            </p:txBody>
          </p:sp>
        </mc:Choice>
        <mc:Fallback xmlns="">
          <p:sp>
            <p:nvSpPr>
              <p:cNvPr id="61" name="矩形 60"/>
              <p:cNvSpPr>
                <a:spLocks noRot="1" noChangeAspect="1" noMove="1" noResize="1" noEditPoints="1" noAdjustHandles="1" noChangeArrowheads="1" noChangeShapeType="1" noTextEdit="1"/>
              </p:cNvSpPr>
              <p:nvPr/>
            </p:nvSpPr>
            <p:spPr>
              <a:xfrm>
                <a:off x="896458" y="4607209"/>
                <a:ext cx="10045861" cy="1569660"/>
              </a:xfrm>
              <a:prstGeom prst="rect">
                <a:avLst/>
              </a:prstGeom>
              <a:blipFill>
                <a:blip r:embed="rId4"/>
                <a:stretch>
                  <a:fillRect l="-789" t="-2724" b="-8560"/>
                </a:stretch>
              </a:blipFill>
            </p:spPr>
            <p:txBody>
              <a:bodyPr/>
              <a:lstStyle/>
              <a:p>
                <a:r>
                  <a:rPr lang="zh-CN" altLang="en-US">
                    <a:noFill/>
                  </a:rPr>
                  <a:t> </a:t>
                </a:r>
              </a:p>
            </p:txBody>
          </p:sp>
        </mc:Fallback>
      </mc:AlternateContent>
      <p:sp>
        <p:nvSpPr>
          <p:cNvPr id="62" name="矩形 61"/>
          <p:cNvSpPr/>
          <p:nvPr/>
        </p:nvSpPr>
        <p:spPr>
          <a:xfrm>
            <a:off x="4951615" y="4619204"/>
            <a:ext cx="7148945" cy="461665"/>
          </a:xfrm>
          <a:prstGeom prst="rect">
            <a:avLst/>
          </a:prstGeom>
        </p:spPr>
        <p:txBody>
          <a:bodyPr wrap="none">
            <a:spAutoFit/>
          </a:bodyPr>
          <a:lstStyle/>
          <a:p>
            <a:r>
              <a:rPr lang="en-US" altLang="zh-CN" sz="2400" i="1" dirty="0">
                <a:solidFill>
                  <a:srgbClr val="A13F3D"/>
                </a:solidFill>
              </a:rPr>
              <a:t>requirement</a:t>
            </a:r>
            <a:r>
              <a:rPr lang="en-US" altLang="zh-CN" sz="2400" dirty="0">
                <a:solidFill>
                  <a:srgbClr val="A13F3D"/>
                </a:solidFill>
              </a:rPr>
              <a:t>: alignment, minimal position difference</a:t>
            </a:r>
            <a:endParaRPr lang="zh-CN" altLang="en-US" sz="2400" dirty="0">
              <a:solidFill>
                <a:srgbClr val="A13F3D"/>
              </a:solidFill>
            </a:endParaRPr>
          </a:p>
        </p:txBody>
      </p:sp>
    </p:spTree>
    <p:extLst>
      <p:ext uri="{BB962C8B-B14F-4D97-AF65-F5344CB8AC3E}">
        <p14:creationId xmlns:p14="http://schemas.microsoft.com/office/powerpoint/2010/main" val="12076302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500" fill="hold"/>
                                        <p:tgtEl>
                                          <p:spTgt spid="60"/>
                                        </p:tgtEl>
                                        <p:attrNameLst>
                                          <p:attrName>ppt_x</p:attrName>
                                        </p:attrNameLst>
                                      </p:cBhvr>
                                      <p:tavLst>
                                        <p:tav tm="0">
                                          <p:val>
                                            <p:strVal val="1+#ppt_w/2"/>
                                          </p:val>
                                        </p:tav>
                                        <p:tav tm="100000">
                                          <p:val>
                                            <p:strVal val="#ppt_x"/>
                                          </p:val>
                                        </p:tav>
                                      </p:tavLst>
                                    </p:anim>
                                    <p:anim calcmode="lin" valueType="num">
                                      <p:cBhvr additive="base">
                                        <p:cTn id="38"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1">
                                            <p:txEl>
                                              <p:pRg st="1" end="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22" grpId="0"/>
      <p:bldP spid="60" grpId="0" animBg="1"/>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Acoustic Signal Collection</a:t>
            </a:r>
            <a:endParaRPr lang="zh-CN" altLang="en-US" dirty="0"/>
          </a:p>
        </p:txBody>
      </p:sp>
      <mc:AlternateContent xmlns:mc="http://schemas.openxmlformats.org/markup-compatibility/2006" xmlns:a14="http://schemas.microsoft.com/office/drawing/2010/main">
        <mc:Choice Requires="a14">
          <p:sp>
            <p:nvSpPr>
              <p:cNvPr id="3" name="矩形 2"/>
              <p:cNvSpPr/>
              <p:nvPr/>
            </p:nvSpPr>
            <p:spPr>
              <a:xfrm>
                <a:off x="896459" y="1172976"/>
                <a:ext cx="10815929" cy="1620315"/>
              </a:xfrm>
              <a:prstGeom prst="rect">
                <a:avLst/>
              </a:prstGeom>
            </p:spPr>
            <p:txBody>
              <a:bodyPr wrap="square">
                <a:spAutoFit/>
              </a:bodyPr>
              <a:lstStyle/>
              <a:p>
                <a:pPr marL="342900" indent="-342900">
                  <a:buClr>
                    <a:srgbClr val="A13F3D"/>
                  </a:buClr>
                  <a:buFont typeface="Wingdings" panose="05000000000000000000" pitchFamily="2" charset="2"/>
                  <a:buChar char="Ø"/>
                </a:pPr>
                <a:r>
                  <a:rPr lang="en-US" altLang="zh-CN" sz="2400" dirty="0"/>
                  <a:t>Sensor Position Detection</a:t>
                </a:r>
              </a:p>
              <a:p>
                <a:pPr marL="800100" lvl="1" indent="-342900">
                  <a:buClr>
                    <a:srgbClr val="A13F3D"/>
                  </a:buClr>
                  <a:buFont typeface="Arial" panose="020B0604020202020204" pitchFamily="34" charset="0"/>
                  <a:buChar char="•"/>
                </a:pPr>
                <a:r>
                  <a:rPr lang="en-US" altLang="zh-CN" sz="2400" dirty="0"/>
                  <a:t>Rotation Angle Detection</a:t>
                </a:r>
              </a:p>
              <a:p>
                <a:pPr>
                  <a:buClr>
                    <a:srgbClr val="A13F3D"/>
                  </a:buClr>
                </a:pPr>
                <a:r>
                  <a:rPr lang="en-US" altLang="zh-CN" sz="2400" dirty="0"/>
                  <a:t>	</a:t>
                </a:r>
                <a14:m>
                  <m:oMath xmlns:m="http://schemas.openxmlformats.org/officeDocument/2006/math">
                    <m:r>
                      <a:rPr lang="zh-CN" altLang="en-US" sz="2800" i="1" smtClean="0">
                        <a:latin typeface="Cambria Math" panose="02040503050406030204" pitchFamily="18" charset="0"/>
                      </a:rPr>
                      <m:t>𝛼</m:t>
                    </m:r>
                    <m:r>
                      <a:rPr lang="zh-CN" altLang="en-US" sz="2800" i="1" smtClean="0">
                        <a:latin typeface="Cambria Math" panose="02040503050406030204" pitchFamily="18" charset="0"/>
                      </a:rPr>
                      <m:t>≈</m:t>
                    </m:r>
                    <m:r>
                      <a:rPr lang="zh-CN" altLang="en-US" sz="2800" i="1" smtClean="0">
                        <a:latin typeface="Cambria Math" panose="02040503050406030204" pitchFamily="18" charset="0"/>
                      </a:rPr>
                      <m:t>𝛽</m:t>
                    </m:r>
                    <m:r>
                      <a:rPr lang="en-US" altLang="zh-CN" sz="2800" b="0" i="1" smtClean="0">
                        <a:latin typeface="Cambria Math" panose="02040503050406030204" pitchFamily="18" charset="0"/>
                      </a:rPr>
                      <m:t>=</m:t>
                    </m:r>
                    <m:func>
                      <m:funcPr>
                        <m:ctrlPr>
                          <a:rPr lang="en-US" altLang="zh-CN" sz="2800" b="0" i="1" smtClean="0">
                            <a:latin typeface="Cambria Math" panose="02040503050406030204" pitchFamily="18" charset="0"/>
                          </a:rPr>
                        </m:ctrlPr>
                      </m:funcPr>
                      <m:fName>
                        <m:r>
                          <m:rPr>
                            <m:sty m:val="p"/>
                          </m:rPr>
                          <a:rPr lang="en-US" altLang="zh-CN" sz="2800" b="0" i="0" smtClean="0">
                            <a:latin typeface="Cambria Math" panose="02040503050406030204" pitchFamily="18" charset="0"/>
                          </a:rPr>
                          <m:t>arctan</m:t>
                        </m:r>
                      </m:fName>
                      <m:e>
                        <m:d>
                          <m:dPr>
                            <m:ctrlPr>
                              <a:rPr lang="en-US" altLang="zh-CN" sz="2800" b="0" i="1" smtClean="0">
                                <a:latin typeface="Cambria Math" panose="02040503050406030204" pitchFamily="18" charset="0"/>
                              </a:rPr>
                            </m:ctrlPr>
                          </m:dPr>
                          <m:e>
                            <m:f>
                              <m:fPr>
                                <m:ctrlPr>
                                  <a:rPr lang="en-US" altLang="zh-CN" sz="2800" b="0" i="1" smtClean="0">
                                    <a:latin typeface="Cambria Math" panose="02040503050406030204" pitchFamily="18" charset="0"/>
                                  </a:rPr>
                                </m:ctrlPr>
                              </m:fPr>
                              <m:num>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𝑔</m:t>
                                    </m:r>
                                  </m:e>
                                  <m:sub>
                                    <m:r>
                                      <a:rPr lang="en-US" altLang="zh-CN" sz="2800" b="0" i="1" smtClean="0">
                                        <a:latin typeface="Cambria Math" panose="02040503050406030204" pitchFamily="18" charset="0"/>
                                      </a:rPr>
                                      <m:t>𝑥</m:t>
                                    </m:r>
                                  </m:sub>
                                </m:sSub>
                              </m:num>
                              <m:den>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𝑔</m:t>
                                    </m:r>
                                  </m:e>
                                  <m:sub>
                                    <m:r>
                                      <a:rPr lang="en-US" altLang="zh-CN" sz="2800" b="0" i="1" smtClean="0">
                                        <a:latin typeface="Cambria Math" panose="02040503050406030204" pitchFamily="18" charset="0"/>
                                      </a:rPr>
                                      <m:t>𝑦</m:t>
                                    </m:r>
                                  </m:sub>
                                </m:sSub>
                              </m:den>
                            </m:f>
                          </m:e>
                        </m:d>
                      </m:e>
                    </m:func>
                    <m:r>
                      <a:rPr lang="en-US" altLang="zh-CN" sz="2800" b="0" i="1" smtClean="0">
                        <a:latin typeface="Cambria Math" panose="02040503050406030204" pitchFamily="18" charset="0"/>
                      </a:rPr>
                      <m:t>+</m:t>
                    </m:r>
                    <m:f>
                      <m:fPr>
                        <m:ctrlPr>
                          <a:rPr lang="en-US" altLang="zh-CN" sz="2800" b="0" i="1" smtClean="0">
                            <a:latin typeface="Cambria Math" panose="02040503050406030204" pitchFamily="18" charset="0"/>
                          </a:rPr>
                        </m:ctrlPr>
                      </m:fPr>
                      <m:num>
                        <m:r>
                          <a:rPr lang="zh-CN" altLang="en-US" sz="2800" b="0" i="1" smtClean="0">
                            <a:latin typeface="Cambria Math" panose="02040503050406030204" pitchFamily="18" charset="0"/>
                          </a:rPr>
                          <m:t>𝜋</m:t>
                        </m:r>
                      </m:num>
                      <m:den>
                        <m:r>
                          <a:rPr lang="en-US" altLang="zh-CN" sz="2800" b="0" i="1" smtClean="0">
                            <a:latin typeface="Cambria Math" panose="02040503050406030204" pitchFamily="18" charset="0"/>
                          </a:rPr>
                          <m:t>2</m:t>
                        </m:r>
                      </m:den>
                    </m:f>
                  </m:oMath>
                </a14:m>
                <a:endParaRPr lang="en-US" altLang="zh-CN" sz="2800" dirty="0"/>
              </a:p>
            </p:txBody>
          </p:sp>
        </mc:Choice>
        <mc:Fallback xmlns="">
          <p:sp>
            <p:nvSpPr>
              <p:cNvPr id="3" name="矩形 2"/>
              <p:cNvSpPr>
                <a:spLocks noRot="1" noChangeAspect="1" noMove="1" noResize="1" noEditPoints="1" noAdjustHandles="1" noChangeArrowheads="1" noChangeShapeType="1" noTextEdit="1"/>
              </p:cNvSpPr>
              <p:nvPr/>
            </p:nvSpPr>
            <p:spPr>
              <a:xfrm>
                <a:off x="896459" y="1172976"/>
                <a:ext cx="10815929" cy="1620315"/>
              </a:xfrm>
              <a:prstGeom prst="rect">
                <a:avLst/>
              </a:prstGeom>
              <a:blipFill>
                <a:blip r:embed="rId3"/>
                <a:stretch>
                  <a:fillRect l="-733" t="-2632"/>
                </a:stretch>
              </a:blipFill>
            </p:spPr>
            <p:txBody>
              <a:bodyPr/>
              <a:lstStyle/>
              <a:p>
                <a:r>
                  <a:rPr lang="zh-CN" altLang="en-US">
                    <a:noFill/>
                  </a:rPr>
                  <a:t> </a:t>
                </a:r>
              </a:p>
            </p:txBody>
          </p:sp>
        </mc:Fallback>
      </mc:AlternateContent>
      <p:pic>
        <p:nvPicPr>
          <p:cNvPr id="5" name="图片 4"/>
          <p:cNvPicPr>
            <a:picLocks noChangeAspect="1"/>
          </p:cNvPicPr>
          <p:nvPr/>
        </p:nvPicPr>
        <p:blipFill>
          <a:blip r:embed="rId4"/>
          <a:stretch>
            <a:fillRect/>
          </a:stretch>
        </p:blipFill>
        <p:spPr>
          <a:xfrm>
            <a:off x="992866" y="2793291"/>
            <a:ext cx="5311557" cy="3363669"/>
          </a:xfrm>
          <a:prstGeom prst="rect">
            <a:avLst/>
          </a:prstGeom>
        </p:spPr>
      </p:pic>
      <p:pic>
        <p:nvPicPr>
          <p:cNvPr id="6" name="图片 5"/>
          <p:cNvPicPr>
            <a:picLocks noChangeAspect="1"/>
          </p:cNvPicPr>
          <p:nvPr/>
        </p:nvPicPr>
        <p:blipFill>
          <a:blip r:embed="rId5"/>
          <a:stretch>
            <a:fillRect/>
          </a:stretch>
        </p:blipFill>
        <p:spPr>
          <a:xfrm>
            <a:off x="6511290" y="2793291"/>
            <a:ext cx="4293870" cy="3591602"/>
          </a:xfrm>
          <a:prstGeom prst="rect">
            <a:avLst/>
          </a:prstGeom>
        </p:spPr>
      </p:pic>
      <p:sp>
        <p:nvSpPr>
          <p:cNvPr id="7" name="圆角矩形 6"/>
          <p:cNvSpPr/>
          <p:nvPr/>
        </p:nvSpPr>
        <p:spPr>
          <a:xfrm>
            <a:off x="6141721" y="1172976"/>
            <a:ext cx="5715000" cy="1402584"/>
          </a:xfrm>
          <a:prstGeom prst="roundRect">
            <a:avLst/>
          </a:prstGeom>
          <a:solidFill>
            <a:schemeClr val="accent6">
              <a:lumMod val="20000"/>
              <a:lumOff val="80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304423" y="1314149"/>
            <a:ext cx="5407965" cy="1200329"/>
          </a:xfrm>
          <a:prstGeom prst="rect">
            <a:avLst/>
          </a:prstGeom>
        </p:spPr>
        <p:txBody>
          <a:bodyPr wrap="square">
            <a:spAutoFit/>
          </a:bodyPr>
          <a:lstStyle/>
          <a:p>
            <a:pPr>
              <a:buClr>
                <a:srgbClr val="A13F3D"/>
              </a:buClr>
            </a:pPr>
            <a:r>
              <a:rPr lang="en-US" altLang="zh-CN" sz="2400" i="1" dirty="0" err="1"/>
              <a:t>CanalScan</a:t>
            </a:r>
            <a:r>
              <a:rPr lang="en-US" altLang="zh-CN" sz="2400" dirty="0"/>
              <a:t> guides the users to rotate the smartphone at the same or similar angle when collecting signals.</a:t>
            </a:r>
          </a:p>
        </p:txBody>
      </p:sp>
    </p:spTree>
    <p:extLst>
      <p:ext uri="{BB962C8B-B14F-4D97-AF65-F5344CB8AC3E}">
        <p14:creationId xmlns:p14="http://schemas.microsoft.com/office/powerpoint/2010/main" val="6737315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Tongue-Jaw Movement Segmentation</a:t>
            </a:r>
            <a:endParaRPr lang="zh-CN" altLang="en-US" dirty="0"/>
          </a:p>
        </p:txBody>
      </p:sp>
      <p:sp>
        <p:nvSpPr>
          <p:cNvPr id="3" name="矩形 2"/>
          <p:cNvSpPr/>
          <p:nvPr/>
        </p:nvSpPr>
        <p:spPr>
          <a:xfrm>
            <a:off x="896459" y="1172976"/>
            <a:ext cx="10815929" cy="2000548"/>
          </a:xfrm>
          <a:prstGeom prst="rect">
            <a:avLst/>
          </a:prstGeom>
        </p:spPr>
        <p:txBody>
          <a:bodyPr wrap="square">
            <a:spAutoFit/>
          </a:bodyPr>
          <a:lstStyle/>
          <a:p>
            <a:pPr marL="342900" indent="-342900">
              <a:buClr>
                <a:srgbClr val="A13F3D"/>
              </a:buClr>
              <a:buFont typeface="Wingdings" panose="05000000000000000000" pitchFamily="2" charset="2"/>
              <a:buChar char="Ø"/>
            </a:pPr>
            <a:r>
              <a:rPr lang="en-US" altLang="zh-CN" sz="2400" dirty="0"/>
              <a:t>Movement Segmentation</a:t>
            </a:r>
          </a:p>
          <a:p>
            <a:pPr>
              <a:buClr>
                <a:srgbClr val="A13F3D"/>
              </a:buClr>
            </a:pPr>
            <a:r>
              <a:rPr lang="en-US" altLang="zh-CN" sz="2400" dirty="0"/>
              <a:t>	</a:t>
            </a:r>
          </a:p>
          <a:p>
            <a:pPr marL="342900" indent="-342900">
              <a:buClr>
                <a:srgbClr val="A13F3D"/>
              </a:buClr>
              <a:buFont typeface="Wingdings" panose="05000000000000000000" pitchFamily="2" charset="2"/>
              <a:buChar char="Ø"/>
            </a:pPr>
            <a:endParaRPr lang="en-US" altLang="zh-CN" sz="2400" dirty="0"/>
          </a:p>
          <a:p>
            <a:pPr marL="342900" indent="-342900">
              <a:buClr>
                <a:srgbClr val="A13F3D"/>
              </a:buClr>
              <a:buFont typeface="Wingdings" panose="05000000000000000000" pitchFamily="2" charset="2"/>
              <a:buChar char="Ø"/>
            </a:pPr>
            <a:endParaRPr lang="en-US" altLang="zh-CN" sz="2400" dirty="0"/>
          </a:p>
          <a:p>
            <a:pPr>
              <a:buClr>
                <a:srgbClr val="A13F3D"/>
              </a:buClr>
            </a:pPr>
            <a:endParaRPr lang="en-US" altLang="zh-CN" sz="2800" dirty="0"/>
          </a:p>
        </p:txBody>
      </p:sp>
      <p:cxnSp>
        <p:nvCxnSpPr>
          <p:cNvPr id="5" name="直接箭头连接符 4"/>
          <p:cNvCxnSpPr/>
          <p:nvPr/>
        </p:nvCxnSpPr>
        <p:spPr>
          <a:xfrm>
            <a:off x="4916557" y="2248980"/>
            <a:ext cx="1749286" cy="0"/>
          </a:xfrm>
          <a:prstGeom prst="straightConnector1">
            <a:avLst/>
          </a:prstGeom>
          <a:ln w="44450">
            <a:tailEnd type="triangle"/>
          </a:ln>
        </p:spPr>
        <p:style>
          <a:lnRef idx="1">
            <a:schemeClr val="accent6"/>
          </a:lnRef>
          <a:fillRef idx="0">
            <a:schemeClr val="accent6"/>
          </a:fillRef>
          <a:effectRef idx="0">
            <a:schemeClr val="accent6"/>
          </a:effectRef>
          <a:fontRef idx="minor">
            <a:schemeClr val="tx1"/>
          </a:fontRef>
        </p:style>
      </p:cxnSp>
      <p:sp>
        <p:nvSpPr>
          <p:cNvPr id="4" name="矩形 3"/>
          <p:cNvSpPr/>
          <p:nvPr/>
        </p:nvSpPr>
        <p:spPr>
          <a:xfrm>
            <a:off x="1246615" y="1799588"/>
            <a:ext cx="3685182" cy="1015663"/>
          </a:xfrm>
          <a:prstGeom prst="rect">
            <a:avLst/>
          </a:prstGeom>
        </p:spPr>
        <p:txBody>
          <a:bodyPr wrap="square">
            <a:spAutoFit/>
          </a:bodyPr>
          <a:lstStyle/>
          <a:p>
            <a:pPr>
              <a:buClr>
                <a:srgbClr val="A13F3D"/>
              </a:buClr>
            </a:pPr>
            <a:r>
              <a:rPr lang="en-US" altLang="zh-CN" sz="2000" dirty="0"/>
              <a:t>The tongue and jaw pause for a very short while between two consecutive movements</a:t>
            </a:r>
          </a:p>
        </p:txBody>
      </p:sp>
      <p:sp>
        <p:nvSpPr>
          <p:cNvPr id="6" name="圆角矩形 5"/>
          <p:cNvSpPr/>
          <p:nvPr/>
        </p:nvSpPr>
        <p:spPr>
          <a:xfrm>
            <a:off x="1198620" y="1757749"/>
            <a:ext cx="3717937" cy="1129822"/>
          </a:xfrm>
          <a:prstGeom prst="roundRect">
            <a:avLst/>
          </a:prstGeom>
          <a:noFill/>
          <a:ln w="254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6665843" y="1757750"/>
            <a:ext cx="4763782" cy="1130206"/>
          </a:xfrm>
          <a:prstGeom prst="roundRect">
            <a:avLst/>
          </a:prstGeom>
          <a:noFill/>
          <a:ln w="254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16557" y="1844080"/>
            <a:ext cx="2917316" cy="400110"/>
          </a:xfrm>
          <a:prstGeom prst="rect">
            <a:avLst/>
          </a:prstGeom>
        </p:spPr>
        <p:txBody>
          <a:bodyPr wrap="square">
            <a:spAutoFit/>
          </a:bodyPr>
          <a:lstStyle/>
          <a:p>
            <a:r>
              <a:rPr lang="en-US" altLang="zh-CN" sz="2000" dirty="0"/>
              <a:t>1</a:t>
            </a:r>
            <a:r>
              <a:rPr lang="en-US" altLang="zh-CN" sz="2000" baseline="30000" dirty="0"/>
              <a:t>st</a:t>
            </a:r>
            <a:r>
              <a:rPr lang="en-US" altLang="zh-CN" sz="2000" dirty="0"/>
              <a:t> derivatives</a:t>
            </a:r>
            <a:endParaRPr lang="zh-CN" altLang="en-US" sz="2000" dirty="0"/>
          </a:p>
        </p:txBody>
      </p:sp>
      <mc:AlternateContent xmlns:mc="http://schemas.openxmlformats.org/markup-compatibility/2006" xmlns:a14="http://schemas.microsoft.com/office/drawing/2010/main">
        <mc:Choice Requires="a14">
          <p:sp>
            <p:nvSpPr>
              <p:cNvPr id="13" name="矩形 12"/>
              <p:cNvSpPr/>
              <p:nvPr/>
            </p:nvSpPr>
            <p:spPr>
              <a:xfrm>
                <a:off x="6740033" y="1736358"/>
                <a:ext cx="4763782" cy="1151213"/>
              </a:xfrm>
              <a:prstGeom prst="rect">
                <a:avLst/>
              </a:prstGeom>
            </p:spPr>
            <p:txBody>
              <a:bodyPr wrap="square">
                <a:spAutoFit/>
              </a:bodyPr>
              <a:lstStyle/>
              <a:p>
                <a:pPr algn="ctr">
                  <a:buClr>
                    <a:srgbClr val="A13F3D"/>
                  </a:buClr>
                </a:pPr>
                <a:r>
                  <a:rPr lang="en-US" altLang="zh-CN" sz="2000" dirty="0"/>
                  <a:t>Dynamic Threshold T</a:t>
                </a:r>
              </a:p>
              <a:p>
                <a:pPr>
                  <a:buClr>
                    <a:srgbClr val="A13F3D"/>
                  </a:buClr>
                </a:pPr>
                <a:r>
                  <a:rPr lang="en-US" altLang="zh-CN" sz="2000" i="1" dirty="0"/>
                  <a:t>Ensure detection &amp; Anti-noise</a:t>
                </a:r>
                <a:r>
                  <a:rPr lang="en-US" altLang="zh-CN" sz="2000" dirty="0"/>
                  <a:t>: percentile measurement </a:t>
                </a:r>
                <a14:m>
                  <m:oMath xmlns:m="http://schemas.openxmlformats.org/officeDocument/2006/math">
                    <m:nary>
                      <m:naryPr>
                        <m:ctrlPr>
                          <a:rPr lang="en-US" altLang="zh-CN" sz="2000" i="1" smtClean="0">
                            <a:latin typeface="Cambria Math" panose="02040503050406030204" pitchFamily="18" charset="0"/>
                          </a:rPr>
                        </m:ctrlPr>
                      </m:naryPr>
                      <m:sub>
                        <m:r>
                          <m:rPr>
                            <m:brk m:alnAt="23"/>
                          </m:rPr>
                          <a:rPr lang="en-US" altLang="zh-CN" sz="2000" b="0" i="1" smtClean="0">
                            <a:latin typeface="Cambria Math" panose="02040503050406030204" pitchFamily="18" charset="0"/>
                          </a:rPr>
                          <m:t>0</m:t>
                        </m:r>
                      </m:sub>
                      <m:sup>
                        <m:r>
                          <m:rPr>
                            <m:sty m:val="p"/>
                          </m:rPr>
                          <a:rPr lang="en-US" altLang="zh-CN" sz="2000" i="1">
                            <a:latin typeface="Cambria Math" panose="02040503050406030204" pitchFamily="18" charset="0"/>
                          </a:rPr>
                          <m:t>T</m:t>
                        </m:r>
                      </m:sup>
                      <m:e>
                        <m:r>
                          <a:rPr lang="en-US" altLang="zh-CN" sz="2000" b="0" i="1" smtClean="0">
                            <a:latin typeface="Cambria Math" panose="02040503050406030204" pitchFamily="18" charset="0"/>
                          </a:rPr>
                          <m:t>𝐼</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𝑎</m:t>
                            </m:r>
                          </m:e>
                        </m:d>
                        <m:r>
                          <m:rPr>
                            <m:nor/>
                          </m:rPr>
                          <a:rPr lang="en-US" altLang="zh-CN" sz="2000" b="0" i="0" smtClean="0">
                            <a:latin typeface="Cambria Math" panose="02040503050406030204" pitchFamily="18" charset="0"/>
                          </a:rPr>
                          <m:t>d</m:t>
                        </m:r>
                        <m:r>
                          <a:rPr lang="en-US" altLang="zh-CN" sz="2000" b="0" i="1" smtClean="0">
                            <a:latin typeface="Cambria Math" panose="02040503050406030204" pitchFamily="18" charset="0"/>
                          </a:rPr>
                          <m:t>𝑎</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𝐴</m:t>
                        </m:r>
                        <m:r>
                          <a:rPr lang="en-US" altLang="zh-CN" sz="2000" b="0" i="1" smtClean="0">
                            <a:latin typeface="Cambria Math" panose="02040503050406030204" pitchFamily="18" charset="0"/>
                          </a:rPr>
                          <m:t>%</m:t>
                        </m:r>
                      </m:e>
                    </m:nary>
                  </m:oMath>
                </a14:m>
                <a:endParaRPr lang="en-US" altLang="zh-CN" sz="2000" dirty="0"/>
              </a:p>
            </p:txBody>
          </p:sp>
        </mc:Choice>
        <mc:Fallback xmlns="">
          <p:sp>
            <p:nvSpPr>
              <p:cNvPr id="13" name="矩形 12"/>
              <p:cNvSpPr>
                <a:spLocks noRot="1" noChangeAspect="1" noMove="1" noResize="1" noEditPoints="1" noAdjustHandles="1" noChangeArrowheads="1" noChangeShapeType="1" noTextEdit="1"/>
              </p:cNvSpPr>
              <p:nvPr/>
            </p:nvSpPr>
            <p:spPr>
              <a:xfrm>
                <a:off x="6740033" y="1736358"/>
                <a:ext cx="4763782" cy="1151213"/>
              </a:xfrm>
              <a:prstGeom prst="rect">
                <a:avLst/>
              </a:prstGeom>
              <a:blipFill>
                <a:blip r:embed="rId3"/>
                <a:stretch>
                  <a:fillRect l="-1408" t="-2646" r="-2561" b="-2646"/>
                </a:stretch>
              </a:blipFill>
            </p:spPr>
            <p:txBody>
              <a:bodyPr/>
              <a:lstStyle/>
              <a:p>
                <a:r>
                  <a:rPr lang="zh-CN" altLang="en-US">
                    <a:noFill/>
                  </a:rPr>
                  <a:t> </a:t>
                </a:r>
              </a:p>
            </p:txBody>
          </p:sp>
        </mc:Fallback>
      </mc:AlternateContent>
      <p:pic>
        <p:nvPicPr>
          <p:cNvPr id="14" name="图片 13"/>
          <p:cNvPicPr>
            <a:picLocks noChangeAspect="1"/>
          </p:cNvPicPr>
          <p:nvPr/>
        </p:nvPicPr>
        <p:blipFill>
          <a:blip r:embed="rId4"/>
          <a:stretch>
            <a:fillRect/>
          </a:stretch>
        </p:blipFill>
        <p:spPr>
          <a:xfrm>
            <a:off x="3755816" y="3259255"/>
            <a:ext cx="3696169" cy="3337559"/>
          </a:xfrm>
          <a:prstGeom prst="rect">
            <a:avLst/>
          </a:prstGeom>
        </p:spPr>
      </p:pic>
      <p:pic>
        <p:nvPicPr>
          <p:cNvPr id="15" name="图片 14"/>
          <p:cNvPicPr>
            <a:picLocks noChangeAspect="1"/>
          </p:cNvPicPr>
          <p:nvPr/>
        </p:nvPicPr>
        <p:blipFill>
          <a:blip r:embed="rId5"/>
          <a:stretch>
            <a:fillRect/>
          </a:stretch>
        </p:blipFill>
        <p:spPr>
          <a:xfrm>
            <a:off x="3755816" y="3259854"/>
            <a:ext cx="3696169" cy="3458279"/>
          </a:xfrm>
          <a:prstGeom prst="rect">
            <a:avLst/>
          </a:prstGeom>
        </p:spPr>
      </p:pic>
      <mc:AlternateContent xmlns:mc="http://schemas.openxmlformats.org/markup-compatibility/2006" xmlns:a14="http://schemas.microsoft.com/office/drawing/2010/main">
        <mc:Choice Requires="a14">
          <p:sp>
            <p:nvSpPr>
              <p:cNvPr id="18" name="矩形 17"/>
              <p:cNvSpPr/>
              <p:nvPr/>
            </p:nvSpPr>
            <p:spPr>
              <a:xfrm>
                <a:off x="7952177" y="3341509"/>
                <a:ext cx="2191113" cy="7907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trlPr>
                            <a:rPr lang="en-US" altLang="zh-CN" sz="2000" i="1" smtClean="0">
                              <a:latin typeface="Cambria Math" panose="02040503050406030204" pitchFamily="18" charset="0"/>
                            </a:rPr>
                          </m:ctrlPr>
                        </m:naryPr>
                        <m:sub>
                          <m:r>
                            <m:rPr>
                              <m:brk m:alnAt="23"/>
                            </m:rPr>
                            <a:rPr lang="en-US" altLang="zh-CN" sz="2000" i="1">
                              <a:latin typeface="Cambria Math" panose="02040503050406030204" pitchFamily="18" charset="0"/>
                            </a:rPr>
                            <m:t>0</m:t>
                          </m:r>
                        </m:sub>
                        <m:sup>
                          <m:r>
                            <m:rPr>
                              <m:sty m:val="p"/>
                            </m:rPr>
                            <a:rPr lang="en-US" altLang="zh-CN" sz="2000" i="1">
                              <a:latin typeface="Cambria Math" panose="02040503050406030204" pitchFamily="18" charset="0"/>
                            </a:rPr>
                            <m:t>T</m:t>
                          </m:r>
                        </m:sup>
                        <m:e>
                          <m:r>
                            <a:rPr lang="en-US" altLang="zh-CN" sz="2000" i="1">
                              <a:latin typeface="Cambria Math" panose="02040503050406030204" pitchFamily="18" charset="0"/>
                            </a:rPr>
                            <m:t>𝐼</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𝑎</m:t>
                              </m:r>
                            </m:e>
                          </m:d>
                          <m:r>
                            <m:rPr>
                              <m:nor/>
                            </m:rPr>
                            <a:rPr lang="en-US" altLang="zh-CN" sz="2000">
                              <a:latin typeface="Cambria Math" panose="02040503050406030204" pitchFamily="18" charset="0"/>
                            </a:rPr>
                            <m:t>d</m:t>
                          </m:r>
                          <m:r>
                            <a:rPr lang="en-US" altLang="zh-CN" sz="2000" i="1">
                              <a:latin typeface="Cambria Math" panose="02040503050406030204" pitchFamily="18" charset="0"/>
                            </a:rPr>
                            <m:t>𝑎</m:t>
                          </m:r>
                          <m:r>
                            <a:rPr lang="en-US" altLang="zh-CN" sz="2000" i="1">
                              <a:latin typeface="Cambria Math" panose="02040503050406030204" pitchFamily="18" charset="0"/>
                            </a:rPr>
                            <m:t>=63%</m:t>
                          </m:r>
                        </m:e>
                      </m:nary>
                    </m:oMath>
                  </m:oMathPara>
                </a14:m>
                <a:endParaRPr lang="zh-CN" altLang="en-US" sz="2000" dirty="0"/>
              </a:p>
            </p:txBody>
          </p:sp>
        </mc:Choice>
        <mc:Fallback xmlns="">
          <p:sp>
            <p:nvSpPr>
              <p:cNvPr id="18" name="矩形 17"/>
              <p:cNvSpPr>
                <a:spLocks noRot="1" noChangeAspect="1" noMove="1" noResize="1" noEditPoints="1" noAdjustHandles="1" noChangeArrowheads="1" noChangeShapeType="1" noTextEdit="1"/>
              </p:cNvSpPr>
              <p:nvPr/>
            </p:nvSpPr>
            <p:spPr>
              <a:xfrm>
                <a:off x="7952177" y="3341509"/>
                <a:ext cx="2191113" cy="790794"/>
              </a:xfrm>
              <a:prstGeom prst="rect">
                <a:avLst/>
              </a:prstGeom>
              <a:blipFill>
                <a:blip r:embed="rId6"/>
                <a:stretch>
                  <a:fillRect/>
                </a:stretch>
              </a:blipFill>
            </p:spPr>
            <p:txBody>
              <a:bodyPr/>
              <a:lstStyle/>
              <a:p>
                <a:r>
                  <a:rPr lang="zh-CN" altLang="en-US">
                    <a:noFill/>
                  </a:rPr>
                  <a:t> </a:t>
                </a:r>
              </a:p>
            </p:txBody>
          </p:sp>
        </mc:Fallback>
      </mc:AlternateContent>
      <p:sp>
        <p:nvSpPr>
          <p:cNvPr id="19" name="矩形 18"/>
          <p:cNvSpPr/>
          <p:nvPr/>
        </p:nvSpPr>
        <p:spPr>
          <a:xfrm>
            <a:off x="7451985" y="4562801"/>
            <a:ext cx="4562537" cy="1477328"/>
          </a:xfrm>
          <a:prstGeom prst="rect">
            <a:avLst/>
          </a:prstGeom>
        </p:spPr>
        <p:txBody>
          <a:bodyPr wrap="square">
            <a:spAutoFit/>
          </a:bodyPr>
          <a:lstStyle/>
          <a:p>
            <a:pPr>
              <a:buClr>
                <a:srgbClr val="A13F3D"/>
              </a:buClr>
            </a:pPr>
            <a:r>
              <a:rPr lang="en-US" altLang="zh-CN" b="1" i="1" dirty="0"/>
              <a:t>Movement Segmentation </a:t>
            </a:r>
            <a:r>
              <a:rPr lang="en-US" altLang="zh-CN" dirty="0"/>
              <a:t>segments all movements</a:t>
            </a:r>
            <a:r>
              <a:rPr lang="zh-CN" altLang="en-US" dirty="0"/>
              <a:t>：</a:t>
            </a:r>
            <a:r>
              <a:rPr lang="en-US" altLang="zh-CN" dirty="0"/>
              <a:t>tongue-jaw movements, extra movement between two consecutive movements, facial expression, head movement.</a:t>
            </a:r>
          </a:p>
        </p:txBody>
      </p:sp>
    </p:spTree>
    <p:extLst>
      <p:ext uri="{BB962C8B-B14F-4D97-AF65-F5344CB8AC3E}">
        <p14:creationId xmlns:p14="http://schemas.microsoft.com/office/powerpoint/2010/main" val="21547990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Tongue-Jaw Movement Segmentation</a:t>
            </a:r>
            <a:endParaRPr lang="zh-CN" altLang="en-US" dirty="0"/>
          </a:p>
        </p:txBody>
      </p:sp>
      <p:sp>
        <p:nvSpPr>
          <p:cNvPr id="3" name="矩形 2"/>
          <p:cNvSpPr/>
          <p:nvPr/>
        </p:nvSpPr>
        <p:spPr>
          <a:xfrm>
            <a:off x="896459" y="1172976"/>
            <a:ext cx="10815929" cy="3477875"/>
          </a:xfrm>
          <a:prstGeom prst="rect">
            <a:avLst/>
          </a:prstGeom>
        </p:spPr>
        <p:txBody>
          <a:bodyPr wrap="square">
            <a:spAutoFit/>
          </a:bodyPr>
          <a:lstStyle/>
          <a:p>
            <a:pPr marL="342900" indent="-342900">
              <a:buClr>
                <a:srgbClr val="A13F3D"/>
              </a:buClr>
              <a:buFont typeface="Wingdings" panose="05000000000000000000" pitchFamily="2" charset="2"/>
              <a:buChar char="Ø"/>
            </a:pPr>
            <a:r>
              <a:rPr lang="en-US" altLang="zh-CN" sz="2400" dirty="0"/>
              <a:t>Tongue-Jaw Movement Detection</a:t>
            </a:r>
          </a:p>
          <a:p>
            <a:pPr>
              <a:buClr>
                <a:srgbClr val="A13F3D"/>
              </a:buClr>
            </a:pPr>
            <a:r>
              <a:rPr lang="en-US" altLang="zh-CN" sz="2400" dirty="0"/>
              <a:t>	Tongue-Jaw Movements have more peaks, and the peaks are sharper.</a:t>
            </a:r>
          </a:p>
          <a:p>
            <a:pPr marL="800100" lvl="1" indent="-342900">
              <a:buClr>
                <a:srgbClr val="A13F3D"/>
              </a:buClr>
              <a:buFont typeface="Arial" panose="020B0604020202020204" pitchFamily="34" charset="0"/>
              <a:buChar char="•"/>
            </a:pPr>
            <a:r>
              <a:rPr lang="en-US" altLang="zh-CN" sz="2400" dirty="0"/>
              <a:t>Feature Extraction</a:t>
            </a:r>
          </a:p>
          <a:p>
            <a:pPr lvl="1">
              <a:buClr>
                <a:srgbClr val="A13F3D"/>
              </a:buClr>
            </a:pPr>
            <a:r>
              <a:rPr lang="en-US" altLang="zh-CN" sz="2400" dirty="0"/>
              <a:t>	 kurtosis, standard derivation, length, and the number of peaks.</a:t>
            </a:r>
          </a:p>
          <a:p>
            <a:pPr marL="800100" lvl="1" indent="-342900">
              <a:buClr>
                <a:srgbClr val="A13F3D"/>
              </a:buClr>
              <a:buFont typeface="Arial" panose="020B0604020202020204" pitchFamily="34" charset="0"/>
              <a:buChar char="•"/>
            </a:pPr>
            <a:r>
              <a:rPr lang="en-US" altLang="zh-CN" sz="2400" dirty="0"/>
              <a:t>Tongue-Jaw Movement Selection</a:t>
            </a:r>
          </a:p>
          <a:p>
            <a:pPr lvl="1">
              <a:buClr>
                <a:srgbClr val="A13F3D"/>
              </a:buClr>
            </a:pPr>
            <a:r>
              <a:rPr lang="en-US" altLang="zh-CN" sz="2400" dirty="0"/>
              <a:t>	One-class classifier:</a:t>
            </a:r>
            <a:r>
              <a:rPr lang="fr-FR" altLang="zh-CN" sz="2400" dirty="0"/>
              <a:t> Support Vector Domain Description (SVDD) </a:t>
            </a:r>
            <a:endParaRPr lang="en-US" altLang="zh-CN" sz="2400" dirty="0"/>
          </a:p>
          <a:p>
            <a:pPr marL="342900" indent="-342900">
              <a:buClr>
                <a:srgbClr val="A13F3D"/>
              </a:buClr>
              <a:buFont typeface="Wingdings" panose="05000000000000000000" pitchFamily="2" charset="2"/>
              <a:buChar char="Ø"/>
            </a:pPr>
            <a:endParaRPr lang="en-US" altLang="zh-CN" sz="2400" dirty="0"/>
          </a:p>
          <a:p>
            <a:pPr>
              <a:buClr>
                <a:srgbClr val="A13F3D"/>
              </a:buClr>
            </a:pPr>
            <a:endParaRPr lang="en-US" altLang="zh-CN" sz="2400" dirty="0"/>
          </a:p>
          <a:p>
            <a:pPr>
              <a:buClr>
                <a:srgbClr val="A13F3D"/>
              </a:buClr>
            </a:pPr>
            <a:endParaRPr lang="en-US" altLang="zh-CN" sz="2800" dirty="0"/>
          </a:p>
        </p:txBody>
      </p:sp>
      <p:pic>
        <p:nvPicPr>
          <p:cNvPr id="9" name="图片 8"/>
          <p:cNvPicPr>
            <a:picLocks noChangeAspect="1"/>
          </p:cNvPicPr>
          <p:nvPr/>
        </p:nvPicPr>
        <p:blipFill>
          <a:blip r:embed="rId3"/>
          <a:stretch>
            <a:fillRect/>
          </a:stretch>
        </p:blipFill>
        <p:spPr>
          <a:xfrm>
            <a:off x="313372" y="3522052"/>
            <a:ext cx="11534775" cy="2762250"/>
          </a:xfrm>
          <a:prstGeom prst="rect">
            <a:avLst/>
          </a:prstGeom>
        </p:spPr>
      </p:pic>
      <mc:AlternateContent xmlns:mc="http://schemas.openxmlformats.org/markup-compatibility/2006" xmlns:a14="http://schemas.microsoft.com/office/drawing/2010/main">
        <mc:Choice Requires="a14">
          <p:sp>
            <p:nvSpPr>
              <p:cNvPr id="11" name="圆角矩形 10"/>
              <p:cNvSpPr/>
              <p:nvPr/>
            </p:nvSpPr>
            <p:spPr>
              <a:xfrm>
                <a:off x="1894668" y="3611300"/>
                <a:ext cx="8355730" cy="2340383"/>
              </a:xfrm>
              <a:prstGeom prst="roundRect">
                <a:avLst/>
              </a:prstGeom>
              <a:solidFill>
                <a:schemeClr val="accent6">
                  <a:lumMod val="20000"/>
                  <a:lumOff val="80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Experiment result</a:t>
                </a:r>
                <a:r>
                  <a:rPr lang="zh-CN" altLang="en-US" sz="2400" dirty="0">
                    <a:solidFill>
                      <a:schemeClr val="tx1"/>
                    </a:solidFill>
                  </a:rPr>
                  <a:t>：</a:t>
                </a:r>
                <a:endParaRPr lang="en-US" altLang="zh-CN" sz="2400" dirty="0">
                  <a:solidFill>
                    <a:schemeClr val="tx1"/>
                  </a:solidFill>
                </a:endParaRPr>
              </a:p>
              <a:p>
                <a:pPr marL="342900" indent="-342900">
                  <a:buFont typeface="Arial" panose="020B0604020202020204" pitchFamily="34" charset="0"/>
                  <a:buChar char="•"/>
                </a:pPr>
                <a:r>
                  <a:rPr lang="en-US" altLang="zh-CN" sz="2400" dirty="0">
                    <a:solidFill>
                      <a:schemeClr val="tx1"/>
                    </a:solidFill>
                  </a:rPr>
                  <a:t>Dynamic threshold</a:t>
                </a:r>
                <a:r>
                  <a:rPr lang="zh-CN" altLang="en-US" sz="2400" dirty="0">
                    <a:solidFill>
                      <a:schemeClr val="tx1"/>
                    </a:solidFill>
                  </a:rPr>
                  <a:t>：</a:t>
                </a:r>
                <a:r>
                  <a:rPr lang="en-US" altLang="zh-CN" sz="2400" dirty="0">
                    <a:solidFill>
                      <a:schemeClr val="tx1"/>
                    </a:solidFill>
                  </a:rPr>
                  <a:t>90% </a:t>
                </a:r>
                <a14:m>
                  <m:oMath xmlns:m="http://schemas.openxmlformats.org/officeDocument/2006/math">
                    <m:r>
                      <a:rPr lang="en-US" altLang="zh-CN" sz="2400" i="1" smtClean="0">
                        <a:solidFill>
                          <a:schemeClr val="tx1"/>
                        </a:solidFill>
                        <a:latin typeface="Cambria Math" panose="02040503050406030204" pitchFamily="18" charset="0"/>
                        <a:ea typeface="Cambria Math" panose="02040503050406030204" pitchFamily="18" charset="0"/>
                      </a:rPr>
                      <m:t>≤</m:t>
                    </m:r>
                  </m:oMath>
                </a14:m>
                <a:r>
                  <a:rPr lang="en-US" altLang="zh-CN" sz="2400" dirty="0">
                    <a:solidFill>
                      <a:schemeClr val="tx1"/>
                    </a:solidFill>
                  </a:rPr>
                  <a:t> 0.1s</a:t>
                </a:r>
              </a:p>
              <a:p>
                <a:pPr marL="342900" indent="-342900">
                  <a:buFont typeface="Arial" panose="020B0604020202020204" pitchFamily="34" charset="0"/>
                  <a:buChar char="•"/>
                </a:pPr>
                <a:r>
                  <a:rPr lang="en-US" altLang="zh-CN" sz="2400" dirty="0">
                    <a:solidFill>
                      <a:schemeClr val="tx1"/>
                    </a:solidFill>
                  </a:rPr>
                  <a:t>SVDD receives 93.88% recall and 91.93% precision</a:t>
                </a:r>
              </a:p>
              <a:p>
                <a:pPr algn="ctr"/>
                <a:endParaRPr lang="zh-CN" altLang="en-US" sz="2400" dirty="0">
                  <a:solidFill>
                    <a:schemeClr val="tx1"/>
                  </a:solidFill>
                </a:endParaRPr>
              </a:p>
            </p:txBody>
          </p:sp>
        </mc:Choice>
        <mc:Fallback xmlns="">
          <p:sp>
            <p:nvSpPr>
              <p:cNvPr id="11" name="圆角矩形 10"/>
              <p:cNvSpPr>
                <a:spLocks noRot="1" noChangeAspect="1" noMove="1" noResize="1" noEditPoints="1" noAdjustHandles="1" noChangeArrowheads="1" noChangeShapeType="1" noTextEdit="1"/>
              </p:cNvSpPr>
              <p:nvPr/>
            </p:nvSpPr>
            <p:spPr>
              <a:xfrm>
                <a:off x="1894668" y="3611300"/>
                <a:ext cx="8355730" cy="2340383"/>
              </a:xfrm>
              <a:prstGeom prst="roundRect">
                <a:avLst/>
              </a:prstGeom>
              <a:blipFill>
                <a:blip r:embed="rId4"/>
                <a:stretch>
                  <a:fillRect/>
                </a:stretch>
              </a:blipFill>
              <a:ln w="25400">
                <a:solidFill>
                  <a:schemeClr val="accent6">
                    <a:lumMod val="75000"/>
                  </a:schemeClr>
                </a:solidFill>
              </a:ln>
            </p:spPr>
            <p:txBody>
              <a:bodyPr/>
              <a:lstStyle/>
              <a:p>
                <a:r>
                  <a:rPr lang="zh-CN" altLang="en-US">
                    <a:noFill/>
                  </a:rPr>
                  <a:t> </a:t>
                </a:r>
              </a:p>
            </p:txBody>
          </p:sp>
        </mc:Fallback>
      </mc:AlternateContent>
    </p:spTree>
    <p:extLst>
      <p:ext uri="{BB962C8B-B14F-4D97-AF65-F5344CB8AC3E}">
        <p14:creationId xmlns:p14="http://schemas.microsoft.com/office/powerpoint/2010/main" val="36982576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Multi-path Reflection Instability Reduction</a:t>
            </a:r>
            <a:endParaRPr lang="zh-CN" altLang="en-US" dirty="0"/>
          </a:p>
        </p:txBody>
      </p:sp>
      <p:sp>
        <p:nvSpPr>
          <p:cNvPr id="4" name="圆角矩形 3"/>
          <p:cNvSpPr/>
          <p:nvPr/>
        </p:nvSpPr>
        <p:spPr>
          <a:xfrm>
            <a:off x="7407965" y="1843193"/>
            <a:ext cx="4028661" cy="2304640"/>
          </a:xfrm>
          <a:prstGeom prst="roundRect">
            <a:avLst>
              <a:gd name="adj" fmla="val 7576"/>
            </a:avLst>
          </a:prstGeom>
          <a:solidFill>
            <a:schemeClr val="accent6">
              <a:lumMod val="20000"/>
              <a:lumOff val="80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7407966" y="1901063"/>
            <a:ext cx="4028662" cy="2246769"/>
          </a:xfrm>
          <a:prstGeom prst="rect">
            <a:avLst/>
          </a:prstGeom>
        </p:spPr>
        <p:txBody>
          <a:bodyPr wrap="square">
            <a:spAutoFit/>
          </a:bodyPr>
          <a:lstStyle/>
          <a:p>
            <a:pPr>
              <a:buClr>
                <a:srgbClr val="A13F3D"/>
              </a:buClr>
            </a:pPr>
            <a:r>
              <a:rPr lang="en-US" altLang="zh-CN" sz="2000" dirty="0"/>
              <a:t>Guidelines:</a:t>
            </a:r>
          </a:p>
          <a:p>
            <a:pPr marL="285750" indent="-285750">
              <a:buClr>
                <a:srgbClr val="A13F3D"/>
              </a:buClr>
              <a:buFont typeface="Arial" panose="020B0604020202020204" pitchFamily="34" charset="0"/>
              <a:buChar char="•"/>
            </a:pPr>
            <a:r>
              <a:rPr lang="en-US" altLang="zh-CN" sz="2000" dirty="0"/>
              <a:t>Data from the same tongue-jaw movement should be more similar after transformation. </a:t>
            </a:r>
          </a:p>
          <a:p>
            <a:pPr marL="285750" indent="-285750">
              <a:buClr>
                <a:srgbClr val="A13F3D"/>
              </a:buClr>
              <a:buFont typeface="Arial" panose="020B0604020202020204" pitchFamily="34" charset="0"/>
              <a:buChar char="•"/>
            </a:pPr>
            <a:r>
              <a:rPr lang="en-US" altLang="zh-CN" sz="2000" dirty="0"/>
              <a:t>Data from different tongue-jaw movements should be distinct after transformation.</a:t>
            </a:r>
          </a:p>
        </p:txBody>
      </p:sp>
      <p:sp>
        <p:nvSpPr>
          <p:cNvPr id="6" name="矩形 5"/>
          <p:cNvSpPr/>
          <p:nvPr/>
        </p:nvSpPr>
        <p:spPr>
          <a:xfrm>
            <a:off x="1357666" y="5166403"/>
            <a:ext cx="4367510" cy="400110"/>
          </a:xfrm>
          <a:prstGeom prst="rect">
            <a:avLst/>
          </a:prstGeom>
        </p:spPr>
        <p:txBody>
          <a:bodyPr wrap="square">
            <a:spAutoFit/>
          </a:bodyPr>
          <a:lstStyle/>
          <a:p>
            <a:pPr algn="ctr">
              <a:buClr>
                <a:srgbClr val="A13F3D"/>
              </a:buClr>
            </a:pPr>
            <a:r>
              <a:rPr lang="en-US" altLang="zh-CN" sz="2000" dirty="0"/>
              <a:t>Ear canal shape &amp; sensor position</a:t>
            </a:r>
          </a:p>
        </p:txBody>
      </p:sp>
      <p:sp>
        <p:nvSpPr>
          <p:cNvPr id="7" name="矩形 6"/>
          <p:cNvSpPr/>
          <p:nvPr/>
        </p:nvSpPr>
        <p:spPr>
          <a:xfrm>
            <a:off x="1781965" y="5832704"/>
            <a:ext cx="3518913" cy="400110"/>
          </a:xfrm>
          <a:prstGeom prst="rect">
            <a:avLst/>
          </a:prstGeom>
        </p:spPr>
        <p:txBody>
          <a:bodyPr wrap="none">
            <a:spAutoFit/>
          </a:bodyPr>
          <a:lstStyle/>
          <a:p>
            <a:pPr algn="ctr"/>
            <a:r>
              <a:rPr lang="en-US" altLang="zh-CN" sz="2000" dirty="0"/>
              <a:t>Curve shape, peak amplitude</a:t>
            </a:r>
            <a:endParaRPr lang="zh-CN" altLang="en-US" sz="2000" dirty="0"/>
          </a:p>
        </p:txBody>
      </p:sp>
      <p:sp>
        <p:nvSpPr>
          <p:cNvPr id="8" name="矩形 7"/>
          <p:cNvSpPr/>
          <p:nvPr/>
        </p:nvSpPr>
        <p:spPr>
          <a:xfrm>
            <a:off x="6739903" y="5100740"/>
            <a:ext cx="3775678" cy="400110"/>
          </a:xfrm>
          <a:prstGeom prst="rect">
            <a:avLst/>
          </a:prstGeom>
        </p:spPr>
        <p:txBody>
          <a:bodyPr wrap="square">
            <a:spAutoFit/>
          </a:bodyPr>
          <a:lstStyle/>
          <a:p>
            <a:pPr algn="ctr">
              <a:buClr>
                <a:srgbClr val="A13F3D"/>
              </a:buClr>
            </a:pPr>
            <a:r>
              <a:rPr lang="en-US" altLang="zh-CN" sz="2000" dirty="0"/>
              <a:t>Motional information</a:t>
            </a:r>
          </a:p>
        </p:txBody>
      </p:sp>
      <p:sp>
        <p:nvSpPr>
          <p:cNvPr id="9" name="矩形 8"/>
          <p:cNvSpPr/>
          <p:nvPr/>
        </p:nvSpPr>
        <p:spPr>
          <a:xfrm>
            <a:off x="6776911" y="5767041"/>
            <a:ext cx="3701663" cy="707886"/>
          </a:xfrm>
          <a:prstGeom prst="rect">
            <a:avLst/>
          </a:prstGeom>
        </p:spPr>
        <p:txBody>
          <a:bodyPr wrap="square">
            <a:spAutoFit/>
          </a:bodyPr>
          <a:lstStyle/>
          <a:p>
            <a:pPr algn="ctr"/>
            <a:r>
              <a:rPr lang="en-US" altLang="zh-CN" sz="2000" dirty="0"/>
              <a:t>Number of peaks, relative peak/trough position</a:t>
            </a:r>
            <a:endParaRPr lang="zh-CN" altLang="en-US" sz="2000" dirty="0"/>
          </a:p>
        </p:txBody>
      </p:sp>
      <p:sp>
        <p:nvSpPr>
          <p:cNvPr id="16" name="下箭头 15"/>
          <p:cNvSpPr/>
          <p:nvPr/>
        </p:nvSpPr>
        <p:spPr>
          <a:xfrm>
            <a:off x="3402525" y="5565226"/>
            <a:ext cx="277792" cy="323166"/>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下箭头 17"/>
          <p:cNvSpPr/>
          <p:nvPr/>
        </p:nvSpPr>
        <p:spPr>
          <a:xfrm>
            <a:off x="8488846" y="5499563"/>
            <a:ext cx="277792" cy="323166"/>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rotWithShape="1">
          <a:blip r:embed="rId3"/>
          <a:srcRect t="1314" b="-1"/>
          <a:stretch/>
        </p:blipFill>
        <p:spPr>
          <a:xfrm>
            <a:off x="726433" y="1033669"/>
            <a:ext cx="6156496" cy="4041239"/>
          </a:xfrm>
          <a:prstGeom prst="rect">
            <a:avLst/>
          </a:prstGeom>
        </p:spPr>
      </p:pic>
    </p:spTree>
    <p:extLst>
      <p:ext uri="{BB962C8B-B14F-4D97-AF65-F5344CB8AC3E}">
        <p14:creationId xmlns:p14="http://schemas.microsoft.com/office/powerpoint/2010/main" val="31413536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par>
                          <p:cTn id="24" fill="hold">
                            <p:stCondLst>
                              <p:cond delay="0"/>
                            </p:stCondLst>
                            <p:childTnLst>
                              <p:par>
                                <p:cTn id="25" presetID="22" presetClass="entr" presetSubtype="1"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16"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Multi-path Reflection Instability Reduction</a:t>
            </a:r>
            <a:endParaRPr lang="zh-CN" altLang="en-US" dirty="0"/>
          </a:p>
        </p:txBody>
      </p:sp>
      <p:pic>
        <p:nvPicPr>
          <p:cNvPr id="4" name="图片 3"/>
          <p:cNvPicPr>
            <a:picLocks noChangeAspect="1"/>
          </p:cNvPicPr>
          <p:nvPr/>
        </p:nvPicPr>
        <p:blipFill>
          <a:blip r:embed="rId3"/>
          <a:stretch>
            <a:fillRect/>
          </a:stretch>
        </p:blipFill>
        <p:spPr>
          <a:xfrm>
            <a:off x="345606" y="2004246"/>
            <a:ext cx="9943078" cy="3977231"/>
          </a:xfrm>
          <a:prstGeom prst="rect">
            <a:avLst/>
          </a:prstGeom>
        </p:spPr>
      </p:pic>
      <p:grpSp>
        <p:nvGrpSpPr>
          <p:cNvPr id="8" name="组合 7"/>
          <p:cNvGrpSpPr/>
          <p:nvPr/>
        </p:nvGrpSpPr>
        <p:grpSpPr>
          <a:xfrm>
            <a:off x="345606" y="4019079"/>
            <a:ext cx="6018751" cy="2395949"/>
            <a:chOff x="1336206" y="3047210"/>
            <a:chExt cx="6018751" cy="2395949"/>
          </a:xfrm>
        </p:grpSpPr>
        <p:sp>
          <p:nvSpPr>
            <p:cNvPr id="5" name="圆角矩形 4"/>
            <p:cNvSpPr/>
            <p:nvPr/>
          </p:nvSpPr>
          <p:spPr>
            <a:xfrm>
              <a:off x="1336206" y="3047210"/>
              <a:ext cx="6018751" cy="2395949"/>
            </a:xfrm>
            <a:prstGeom prst="roundRect">
              <a:avLst>
                <a:gd name="adj" fmla="val 6930"/>
              </a:avLst>
            </a:prstGeom>
            <a:solidFill>
              <a:schemeClr val="accent4">
                <a:lumMod val="60000"/>
                <a:lumOff val="40000"/>
                <a:alpha val="12000"/>
              </a:schemeClr>
            </a:solid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 name="文本框 5"/>
                <p:cNvSpPr txBox="1"/>
                <p:nvPr/>
              </p:nvSpPr>
              <p:spPr>
                <a:xfrm>
                  <a:off x="1736035" y="4931137"/>
                  <a:ext cx="8216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𝒙</m:t>
                        </m:r>
                      </m:oMath>
                    </m:oMathPara>
                  </a14:m>
                  <a:endParaRPr lang="zh-CN" altLang="en-US" b="1" dirty="0"/>
                </a:p>
              </p:txBody>
            </p:sp>
          </mc:Choice>
          <mc:Fallback xmlns="">
            <p:sp>
              <p:nvSpPr>
                <p:cNvPr id="6" name="文本框 5"/>
                <p:cNvSpPr txBox="1">
                  <a:spLocks noRot="1" noChangeAspect="1" noMove="1" noResize="1" noEditPoints="1" noAdjustHandles="1" noChangeArrowheads="1" noChangeShapeType="1" noTextEdit="1"/>
                </p:cNvSpPr>
                <p:nvPr/>
              </p:nvSpPr>
              <p:spPr>
                <a:xfrm>
                  <a:off x="1736035" y="4931137"/>
                  <a:ext cx="821636" cy="461665"/>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p:cNvSpPr txBox="1"/>
                <p:nvPr/>
              </p:nvSpPr>
              <p:spPr>
                <a:xfrm>
                  <a:off x="3538330" y="4907987"/>
                  <a:ext cx="340580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𝒚</m:t>
                            </m:r>
                          </m:e>
                          <m:sub>
                            <m:r>
                              <a:rPr lang="en-US" altLang="zh-CN" sz="2400" b="0" i="1" smtClean="0">
                                <a:latin typeface="Cambria Math" panose="02040503050406030204" pitchFamily="18" charset="0"/>
                              </a:rPr>
                              <m:t>1</m:t>
                            </m:r>
                          </m:sub>
                        </m:sSub>
                        <m:r>
                          <a:rPr lang="en-US" altLang="zh-CN" sz="2400" b="1" i="1" smtClean="0">
                            <a:latin typeface="Cambria Math" panose="02040503050406030204" pitchFamily="18" charset="0"/>
                          </a:rPr>
                          <m:t>,</m:t>
                        </m:r>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𝒚</m:t>
                            </m:r>
                          </m:e>
                          <m:sub>
                            <m:r>
                              <a:rPr lang="en-US" altLang="zh-CN" sz="2400" b="0" i="1" smtClean="0">
                                <a:latin typeface="Cambria Math" panose="02040503050406030204" pitchFamily="18" charset="0"/>
                              </a:rPr>
                              <m:t>2</m:t>
                            </m:r>
                          </m:sub>
                        </m:sSub>
                        <m:r>
                          <a:rPr lang="en-US" altLang="zh-CN" sz="2400" b="1" i="1" smtClean="0">
                            <a:latin typeface="Cambria Math" panose="02040503050406030204" pitchFamily="18" charset="0"/>
                          </a:rPr>
                          <m:t>,</m:t>
                        </m:r>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𝒚</m:t>
                            </m:r>
                          </m:e>
                          <m:sub>
                            <m:r>
                              <a:rPr lang="en-US" altLang="zh-CN" sz="2400" b="0" i="1" smtClean="0">
                                <a:latin typeface="Cambria Math" panose="02040503050406030204" pitchFamily="18" charset="0"/>
                              </a:rPr>
                              <m:t>3</m:t>
                            </m:r>
                          </m:sub>
                        </m:sSub>
                        <m:r>
                          <a:rPr lang="en-US" altLang="zh-CN" sz="2400" b="1" i="1" smtClean="0">
                            <a:latin typeface="Cambria Math" panose="02040503050406030204" pitchFamily="18" charset="0"/>
                          </a:rPr>
                          <m:t>,</m:t>
                        </m:r>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𝒚</m:t>
                            </m:r>
                          </m:e>
                          <m:sub>
                            <m:r>
                              <a:rPr lang="en-US" altLang="zh-CN" sz="2400" b="0" i="1" smtClean="0">
                                <a:latin typeface="Cambria Math" panose="02040503050406030204" pitchFamily="18" charset="0"/>
                              </a:rPr>
                              <m:t>4</m:t>
                            </m:r>
                          </m:sub>
                        </m:sSub>
                        <m:r>
                          <a:rPr lang="en-US" altLang="zh-CN" sz="2400" b="1" i="1" smtClean="0">
                            <a:latin typeface="Cambria Math" panose="02040503050406030204" pitchFamily="18" charset="0"/>
                          </a:rPr>
                          <m:t>,</m:t>
                        </m:r>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𝒚</m:t>
                            </m:r>
                          </m:e>
                          <m:sub>
                            <m:r>
                              <a:rPr lang="en-US" altLang="zh-CN" sz="2400" b="0" i="1" smtClean="0">
                                <a:latin typeface="Cambria Math" panose="02040503050406030204" pitchFamily="18" charset="0"/>
                              </a:rPr>
                              <m:t>5</m:t>
                            </m:r>
                          </m:sub>
                        </m:sSub>
                        <m:r>
                          <a:rPr lang="en-US" altLang="zh-CN" sz="2400" b="1" i="1" smtClean="0">
                            <a:latin typeface="Cambria Math" panose="02040503050406030204" pitchFamily="18" charset="0"/>
                          </a:rPr>
                          <m:t>,</m:t>
                        </m:r>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𝒚</m:t>
                            </m:r>
                          </m:e>
                          <m:sub>
                            <m:r>
                              <a:rPr lang="en-US" altLang="zh-CN" sz="2400" b="0" i="1" smtClean="0">
                                <a:latin typeface="Cambria Math" panose="02040503050406030204" pitchFamily="18" charset="0"/>
                              </a:rPr>
                              <m:t>6</m:t>
                            </m:r>
                          </m:sub>
                        </m:sSub>
                      </m:oMath>
                    </m:oMathPara>
                  </a14:m>
                  <a:endParaRPr lang="zh-CN" altLang="en-US" b="1" dirty="0"/>
                </a:p>
              </p:txBody>
            </p:sp>
          </mc:Choice>
          <mc:Fallback xmlns="">
            <p:sp>
              <p:nvSpPr>
                <p:cNvPr id="7" name="文本框 6"/>
                <p:cNvSpPr txBox="1">
                  <a:spLocks noRot="1" noChangeAspect="1" noMove="1" noResize="1" noEditPoints="1" noAdjustHandles="1" noChangeArrowheads="1" noChangeShapeType="1" noTextEdit="1"/>
                </p:cNvSpPr>
                <p:nvPr/>
              </p:nvSpPr>
              <p:spPr>
                <a:xfrm>
                  <a:off x="3538330" y="4907987"/>
                  <a:ext cx="3405809" cy="461665"/>
                </a:xfrm>
                <a:prstGeom prst="rect">
                  <a:avLst/>
                </a:prstGeom>
                <a:blipFill>
                  <a:blip r:embed="rId5"/>
                  <a:stretch>
                    <a:fillRect b="-14667"/>
                  </a:stretch>
                </a:blipFill>
              </p:spPr>
              <p:txBody>
                <a:bodyPr/>
                <a:lstStyle/>
                <a:p>
                  <a:r>
                    <a:rPr lang="zh-CN" altLang="en-US">
                      <a:noFill/>
                    </a:rPr>
                    <a:t> </a:t>
                  </a:r>
                </a:p>
              </p:txBody>
            </p:sp>
          </mc:Fallback>
        </mc:AlternateContent>
      </p:grpSp>
      <p:sp>
        <p:nvSpPr>
          <p:cNvPr id="10" name="圆角矩形 9"/>
          <p:cNvSpPr/>
          <p:nvPr/>
        </p:nvSpPr>
        <p:spPr>
          <a:xfrm>
            <a:off x="345605" y="3414531"/>
            <a:ext cx="6018751" cy="590383"/>
          </a:xfrm>
          <a:prstGeom prst="roundRect">
            <a:avLst>
              <a:gd name="adj" fmla="val 6930"/>
            </a:avLst>
          </a:prstGeom>
          <a:solidFill>
            <a:schemeClr val="accent4">
              <a:lumMod val="60000"/>
              <a:lumOff val="40000"/>
              <a:alpha val="12000"/>
            </a:schemeClr>
          </a:solid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345603" y="972274"/>
            <a:ext cx="6018753" cy="2442258"/>
            <a:chOff x="1336203" y="972274"/>
            <a:chExt cx="6018753" cy="2442258"/>
          </a:xfrm>
        </p:grpSpPr>
        <p:sp>
          <p:nvSpPr>
            <p:cNvPr id="13" name="圆角矩形 12"/>
            <p:cNvSpPr/>
            <p:nvPr/>
          </p:nvSpPr>
          <p:spPr>
            <a:xfrm>
              <a:off x="1336205" y="972274"/>
              <a:ext cx="6018751" cy="2442258"/>
            </a:xfrm>
            <a:prstGeom prst="roundRect">
              <a:avLst>
                <a:gd name="adj" fmla="val 6930"/>
              </a:avLst>
            </a:prstGeom>
            <a:solidFill>
              <a:schemeClr val="accent4">
                <a:lumMod val="60000"/>
                <a:lumOff val="40000"/>
                <a:alpha val="12000"/>
              </a:schemeClr>
            </a:solid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 name="文本框 10"/>
                <p:cNvSpPr txBox="1"/>
                <p:nvPr/>
              </p:nvSpPr>
              <p:spPr>
                <a:xfrm>
                  <a:off x="1336203" y="985962"/>
                  <a:ext cx="3205316" cy="4865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𝑷</m:t>
                            </m:r>
                          </m:e>
                          <m:sub>
                            <m:r>
                              <a:rPr lang="en-US" altLang="zh-CN" sz="2400" b="1" i="1" smtClean="0">
                                <a:latin typeface="Cambria Math" panose="02040503050406030204" pitchFamily="18" charset="0"/>
                              </a:rPr>
                              <m:t>𝒙</m:t>
                            </m:r>
                          </m:sub>
                        </m:sSub>
                        <m:r>
                          <a:rPr lang="en-US" altLang="zh-CN" sz="2400" b="1" i="1" smtClean="0">
                            <a:latin typeface="Cambria Math" panose="02040503050406030204" pitchFamily="18" charset="0"/>
                          </a:rPr>
                          <m:t>=</m:t>
                        </m:r>
                        <m:sSubSup>
                          <m:sSubSupPr>
                            <m:ctrlPr>
                              <a:rPr lang="en-US" altLang="zh-CN" sz="2400" b="1" i="1" smtClean="0">
                                <a:latin typeface="Cambria Math" panose="02040503050406030204" pitchFamily="18" charset="0"/>
                              </a:rPr>
                            </m:ctrlPr>
                          </m:sSubSupPr>
                          <m:e>
                            <m:r>
                              <a:rPr lang="zh-CN" altLang="en-US" sz="2400" b="1" i="1" smtClean="0">
                                <a:latin typeface="Cambria Math" panose="02040503050406030204" pitchFamily="18" charset="0"/>
                              </a:rPr>
                              <m:t>𝚺</m:t>
                            </m:r>
                          </m:e>
                          <m:sub>
                            <m:r>
                              <a:rPr lang="en-US" altLang="zh-CN" sz="2400" b="1" i="1" smtClean="0">
                                <a:latin typeface="Cambria Math" panose="02040503050406030204" pitchFamily="18" charset="0"/>
                              </a:rPr>
                              <m:t>𝒊</m:t>
                            </m:r>
                            <m:r>
                              <a:rPr lang="en-US" altLang="zh-CN" sz="2400" b="1" i="1" smtClean="0">
                                <a:latin typeface="Cambria Math" panose="02040503050406030204" pitchFamily="18" charset="0"/>
                              </a:rPr>
                              <m:t>=</m:t>
                            </m:r>
                            <m:r>
                              <a:rPr lang="en-US" altLang="zh-CN" sz="2400" b="1" i="1" smtClean="0">
                                <a:latin typeface="Cambria Math" panose="02040503050406030204" pitchFamily="18" charset="0"/>
                              </a:rPr>
                              <m:t>𝟏</m:t>
                            </m:r>
                          </m:sub>
                          <m:sup>
                            <m:r>
                              <a:rPr lang="en-US" altLang="zh-CN" sz="2400" b="1" i="1" smtClean="0">
                                <a:latin typeface="Cambria Math" panose="02040503050406030204" pitchFamily="18" charset="0"/>
                              </a:rPr>
                              <m:t>𝑲</m:t>
                            </m:r>
                          </m:sup>
                        </m:sSubSup>
                        <m:sSub>
                          <m:sSubPr>
                            <m:ctrlPr>
                              <a:rPr lang="en-US" altLang="zh-CN" sz="2400" b="1" i="1">
                                <a:latin typeface="Cambria Math" panose="02040503050406030204" pitchFamily="18" charset="0"/>
                              </a:rPr>
                            </m:ctrlPr>
                          </m:sSubPr>
                          <m:e>
                            <m:r>
                              <a:rPr lang="zh-CN" altLang="en-US" sz="2400" b="1" i="1">
                                <a:latin typeface="Cambria Math" panose="02040503050406030204" pitchFamily="18" charset="0"/>
                              </a:rPr>
                              <m:t>𝜶</m:t>
                            </m:r>
                          </m:e>
                          <m:sub>
                            <m:r>
                              <a:rPr lang="en-US" altLang="zh-CN" sz="2400" b="1" i="1">
                                <a:latin typeface="Cambria Math" panose="02040503050406030204" pitchFamily="18" charset="0"/>
                              </a:rPr>
                              <m:t>𝒊</m:t>
                            </m:r>
                          </m:sub>
                        </m:sSub>
                        <m:r>
                          <a:rPr lang="zh-CN" altLang="en-US" sz="2400" b="1" i="1">
                            <a:latin typeface="Cambria Math" panose="02040503050406030204" pitchFamily="18" charset="0"/>
                          </a:rPr>
                          <m:t>𝓝</m:t>
                        </m:r>
                        <m:r>
                          <a:rPr lang="en-US" altLang="zh-CN" sz="2400" b="1" i="1">
                            <a:latin typeface="Cambria Math" panose="02040503050406030204" pitchFamily="18" charset="0"/>
                          </a:rPr>
                          <m:t>(</m:t>
                        </m:r>
                        <m:sSub>
                          <m:sSubPr>
                            <m:ctrlPr>
                              <a:rPr lang="en-US" altLang="zh-CN" sz="2400" b="1" i="1">
                                <a:latin typeface="Cambria Math" panose="02040503050406030204" pitchFamily="18" charset="0"/>
                              </a:rPr>
                            </m:ctrlPr>
                          </m:sSubPr>
                          <m:e>
                            <m:r>
                              <a:rPr lang="zh-CN" altLang="en-US" sz="2400" b="1" i="1">
                                <a:latin typeface="Cambria Math" panose="02040503050406030204" pitchFamily="18" charset="0"/>
                              </a:rPr>
                              <m:t>𝝁</m:t>
                            </m:r>
                          </m:e>
                          <m:sub>
                            <m:r>
                              <a:rPr lang="en-US" altLang="zh-CN" sz="2400" b="1" i="1">
                                <a:latin typeface="Cambria Math" panose="02040503050406030204" pitchFamily="18" charset="0"/>
                              </a:rPr>
                              <m:t>𝒊</m:t>
                            </m:r>
                          </m:sub>
                        </m:sSub>
                        <m:r>
                          <a:rPr lang="en-US" altLang="zh-CN" sz="2400" b="1" i="1">
                            <a:latin typeface="Cambria Math" panose="02040503050406030204" pitchFamily="18" charset="0"/>
                          </a:rPr>
                          <m:t>,</m:t>
                        </m:r>
                        <m:sSub>
                          <m:sSubPr>
                            <m:ctrlPr>
                              <a:rPr lang="en-US" altLang="zh-CN" sz="2400" b="1" i="1">
                                <a:latin typeface="Cambria Math" panose="02040503050406030204" pitchFamily="18" charset="0"/>
                              </a:rPr>
                            </m:ctrlPr>
                          </m:sSubPr>
                          <m:e>
                            <m:r>
                              <a:rPr lang="zh-CN" altLang="en-US" sz="2400" b="1" i="1">
                                <a:latin typeface="Cambria Math" panose="02040503050406030204" pitchFamily="18" charset="0"/>
                              </a:rPr>
                              <m:t>𝝈</m:t>
                            </m:r>
                          </m:e>
                          <m:sub>
                            <m:r>
                              <a:rPr lang="en-US" altLang="zh-CN" sz="2400" b="1" i="1">
                                <a:latin typeface="Cambria Math" panose="02040503050406030204" pitchFamily="18" charset="0"/>
                              </a:rPr>
                              <m:t>𝒊</m:t>
                            </m:r>
                          </m:sub>
                        </m:sSub>
                        <m:r>
                          <a:rPr lang="en-US" altLang="zh-CN" sz="2400" b="1" i="1">
                            <a:latin typeface="Cambria Math" panose="02040503050406030204" pitchFamily="18" charset="0"/>
                          </a:rPr>
                          <m:t>)</m:t>
                        </m:r>
                      </m:oMath>
                    </m:oMathPara>
                  </a14:m>
                  <a:endParaRPr lang="zh-CN" altLang="en-US" b="1" dirty="0"/>
                </a:p>
              </p:txBody>
            </p:sp>
          </mc:Choice>
          <mc:Fallback xmlns="">
            <p:sp>
              <p:nvSpPr>
                <p:cNvPr id="11" name="文本框 10"/>
                <p:cNvSpPr txBox="1">
                  <a:spLocks noRot="1" noChangeAspect="1" noMove="1" noResize="1" noEditPoints="1" noAdjustHandles="1" noChangeArrowheads="1" noChangeShapeType="1" noTextEdit="1"/>
                </p:cNvSpPr>
                <p:nvPr/>
              </p:nvSpPr>
              <p:spPr>
                <a:xfrm>
                  <a:off x="1336203" y="985962"/>
                  <a:ext cx="3205316" cy="486543"/>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1336203" y="1485148"/>
                  <a:ext cx="5216996" cy="521618"/>
                </a:xfrm>
                <a:prstGeom prst="rect">
                  <a:avLst/>
                </a:prstGeom>
                <a:noFill/>
              </p:spPr>
              <p:txBody>
                <a:bodyPr wrap="square" rtlCol="0">
                  <a:spAutoFit/>
                </a:bodyPr>
                <a:lstStyle/>
                <a:p>
                  <a14:m>
                    <m:oMath xmlns:m="http://schemas.openxmlformats.org/officeDocument/2006/math">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𝑷</m:t>
                          </m:r>
                        </m:e>
                        <m:sub>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𝒚</m:t>
                              </m:r>
                            </m:e>
                            <m:sub>
                              <m:r>
                                <a:rPr lang="en-US" altLang="zh-CN" sz="2400" b="1" i="1" smtClean="0">
                                  <a:latin typeface="Cambria Math" panose="02040503050406030204" pitchFamily="18" charset="0"/>
                                </a:rPr>
                                <m:t>𝒎</m:t>
                              </m:r>
                            </m:sub>
                          </m:sSub>
                        </m:sub>
                      </m:sSub>
                      <m:r>
                        <a:rPr lang="en-US" altLang="zh-CN" sz="2400" b="1" i="1" smtClean="0">
                          <a:latin typeface="Cambria Math" panose="02040503050406030204" pitchFamily="18" charset="0"/>
                        </a:rPr>
                        <m:t>=</m:t>
                      </m:r>
                      <m:sSubSup>
                        <m:sSubSupPr>
                          <m:ctrlPr>
                            <a:rPr lang="en-US" altLang="zh-CN" sz="2400" b="1" i="1" smtClean="0">
                              <a:latin typeface="Cambria Math" panose="02040503050406030204" pitchFamily="18" charset="0"/>
                            </a:rPr>
                          </m:ctrlPr>
                        </m:sSubSupPr>
                        <m:e>
                          <m:r>
                            <a:rPr lang="zh-CN" altLang="en-US" sz="2400" b="1" i="1" smtClean="0">
                              <a:latin typeface="Cambria Math" panose="02040503050406030204" pitchFamily="18" charset="0"/>
                            </a:rPr>
                            <m:t>𝚺</m:t>
                          </m:r>
                        </m:e>
                        <m:sub>
                          <m:r>
                            <a:rPr lang="en-US" altLang="zh-CN" sz="2400" b="1" i="1" smtClean="0">
                              <a:latin typeface="Cambria Math" panose="02040503050406030204" pitchFamily="18" charset="0"/>
                            </a:rPr>
                            <m:t>𝒊</m:t>
                          </m:r>
                          <m:r>
                            <a:rPr lang="en-US" altLang="zh-CN" sz="2400" b="1" i="1" smtClean="0">
                              <a:latin typeface="Cambria Math" panose="02040503050406030204" pitchFamily="18" charset="0"/>
                            </a:rPr>
                            <m:t>=</m:t>
                          </m:r>
                          <m:r>
                            <a:rPr lang="en-US" altLang="zh-CN" sz="2400" b="1" i="1" smtClean="0">
                              <a:latin typeface="Cambria Math" panose="02040503050406030204" pitchFamily="18" charset="0"/>
                            </a:rPr>
                            <m:t>𝟏</m:t>
                          </m:r>
                        </m:sub>
                        <m:sup>
                          <m:r>
                            <a:rPr lang="en-US" altLang="zh-CN" sz="2400" b="1" i="1" smtClean="0">
                              <a:latin typeface="Cambria Math" panose="02040503050406030204" pitchFamily="18" charset="0"/>
                            </a:rPr>
                            <m:t>𝑲</m:t>
                          </m:r>
                        </m:sup>
                      </m:sSubSup>
                      <m:sSub>
                        <m:sSubPr>
                          <m:ctrlPr>
                            <a:rPr lang="en-US" altLang="zh-CN" sz="2400" b="1" i="1">
                              <a:latin typeface="Cambria Math" panose="02040503050406030204" pitchFamily="18" charset="0"/>
                            </a:rPr>
                          </m:ctrlPr>
                        </m:sSubPr>
                        <m:e>
                          <m:r>
                            <a:rPr lang="zh-CN" altLang="en-US" sz="2400" b="1" i="1" smtClean="0">
                              <a:latin typeface="Cambria Math" panose="02040503050406030204" pitchFamily="18" charset="0"/>
                            </a:rPr>
                            <m:t>𝜷</m:t>
                          </m:r>
                        </m:e>
                        <m:sub>
                          <m:r>
                            <a:rPr lang="en-US" altLang="zh-CN" sz="2400" b="1" i="1">
                              <a:latin typeface="Cambria Math" panose="02040503050406030204" pitchFamily="18" charset="0"/>
                            </a:rPr>
                            <m:t>𝒊</m:t>
                          </m:r>
                        </m:sub>
                      </m:sSub>
                      <m:r>
                        <a:rPr lang="zh-CN" altLang="en-US" sz="2400" b="1" i="1">
                          <a:latin typeface="Cambria Math" panose="02040503050406030204" pitchFamily="18" charset="0"/>
                        </a:rPr>
                        <m:t>𝓝</m:t>
                      </m:r>
                      <m:r>
                        <a:rPr lang="en-US" altLang="zh-CN" sz="2400" b="1" i="1">
                          <a:latin typeface="Cambria Math" panose="02040503050406030204" pitchFamily="18" charset="0"/>
                        </a:rPr>
                        <m:t>(</m:t>
                      </m:r>
                      <m:sSub>
                        <m:sSubPr>
                          <m:ctrlPr>
                            <a:rPr lang="en-US" altLang="zh-CN" sz="2400" b="1" i="1">
                              <a:latin typeface="Cambria Math" panose="02040503050406030204" pitchFamily="18" charset="0"/>
                            </a:rPr>
                          </m:ctrlPr>
                        </m:sSubPr>
                        <m:e>
                          <m:r>
                            <a:rPr lang="zh-CN" altLang="en-US" sz="2400" b="1" i="1">
                              <a:latin typeface="Cambria Math" panose="02040503050406030204" pitchFamily="18" charset="0"/>
                            </a:rPr>
                            <m:t>𝝁</m:t>
                          </m:r>
                        </m:e>
                        <m:sub>
                          <m:r>
                            <a:rPr lang="en-US" altLang="zh-CN" sz="2400" b="1" i="1">
                              <a:latin typeface="Cambria Math" panose="02040503050406030204" pitchFamily="18" charset="0"/>
                            </a:rPr>
                            <m:t>𝒊</m:t>
                          </m:r>
                        </m:sub>
                      </m:sSub>
                      <m:r>
                        <a:rPr lang="en-US" altLang="zh-CN" sz="2400" b="1" i="1">
                          <a:latin typeface="Cambria Math" panose="02040503050406030204" pitchFamily="18" charset="0"/>
                        </a:rPr>
                        <m:t>,</m:t>
                      </m:r>
                      <m:sSub>
                        <m:sSubPr>
                          <m:ctrlPr>
                            <a:rPr lang="en-US" altLang="zh-CN" sz="2400" b="1" i="1">
                              <a:latin typeface="Cambria Math" panose="02040503050406030204" pitchFamily="18" charset="0"/>
                            </a:rPr>
                          </m:ctrlPr>
                        </m:sSubPr>
                        <m:e>
                          <m:r>
                            <a:rPr lang="zh-CN" altLang="en-US" sz="2400" b="1" i="1">
                              <a:latin typeface="Cambria Math" panose="02040503050406030204" pitchFamily="18" charset="0"/>
                            </a:rPr>
                            <m:t>𝝈</m:t>
                          </m:r>
                        </m:e>
                        <m:sub>
                          <m:r>
                            <a:rPr lang="en-US" altLang="zh-CN" sz="2400" b="1" i="1">
                              <a:latin typeface="Cambria Math" panose="02040503050406030204" pitchFamily="18" charset="0"/>
                            </a:rPr>
                            <m:t>𝒊</m:t>
                          </m:r>
                        </m:sub>
                      </m:sSub>
                      <m:r>
                        <a:rPr lang="en-US" altLang="zh-CN" sz="2400" b="1" i="1">
                          <a:latin typeface="Cambria Math" panose="02040503050406030204" pitchFamily="18" charset="0"/>
                        </a:rPr>
                        <m:t>)</m:t>
                      </m:r>
                    </m:oMath>
                  </a14:m>
                  <a:r>
                    <a:rPr lang="en-US" altLang="zh-CN" b="1" dirty="0"/>
                    <a:t>, </a:t>
                  </a:r>
                  <a:r>
                    <a:rPr lang="en-US" altLang="zh-CN" b="1" i="1" dirty="0"/>
                    <a:t>m</a:t>
                  </a:r>
                  <a:r>
                    <a:rPr lang="en-US" altLang="zh-CN" b="1" dirty="0"/>
                    <a:t>=1,2,…6</a:t>
                  </a:r>
                  <a:endParaRPr lang="zh-CN" altLang="en-US" b="1" dirty="0"/>
                </a:p>
              </p:txBody>
            </p:sp>
          </mc:Choice>
          <mc:Fallback xmlns="">
            <p:sp>
              <p:nvSpPr>
                <p:cNvPr id="15" name="文本框 14"/>
                <p:cNvSpPr txBox="1">
                  <a:spLocks noRot="1" noChangeAspect="1" noMove="1" noResize="1" noEditPoints="1" noAdjustHandles="1" noChangeArrowheads="1" noChangeShapeType="1" noTextEdit="1"/>
                </p:cNvSpPr>
                <p:nvPr/>
              </p:nvSpPr>
              <p:spPr>
                <a:xfrm>
                  <a:off x="1336203" y="1485148"/>
                  <a:ext cx="5216996" cy="521618"/>
                </a:xfrm>
                <a:prstGeom prst="rect">
                  <a:avLst/>
                </a:prstGeom>
                <a:blipFill>
                  <a:blip r:embed="rId7"/>
                  <a:stretch>
                    <a:fillRect b="-8235"/>
                  </a:stretch>
                </a:blipFill>
              </p:spPr>
              <p:txBody>
                <a:bodyPr/>
                <a:lstStyle/>
                <a:p>
                  <a:r>
                    <a:rPr lang="zh-CN" altLang="en-US">
                      <a:noFill/>
                    </a:rPr>
                    <a:t> </a:t>
                  </a:r>
                </a:p>
              </p:txBody>
            </p:sp>
          </mc:Fallback>
        </mc:AlternateContent>
      </p:grpSp>
      <p:grpSp>
        <p:nvGrpSpPr>
          <p:cNvPr id="17" name="组合 16"/>
          <p:cNvGrpSpPr/>
          <p:nvPr/>
        </p:nvGrpSpPr>
        <p:grpSpPr>
          <a:xfrm>
            <a:off x="4587458" y="925646"/>
            <a:ext cx="9132425" cy="2502574"/>
            <a:chOff x="-1429986" y="911958"/>
            <a:chExt cx="12786496" cy="2502574"/>
          </a:xfrm>
        </p:grpSpPr>
        <p:sp>
          <p:nvSpPr>
            <p:cNvPr id="18" name="圆角矩形 17"/>
            <p:cNvSpPr/>
            <p:nvPr/>
          </p:nvSpPr>
          <p:spPr>
            <a:xfrm>
              <a:off x="1336204" y="972274"/>
              <a:ext cx="7390314" cy="2442258"/>
            </a:xfrm>
            <a:prstGeom prst="roundRect">
              <a:avLst>
                <a:gd name="adj" fmla="val 6930"/>
              </a:avLst>
            </a:prstGeom>
            <a:solidFill>
              <a:schemeClr val="accent4">
                <a:lumMod val="60000"/>
                <a:lumOff val="40000"/>
                <a:alpha val="12000"/>
              </a:schemeClr>
            </a:solid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9" name="文本框 18"/>
                <p:cNvSpPr txBox="1"/>
                <p:nvPr/>
              </p:nvSpPr>
              <p:spPr>
                <a:xfrm>
                  <a:off x="-1429986" y="911958"/>
                  <a:ext cx="12786496" cy="6450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𝑫</m:t>
                            </m:r>
                          </m:e>
                          <m:sub>
                            <m:r>
                              <a:rPr lang="en-US" altLang="zh-CN" sz="2400" b="1" i="1" smtClean="0">
                                <a:latin typeface="Cambria Math" panose="02040503050406030204" pitchFamily="18" charset="0"/>
                              </a:rPr>
                              <m:t>𝒊</m:t>
                            </m:r>
                            <m:r>
                              <a:rPr lang="en-US" altLang="zh-CN" sz="2400" b="1" i="1" smtClean="0">
                                <a:latin typeface="Cambria Math" panose="02040503050406030204" pitchFamily="18" charset="0"/>
                              </a:rPr>
                              <m:t>,</m:t>
                            </m:r>
                            <m:r>
                              <a:rPr lang="en-US" altLang="zh-CN" sz="2400" b="1" i="1" smtClean="0">
                                <a:latin typeface="Cambria Math" panose="02040503050406030204" pitchFamily="18" charset="0"/>
                              </a:rPr>
                              <m:t>𝒋</m:t>
                            </m:r>
                          </m:sub>
                        </m:sSub>
                        <m:r>
                          <a:rPr lang="en-US" altLang="zh-CN" sz="2400" b="1" i="1" smtClean="0">
                            <a:latin typeface="Cambria Math" panose="02040503050406030204" pitchFamily="18" charset="0"/>
                          </a:rPr>
                          <m:t>=</m:t>
                        </m:r>
                        <m:r>
                          <a:rPr lang="en-US" altLang="zh-CN" sz="2400" b="1" i="1" smtClean="0">
                            <a:latin typeface="Cambria Math" panose="02040503050406030204" pitchFamily="18" charset="0"/>
                          </a:rPr>
                          <m:t>𝟏</m:t>
                        </m:r>
                        <m:r>
                          <a:rPr lang="en-US" altLang="zh-CN" sz="2400" b="1" i="1" smtClean="0">
                            <a:latin typeface="Cambria Math" panose="02040503050406030204" pitchFamily="18" charset="0"/>
                          </a:rPr>
                          <m:t>/</m:t>
                        </m:r>
                        <m:r>
                          <a:rPr lang="en-US" altLang="zh-CN" sz="2400" b="1" i="1" smtClean="0">
                            <a:latin typeface="Cambria Math" panose="02040503050406030204" pitchFamily="18" charset="0"/>
                          </a:rPr>
                          <m:t>𝟐</m:t>
                        </m:r>
                        <m:r>
                          <a:rPr lang="en-US" altLang="zh-CN" sz="2400" b="1" i="1" smtClean="0">
                            <a:latin typeface="Cambria Math" panose="02040503050406030204" pitchFamily="18" charset="0"/>
                          </a:rPr>
                          <m:t>[</m:t>
                        </m:r>
                        <m:r>
                          <a:rPr lang="en-US" altLang="zh-CN" sz="2400" b="1" i="1" smtClean="0">
                            <a:latin typeface="Cambria Math" panose="02040503050406030204" pitchFamily="18" charset="0"/>
                          </a:rPr>
                          <m:t>𝑲𝑳</m:t>
                        </m:r>
                        <m:d>
                          <m:dPr>
                            <m:ctrlPr>
                              <a:rPr lang="en-US" altLang="zh-CN" sz="2400" b="1" i="1" smtClean="0">
                                <a:latin typeface="Cambria Math" panose="02040503050406030204" pitchFamily="18" charset="0"/>
                              </a:rPr>
                            </m:ctrlPr>
                          </m:dPr>
                          <m:e>
                            <m:r>
                              <a:rPr lang="zh-CN" altLang="en-US" sz="2400" b="1" i="1">
                                <a:latin typeface="Cambria Math" panose="02040503050406030204" pitchFamily="18" charset="0"/>
                              </a:rPr>
                              <m:t>𝓝</m:t>
                            </m:r>
                            <m:d>
                              <m:dPr>
                                <m:ctrlPr>
                                  <a:rPr lang="en-US" altLang="zh-CN" sz="2400" b="1" i="1">
                                    <a:latin typeface="Cambria Math" panose="02040503050406030204" pitchFamily="18" charset="0"/>
                                  </a:rPr>
                                </m:ctrlPr>
                              </m:dPr>
                              <m:e>
                                <m:sSub>
                                  <m:sSubPr>
                                    <m:ctrlPr>
                                      <a:rPr lang="en-US" altLang="zh-CN" sz="2400" b="1" i="1">
                                        <a:latin typeface="Cambria Math" panose="02040503050406030204" pitchFamily="18" charset="0"/>
                                      </a:rPr>
                                    </m:ctrlPr>
                                  </m:sSubPr>
                                  <m:e>
                                    <m:r>
                                      <a:rPr lang="zh-CN" altLang="en-US" sz="2400" b="1" i="1">
                                        <a:latin typeface="Cambria Math" panose="02040503050406030204" pitchFamily="18" charset="0"/>
                                      </a:rPr>
                                      <m:t>𝝁</m:t>
                                    </m:r>
                                  </m:e>
                                  <m:sub>
                                    <m:r>
                                      <a:rPr lang="en-US" altLang="zh-CN" sz="2400" b="1" i="1">
                                        <a:latin typeface="Cambria Math" panose="02040503050406030204" pitchFamily="18" charset="0"/>
                                      </a:rPr>
                                      <m:t>𝒊</m:t>
                                    </m:r>
                                  </m:sub>
                                </m:sSub>
                                <m:r>
                                  <a:rPr lang="en-US" altLang="zh-CN" sz="2400" b="1" i="1">
                                    <a:latin typeface="Cambria Math" panose="02040503050406030204" pitchFamily="18" charset="0"/>
                                  </a:rPr>
                                  <m:t>,</m:t>
                                </m:r>
                                <m:sSub>
                                  <m:sSubPr>
                                    <m:ctrlPr>
                                      <a:rPr lang="en-US" altLang="zh-CN" sz="2400" b="1" i="1">
                                        <a:latin typeface="Cambria Math" panose="02040503050406030204" pitchFamily="18" charset="0"/>
                                      </a:rPr>
                                    </m:ctrlPr>
                                  </m:sSubPr>
                                  <m:e>
                                    <m:r>
                                      <a:rPr lang="zh-CN" altLang="en-US" sz="2400" b="1" i="1">
                                        <a:latin typeface="Cambria Math" panose="02040503050406030204" pitchFamily="18" charset="0"/>
                                      </a:rPr>
                                      <m:t>𝝈</m:t>
                                    </m:r>
                                  </m:e>
                                  <m:sub>
                                    <m:r>
                                      <a:rPr lang="en-US" altLang="zh-CN" sz="2400" b="1" i="1">
                                        <a:latin typeface="Cambria Math" panose="02040503050406030204" pitchFamily="18" charset="0"/>
                                      </a:rPr>
                                      <m:t>𝒊</m:t>
                                    </m:r>
                                  </m:sub>
                                </m:sSub>
                              </m:e>
                            </m:d>
                            <m:r>
                              <m:rPr>
                                <m:nor/>
                              </m:rPr>
                              <a:rPr lang="en-US" altLang="zh-CN" sz="2400" b="1" i="0" smtClean="0">
                                <a:latin typeface="Cambria Math" panose="02040503050406030204" pitchFamily="18" charset="0"/>
                              </a:rPr>
                              <m:t>||</m:t>
                            </m:r>
                            <m:r>
                              <a:rPr lang="zh-CN" altLang="en-US" sz="2400" b="1" i="1">
                                <a:latin typeface="Cambria Math" panose="02040503050406030204" pitchFamily="18" charset="0"/>
                              </a:rPr>
                              <m:t>𝓝</m:t>
                            </m:r>
                            <m:d>
                              <m:dPr>
                                <m:ctrlPr>
                                  <a:rPr lang="en-US" altLang="zh-CN" sz="2400" b="1" i="1">
                                    <a:latin typeface="Cambria Math" panose="02040503050406030204" pitchFamily="18" charset="0"/>
                                  </a:rPr>
                                </m:ctrlPr>
                              </m:dPr>
                              <m:e>
                                <m:sSub>
                                  <m:sSubPr>
                                    <m:ctrlPr>
                                      <a:rPr lang="en-US" altLang="zh-CN" sz="2400" b="1" i="1">
                                        <a:latin typeface="Cambria Math" panose="02040503050406030204" pitchFamily="18" charset="0"/>
                                      </a:rPr>
                                    </m:ctrlPr>
                                  </m:sSubPr>
                                  <m:e>
                                    <m:r>
                                      <a:rPr lang="zh-CN" altLang="en-US" sz="2400" b="1" i="1">
                                        <a:latin typeface="Cambria Math" panose="02040503050406030204" pitchFamily="18" charset="0"/>
                                      </a:rPr>
                                      <m:t>𝝁</m:t>
                                    </m:r>
                                  </m:e>
                                  <m:sub>
                                    <m:r>
                                      <a:rPr lang="en-US" altLang="zh-CN" sz="2400" b="1" i="1" smtClean="0">
                                        <a:latin typeface="Cambria Math" panose="02040503050406030204" pitchFamily="18" charset="0"/>
                                      </a:rPr>
                                      <m:t>𝒋</m:t>
                                    </m:r>
                                  </m:sub>
                                </m:sSub>
                                <m:r>
                                  <a:rPr lang="en-US" altLang="zh-CN" sz="2400" b="1" i="1">
                                    <a:latin typeface="Cambria Math" panose="02040503050406030204" pitchFamily="18" charset="0"/>
                                  </a:rPr>
                                  <m:t>,</m:t>
                                </m:r>
                                <m:sSub>
                                  <m:sSubPr>
                                    <m:ctrlPr>
                                      <a:rPr lang="en-US" altLang="zh-CN" sz="2400" b="1" i="1">
                                        <a:latin typeface="Cambria Math" panose="02040503050406030204" pitchFamily="18" charset="0"/>
                                      </a:rPr>
                                    </m:ctrlPr>
                                  </m:sSubPr>
                                  <m:e>
                                    <m:r>
                                      <a:rPr lang="zh-CN" altLang="en-US" sz="2400" b="1" i="1">
                                        <a:latin typeface="Cambria Math" panose="02040503050406030204" pitchFamily="18" charset="0"/>
                                      </a:rPr>
                                      <m:t>𝝈</m:t>
                                    </m:r>
                                  </m:e>
                                  <m:sub>
                                    <m:r>
                                      <a:rPr lang="en-US" altLang="zh-CN" sz="2400" b="1" i="1" smtClean="0">
                                        <a:latin typeface="Cambria Math" panose="02040503050406030204" pitchFamily="18" charset="0"/>
                                      </a:rPr>
                                      <m:t>𝒋</m:t>
                                    </m:r>
                                  </m:sub>
                                </m:sSub>
                              </m:e>
                            </m:d>
                          </m:e>
                        </m:d>
                      </m:oMath>
                    </m:oMathPara>
                  </a14:m>
                  <a:endParaRPr lang="zh-CN" altLang="en-US" b="1" dirty="0"/>
                </a:p>
              </p:txBody>
            </p:sp>
          </mc:Choice>
          <mc:Fallback xmlns="">
            <p:sp>
              <p:nvSpPr>
                <p:cNvPr id="19" name="文本框 18"/>
                <p:cNvSpPr txBox="1">
                  <a:spLocks noRot="1" noChangeAspect="1" noMove="1" noResize="1" noEditPoints="1" noAdjustHandles="1" noChangeArrowheads="1" noChangeShapeType="1" noTextEdit="1"/>
                </p:cNvSpPr>
                <p:nvPr/>
              </p:nvSpPr>
              <p:spPr>
                <a:xfrm>
                  <a:off x="-1429986" y="911958"/>
                  <a:ext cx="12786496" cy="645048"/>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2217574" y="1335680"/>
                  <a:ext cx="5734134" cy="6450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1" i="1">
                            <a:latin typeface="Cambria Math" panose="02040503050406030204" pitchFamily="18" charset="0"/>
                          </a:rPr>
                          <m:t>+</m:t>
                        </m:r>
                        <m:r>
                          <a:rPr lang="en-US" altLang="zh-CN" sz="2400" b="1" i="1">
                            <a:latin typeface="Cambria Math" panose="02040503050406030204" pitchFamily="18" charset="0"/>
                          </a:rPr>
                          <m:t>𝑲𝑳</m:t>
                        </m:r>
                        <m:d>
                          <m:dPr>
                            <m:ctrlPr>
                              <a:rPr lang="en-US" altLang="zh-CN" sz="2400" b="1" i="1">
                                <a:latin typeface="Cambria Math" panose="02040503050406030204" pitchFamily="18" charset="0"/>
                              </a:rPr>
                            </m:ctrlPr>
                          </m:dPr>
                          <m:e>
                            <m:r>
                              <a:rPr lang="zh-CN" altLang="en-US" sz="2400" b="1" i="1">
                                <a:latin typeface="Cambria Math" panose="02040503050406030204" pitchFamily="18" charset="0"/>
                              </a:rPr>
                              <m:t>𝓝</m:t>
                            </m:r>
                            <m:d>
                              <m:dPr>
                                <m:ctrlPr>
                                  <a:rPr lang="en-US" altLang="zh-CN" sz="2400" b="1" i="1">
                                    <a:latin typeface="Cambria Math" panose="02040503050406030204" pitchFamily="18" charset="0"/>
                                  </a:rPr>
                                </m:ctrlPr>
                              </m:dPr>
                              <m:e>
                                <m:sSub>
                                  <m:sSubPr>
                                    <m:ctrlPr>
                                      <a:rPr lang="en-US" altLang="zh-CN" sz="2400" b="1" i="1">
                                        <a:latin typeface="Cambria Math" panose="02040503050406030204" pitchFamily="18" charset="0"/>
                                      </a:rPr>
                                    </m:ctrlPr>
                                  </m:sSubPr>
                                  <m:e>
                                    <m:r>
                                      <a:rPr lang="zh-CN" altLang="en-US" sz="2400" b="1" i="1">
                                        <a:latin typeface="Cambria Math" panose="02040503050406030204" pitchFamily="18" charset="0"/>
                                      </a:rPr>
                                      <m:t>𝝁</m:t>
                                    </m:r>
                                  </m:e>
                                  <m:sub>
                                    <m:r>
                                      <a:rPr lang="en-US" altLang="zh-CN" sz="2400" b="1" i="1">
                                        <a:latin typeface="Cambria Math" panose="02040503050406030204" pitchFamily="18" charset="0"/>
                                      </a:rPr>
                                      <m:t>𝒋</m:t>
                                    </m:r>
                                  </m:sub>
                                </m:sSub>
                                <m:r>
                                  <a:rPr lang="en-US" altLang="zh-CN" sz="2400" b="1" i="1">
                                    <a:latin typeface="Cambria Math" panose="02040503050406030204" pitchFamily="18" charset="0"/>
                                  </a:rPr>
                                  <m:t>,</m:t>
                                </m:r>
                                <m:sSub>
                                  <m:sSubPr>
                                    <m:ctrlPr>
                                      <a:rPr lang="en-US" altLang="zh-CN" sz="2400" b="1" i="1">
                                        <a:latin typeface="Cambria Math" panose="02040503050406030204" pitchFamily="18" charset="0"/>
                                      </a:rPr>
                                    </m:ctrlPr>
                                  </m:sSubPr>
                                  <m:e>
                                    <m:r>
                                      <a:rPr lang="zh-CN" altLang="en-US" sz="2400" b="1" i="1">
                                        <a:latin typeface="Cambria Math" panose="02040503050406030204" pitchFamily="18" charset="0"/>
                                      </a:rPr>
                                      <m:t>𝝈</m:t>
                                    </m:r>
                                  </m:e>
                                  <m:sub>
                                    <m:r>
                                      <a:rPr lang="en-US" altLang="zh-CN" sz="2400" b="1" i="1">
                                        <a:latin typeface="Cambria Math" panose="02040503050406030204" pitchFamily="18" charset="0"/>
                                      </a:rPr>
                                      <m:t>𝒋</m:t>
                                    </m:r>
                                  </m:sub>
                                </m:sSub>
                              </m:e>
                            </m:d>
                            <m:r>
                              <m:rPr>
                                <m:nor/>
                              </m:rPr>
                              <a:rPr lang="en-US" altLang="zh-CN" sz="2400" b="1">
                                <a:latin typeface="Cambria Math" panose="02040503050406030204" pitchFamily="18" charset="0"/>
                              </a:rPr>
                              <m:t>||</m:t>
                            </m:r>
                            <m:r>
                              <a:rPr lang="zh-CN" altLang="en-US" sz="2400" b="1" i="1">
                                <a:latin typeface="Cambria Math" panose="02040503050406030204" pitchFamily="18" charset="0"/>
                              </a:rPr>
                              <m:t>𝓝</m:t>
                            </m:r>
                            <m:d>
                              <m:dPr>
                                <m:ctrlPr>
                                  <a:rPr lang="en-US" altLang="zh-CN" sz="2400" b="1" i="1">
                                    <a:latin typeface="Cambria Math" panose="02040503050406030204" pitchFamily="18" charset="0"/>
                                  </a:rPr>
                                </m:ctrlPr>
                              </m:dPr>
                              <m:e>
                                <m:sSub>
                                  <m:sSubPr>
                                    <m:ctrlPr>
                                      <a:rPr lang="en-US" altLang="zh-CN" sz="2400" b="1" i="1">
                                        <a:latin typeface="Cambria Math" panose="02040503050406030204" pitchFamily="18" charset="0"/>
                                      </a:rPr>
                                    </m:ctrlPr>
                                  </m:sSubPr>
                                  <m:e>
                                    <m:r>
                                      <a:rPr lang="zh-CN" altLang="en-US" sz="2400" b="1" i="1">
                                        <a:latin typeface="Cambria Math" panose="02040503050406030204" pitchFamily="18" charset="0"/>
                                      </a:rPr>
                                      <m:t>𝝁</m:t>
                                    </m:r>
                                  </m:e>
                                  <m:sub>
                                    <m:r>
                                      <a:rPr lang="en-US" altLang="zh-CN" sz="2400" b="1" i="1">
                                        <a:latin typeface="Cambria Math" panose="02040503050406030204" pitchFamily="18" charset="0"/>
                                      </a:rPr>
                                      <m:t>𝒊</m:t>
                                    </m:r>
                                  </m:sub>
                                </m:sSub>
                                <m:r>
                                  <a:rPr lang="en-US" altLang="zh-CN" sz="2400" b="1" i="1">
                                    <a:latin typeface="Cambria Math" panose="02040503050406030204" pitchFamily="18" charset="0"/>
                                  </a:rPr>
                                  <m:t>,</m:t>
                                </m:r>
                                <m:sSub>
                                  <m:sSubPr>
                                    <m:ctrlPr>
                                      <a:rPr lang="en-US" altLang="zh-CN" sz="2400" b="1" i="1">
                                        <a:latin typeface="Cambria Math" panose="02040503050406030204" pitchFamily="18" charset="0"/>
                                      </a:rPr>
                                    </m:ctrlPr>
                                  </m:sSubPr>
                                  <m:e>
                                    <m:r>
                                      <a:rPr lang="zh-CN" altLang="en-US" sz="2400" b="1" i="1">
                                        <a:latin typeface="Cambria Math" panose="02040503050406030204" pitchFamily="18" charset="0"/>
                                      </a:rPr>
                                      <m:t>𝝈</m:t>
                                    </m:r>
                                  </m:e>
                                  <m:sub>
                                    <m:r>
                                      <a:rPr lang="en-US" altLang="zh-CN" sz="2400" b="1" i="1">
                                        <a:latin typeface="Cambria Math" panose="02040503050406030204" pitchFamily="18" charset="0"/>
                                      </a:rPr>
                                      <m:t>𝒊</m:t>
                                    </m:r>
                                  </m:sub>
                                </m:sSub>
                              </m:e>
                            </m:d>
                          </m:e>
                        </m:d>
                        <m:r>
                          <a:rPr lang="en-US" altLang="zh-CN" sz="2400" b="1" i="1">
                            <a:latin typeface="Cambria Math" panose="02040503050406030204" pitchFamily="18" charset="0"/>
                          </a:rPr>
                          <m:t>]</m:t>
                        </m:r>
                      </m:oMath>
                    </m:oMathPara>
                  </a14:m>
                  <a:endParaRPr lang="zh-CN" altLang="en-US" sz="2400" b="1" dirty="0"/>
                </a:p>
              </p:txBody>
            </p:sp>
          </mc:Choice>
          <mc:Fallback xmlns="">
            <p:sp>
              <p:nvSpPr>
                <p:cNvPr id="20" name="文本框 19"/>
                <p:cNvSpPr txBox="1">
                  <a:spLocks noRot="1" noChangeAspect="1" noMove="1" noResize="1" noEditPoints="1" noAdjustHandles="1" noChangeArrowheads="1" noChangeShapeType="1" noTextEdit="1"/>
                </p:cNvSpPr>
                <p:nvPr/>
              </p:nvSpPr>
              <p:spPr>
                <a:xfrm>
                  <a:off x="2217574" y="1335680"/>
                  <a:ext cx="5734134" cy="645048"/>
                </a:xfrm>
                <a:prstGeom prst="rect">
                  <a:avLst/>
                </a:prstGeom>
                <a:blipFill>
                  <a:blip r:embed="rId9"/>
                  <a:stretch>
                    <a:fillRect/>
                  </a:stretch>
                </a:blipFill>
              </p:spPr>
              <p:txBody>
                <a:bodyPr/>
                <a:lstStyle/>
                <a:p>
                  <a:r>
                    <a:rPr lang="zh-CN" altLang="en-US">
                      <a:noFill/>
                    </a:rPr>
                    <a:t> </a:t>
                  </a:r>
                </a:p>
              </p:txBody>
            </p:sp>
          </mc:Fallback>
        </mc:AlternateContent>
      </p:grpSp>
      <p:grpSp>
        <p:nvGrpSpPr>
          <p:cNvPr id="26" name="组合 25"/>
          <p:cNvGrpSpPr/>
          <p:nvPr/>
        </p:nvGrpSpPr>
        <p:grpSpPr>
          <a:xfrm>
            <a:off x="6020086" y="4019079"/>
            <a:ext cx="5821393" cy="2483590"/>
            <a:chOff x="880907" y="1260104"/>
            <a:chExt cx="8150651" cy="2640644"/>
          </a:xfrm>
        </p:grpSpPr>
        <p:sp>
          <p:nvSpPr>
            <p:cNvPr id="27" name="圆角矩形 26"/>
            <p:cNvSpPr/>
            <p:nvPr/>
          </p:nvSpPr>
          <p:spPr>
            <a:xfrm>
              <a:off x="1641245" y="1260104"/>
              <a:ext cx="7390313" cy="2570064"/>
            </a:xfrm>
            <a:prstGeom prst="roundRect">
              <a:avLst>
                <a:gd name="adj" fmla="val 6930"/>
              </a:avLst>
            </a:prstGeom>
            <a:solidFill>
              <a:schemeClr val="accent4">
                <a:lumMod val="60000"/>
                <a:lumOff val="40000"/>
                <a:alpha val="12000"/>
              </a:schemeClr>
            </a:solid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8" name="文本框 27"/>
                <p:cNvSpPr txBox="1"/>
                <p:nvPr/>
              </p:nvSpPr>
              <p:spPr>
                <a:xfrm>
                  <a:off x="880907" y="3256767"/>
                  <a:ext cx="7961836" cy="6439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1" i="1" smtClean="0">
                                <a:latin typeface="Cambria Math" panose="02040503050406030204" pitchFamily="18" charset="0"/>
                              </a:rPr>
                            </m:ctrlPr>
                          </m:sSubPr>
                          <m:e>
                            <m:r>
                              <a:rPr lang="en-US" altLang="zh-CN" sz="2400" b="1" i="1">
                                <a:latin typeface="Cambria Math" panose="02040503050406030204" pitchFamily="18" charset="0"/>
                              </a:rPr>
                              <m:t>𝑷</m:t>
                            </m:r>
                          </m:e>
                          <m:sub>
                            <m:r>
                              <a:rPr lang="en-US" altLang="zh-CN" sz="2400" b="1" i="1" smtClean="0">
                                <a:latin typeface="Cambria Math" panose="02040503050406030204" pitchFamily="18" charset="0"/>
                              </a:rPr>
                              <m:t>𝒚</m:t>
                            </m:r>
                            <m:r>
                              <a:rPr lang="zh-CN" altLang="en-US" sz="2400" b="1" i="1">
                                <a:latin typeface="Cambria Math" panose="02040503050406030204" pitchFamily="18" charset="0"/>
                              </a:rPr>
                              <m:t>’</m:t>
                            </m:r>
                          </m:sub>
                        </m:sSub>
                        <m:r>
                          <a:rPr lang="en-US" altLang="zh-CN" sz="2400" b="1" i="1">
                            <a:latin typeface="Cambria Math" panose="02040503050406030204" pitchFamily="18" charset="0"/>
                          </a:rPr>
                          <m:t>=</m:t>
                        </m:r>
                        <m:sSubSup>
                          <m:sSubSupPr>
                            <m:ctrlPr>
                              <a:rPr lang="en-US" altLang="zh-CN" sz="2400" b="1" i="1">
                                <a:latin typeface="Cambria Math" panose="02040503050406030204" pitchFamily="18" charset="0"/>
                              </a:rPr>
                            </m:ctrlPr>
                          </m:sSubSupPr>
                          <m:e>
                            <m:r>
                              <a:rPr lang="zh-CN" altLang="en-US" sz="2400" b="1" i="1">
                                <a:latin typeface="Cambria Math" panose="02040503050406030204" pitchFamily="18" charset="0"/>
                              </a:rPr>
                              <m:t>𝚺</m:t>
                            </m:r>
                          </m:e>
                          <m:sub>
                            <m:r>
                              <a:rPr lang="en-US" altLang="zh-CN" sz="2400" b="1" i="1">
                                <a:latin typeface="Cambria Math" panose="02040503050406030204" pitchFamily="18" charset="0"/>
                              </a:rPr>
                              <m:t>𝒊</m:t>
                            </m:r>
                            <m:r>
                              <a:rPr lang="en-US" altLang="zh-CN" sz="2400" b="1" i="1">
                                <a:latin typeface="Cambria Math" panose="02040503050406030204" pitchFamily="18" charset="0"/>
                              </a:rPr>
                              <m:t>=</m:t>
                            </m:r>
                            <m:r>
                              <a:rPr lang="en-US" altLang="zh-CN" sz="2400" b="1" i="1">
                                <a:latin typeface="Cambria Math" panose="02040503050406030204" pitchFamily="18" charset="0"/>
                              </a:rPr>
                              <m:t>𝟏</m:t>
                            </m:r>
                          </m:sub>
                          <m:sup>
                            <m:r>
                              <a:rPr lang="en-US" altLang="zh-CN" sz="2400" b="1" i="1">
                                <a:latin typeface="Cambria Math" panose="02040503050406030204" pitchFamily="18" charset="0"/>
                              </a:rPr>
                              <m:t>𝑲</m:t>
                            </m:r>
                          </m:sup>
                        </m:sSubSup>
                        <m:sSub>
                          <m:sSubPr>
                            <m:ctrlPr>
                              <a:rPr lang="en-US" altLang="zh-CN" sz="2400" b="1" i="1">
                                <a:latin typeface="Cambria Math" panose="02040503050406030204" pitchFamily="18" charset="0"/>
                              </a:rPr>
                            </m:ctrlPr>
                          </m:sSubPr>
                          <m:e>
                            <m:r>
                              <a:rPr lang="zh-CN" altLang="en-US" sz="2400" b="1" i="1" smtClean="0">
                                <a:latin typeface="Cambria Math" panose="02040503050406030204" pitchFamily="18" charset="0"/>
                              </a:rPr>
                              <m:t>𝜸</m:t>
                            </m:r>
                          </m:e>
                          <m:sub>
                            <m:r>
                              <a:rPr lang="en-US" altLang="zh-CN" sz="2400" b="1" i="1">
                                <a:latin typeface="Cambria Math" panose="02040503050406030204" pitchFamily="18" charset="0"/>
                              </a:rPr>
                              <m:t>𝒊</m:t>
                            </m:r>
                          </m:sub>
                        </m:sSub>
                        <m:d>
                          <m:dPr>
                            <m:begChr m:val="{"/>
                            <m:endChr m:val="|"/>
                            <m:ctrlPr>
                              <a:rPr lang="en-US" altLang="zh-CN" sz="2400" b="1" i="1" smtClean="0">
                                <a:latin typeface="Cambria Math" panose="02040503050406030204" pitchFamily="18" charset="0"/>
                              </a:rPr>
                            </m:ctrlPr>
                          </m:dPr>
                          <m:e>
                            <m:r>
                              <a:rPr lang="zh-CN" altLang="en-US" sz="2400" b="1" i="1">
                                <a:latin typeface="Cambria Math" panose="02040503050406030204" pitchFamily="18" charset="0"/>
                              </a:rPr>
                              <m:t>𝓝</m:t>
                            </m:r>
                            <m:d>
                              <m:dPr>
                                <m:ctrlPr>
                                  <a:rPr lang="en-US" altLang="zh-CN" sz="2400" b="1" i="1">
                                    <a:latin typeface="Cambria Math" panose="02040503050406030204" pitchFamily="18" charset="0"/>
                                  </a:rPr>
                                </m:ctrlPr>
                              </m:dPr>
                              <m:e>
                                <m:sSub>
                                  <m:sSubPr>
                                    <m:ctrlPr>
                                      <a:rPr lang="en-US" altLang="zh-CN" sz="2400" b="1" i="1">
                                        <a:latin typeface="Cambria Math" panose="02040503050406030204" pitchFamily="18" charset="0"/>
                                      </a:rPr>
                                    </m:ctrlPr>
                                  </m:sSubPr>
                                  <m:e>
                                    <m:r>
                                      <a:rPr lang="zh-CN" altLang="en-US" sz="2400" b="1" i="1">
                                        <a:latin typeface="Cambria Math" panose="02040503050406030204" pitchFamily="18" charset="0"/>
                                      </a:rPr>
                                      <m:t>𝝁</m:t>
                                    </m:r>
                                  </m:e>
                                  <m:sub>
                                    <m:r>
                                      <a:rPr lang="en-US" altLang="zh-CN" sz="2400" b="1" i="1">
                                        <a:latin typeface="Cambria Math" panose="02040503050406030204" pitchFamily="18" charset="0"/>
                                      </a:rPr>
                                      <m:t>𝒊</m:t>
                                    </m:r>
                                  </m:sub>
                                </m:sSub>
                                <m:r>
                                  <a:rPr lang="en-US" altLang="zh-CN" sz="2400" b="1" i="1">
                                    <a:latin typeface="Cambria Math" panose="02040503050406030204" pitchFamily="18" charset="0"/>
                                  </a:rPr>
                                  <m:t>,</m:t>
                                </m:r>
                                <m:sSub>
                                  <m:sSubPr>
                                    <m:ctrlPr>
                                      <a:rPr lang="en-US" altLang="zh-CN" sz="2400" b="1" i="1">
                                        <a:latin typeface="Cambria Math" panose="02040503050406030204" pitchFamily="18" charset="0"/>
                                      </a:rPr>
                                    </m:ctrlPr>
                                  </m:sSubPr>
                                  <m:e>
                                    <m:r>
                                      <a:rPr lang="zh-CN" altLang="en-US" sz="2400" b="1" i="1">
                                        <a:latin typeface="Cambria Math" panose="02040503050406030204" pitchFamily="18" charset="0"/>
                                      </a:rPr>
                                      <m:t>𝝈</m:t>
                                    </m:r>
                                  </m:e>
                                  <m:sub>
                                    <m:r>
                                      <a:rPr lang="en-US" altLang="zh-CN" sz="2400" b="1" i="1">
                                        <a:latin typeface="Cambria Math" panose="02040503050406030204" pitchFamily="18" charset="0"/>
                                      </a:rPr>
                                      <m:t>𝒊</m:t>
                                    </m:r>
                                  </m:sub>
                                </m:sSub>
                              </m:e>
                            </m:d>
                          </m:e>
                        </m:d>
                        <m:func>
                          <m:funcPr>
                            <m:ctrlPr>
                              <a:rPr lang="en-US" altLang="zh-CN" sz="2400" b="1" i="1" smtClean="0">
                                <a:latin typeface="Cambria Math" panose="02040503050406030204" pitchFamily="18" charset="0"/>
                              </a:rPr>
                            </m:ctrlPr>
                          </m:funcPr>
                          <m:fName>
                            <m:limLow>
                              <m:limLowPr>
                                <m:ctrlPr>
                                  <a:rPr lang="en-US" altLang="zh-CN" sz="2400" b="1" i="1" smtClean="0">
                                    <a:latin typeface="Cambria Math" panose="02040503050406030204" pitchFamily="18" charset="0"/>
                                  </a:rPr>
                                </m:ctrlPr>
                              </m:limLowPr>
                              <m:e>
                                <m:r>
                                  <m:rPr>
                                    <m:sty m:val="p"/>
                                  </m:rPr>
                                  <a:rPr lang="en-US" altLang="zh-CN" sz="2400" b="0" i="0" smtClean="0">
                                    <a:latin typeface="Cambria Math" panose="02040503050406030204" pitchFamily="18" charset="0"/>
                                  </a:rPr>
                                  <m:t>min</m:t>
                                </m:r>
                              </m:e>
                              <m:lim/>
                            </m:limLow>
                          </m:fName>
                          <m:e>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𝑫</m:t>
                                </m:r>
                              </m:e>
                              <m:sub>
                                <m:r>
                                  <a:rPr lang="en-US" altLang="zh-CN" sz="2400" b="1" i="1" smtClean="0">
                                    <a:latin typeface="Cambria Math" panose="02040503050406030204" pitchFamily="18" charset="0"/>
                                  </a:rPr>
                                  <m:t>𝒊</m:t>
                                </m:r>
                                <m:r>
                                  <a:rPr lang="en-US" altLang="zh-CN" sz="2400" b="1" i="1" smtClean="0">
                                    <a:latin typeface="Cambria Math" panose="02040503050406030204" pitchFamily="18" charset="0"/>
                                  </a:rPr>
                                  <m:t>,</m:t>
                                </m:r>
                                <m:r>
                                  <a:rPr lang="en-US" altLang="zh-CN" sz="2400" b="1" i="1" smtClean="0">
                                    <a:latin typeface="Cambria Math" panose="02040503050406030204" pitchFamily="18" charset="0"/>
                                  </a:rPr>
                                  <m:t>𝒋</m:t>
                                </m:r>
                              </m:sub>
                            </m:sSub>
                          </m:e>
                        </m:func>
                        <m:r>
                          <a:rPr lang="en-US" altLang="zh-CN" sz="2400" b="1" i="1" smtClean="0">
                            <a:latin typeface="Cambria Math" panose="02040503050406030204" pitchFamily="18" charset="0"/>
                          </a:rPr>
                          <m:t>}</m:t>
                        </m:r>
                      </m:oMath>
                    </m:oMathPara>
                  </a14:m>
                  <a:endParaRPr lang="zh-CN" altLang="en-US" sz="2400" b="1" dirty="0"/>
                </a:p>
              </p:txBody>
            </p:sp>
          </mc:Choice>
          <mc:Fallback xmlns="">
            <p:sp>
              <p:nvSpPr>
                <p:cNvPr id="28" name="文本框 27"/>
                <p:cNvSpPr txBox="1">
                  <a:spLocks noRot="1" noChangeAspect="1" noMove="1" noResize="1" noEditPoints="1" noAdjustHandles="1" noChangeArrowheads="1" noChangeShapeType="1" noTextEdit="1"/>
                </p:cNvSpPr>
                <p:nvPr/>
              </p:nvSpPr>
              <p:spPr>
                <a:xfrm>
                  <a:off x="880907" y="3256767"/>
                  <a:ext cx="7961836" cy="643981"/>
                </a:xfrm>
                <a:prstGeom prst="rect">
                  <a:avLst/>
                </a:prstGeom>
                <a:blipFill>
                  <a:blip r:embed="rId10"/>
                  <a:stretch>
                    <a:fillRect/>
                  </a:stretch>
                </a:blipFill>
              </p:spPr>
              <p:txBody>
                <a:bodyPr/>
                <a:lstStyle/>
                <a:p>
                  <a:r>
                    <a:rPr lang="zh-CN" altLang="en-US">
                      <a:noFill/>
                    </a:rPr>
                    <a:t> </a:t>
                  </a:r>
                </a:p>
              </p:txBody>
            </p:sp>
          </mc:Fallback>
        </mc:AlternateContent>
      </p:grpSp>
      <p:grpSp>
        <p:nvGrpSpPr>
          <p:cNvPr id="22" name="组合 21"/>
          <p:cNvGrpSpPr/>
          <p:nvPr/>
        </p:nvGrpSpPr>
        <p:grpSpPr>
          <a:xfrm>
            <a:off x="6828654" y="4001907"/>
            <a:ext cx="5686537" cy="2417206"/>
            <a:chOff x="-1029142" y="996888"/>
            <a:chExt cx="7961837" cy="2570064"/>
          </a:xfrm>
        </p:grpSpPr>
        <p:sp>
          <p:nvSpPr>
            <p:cNvPr id="23" name="圆角矩形 22"/>
            <p:cNvSpPr/>
            <p:nvPr/>
          </p:nvSpPr>
          <p:spPr>
            <a:xfrm>
              <a:off x="1336206" y="996888"/>
              <a:ext cx="3647633" cy="2570064"/>
            </a:xfrm>
            <a:prstGeom prst="roundRect">
              <a:avLst>
                <a:gd name="adj" fmla="val 6930"/>
              </a:avLst>
            </a:prstGeom>
            <a:solidFill>
              <a:schemeClr val="accent4">
                <a:lumMod val="60000"/>
                <a:lumOff val="40000"/>
                <a:alpha val="12000"/>
              </a:schemeClr>
            </a:solid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5" name="文本框 24"/>
                <p:cNvSpPr txBox="1"/>
                <p:nvPr/>
              </p:nvSpPr>
              <p:spPr>
                <a:xfrm>
                  <a:off x="-1029142" y="2984252"/>
                  <a:ext cx="7961837" cy="4908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ea typeface="Cambria Math" panose="02040503050406030204" pitchFamily="18" charset="0"/>
                          </a:rPr>
                          <m:t>ℱ</m:t>
                        </m:r>
                        <m:d>
                          <m:dPr>
                            <m:ctrlPr>
                              <a:rPr lang="en-US" altLang="zh-CN" sz="2400" b="1" i="1" smtClean="0">
                                <a:latin typeface="Cambria Math" panose="02040503050406030204" pitchFamily="18" charset="0"/>
                                <a:ea typeface="Cambria Math" panose="02040503050406030204" pitchFamily="18" charset="0"/>
                              </a:rPr>
                            </m:ctrlPr>
                          </m:dPr>
                          <m:e>
                            <m:r>
                              <a:rPr lang="en-US" altLang="zh-CN" sz="2400" b="1" i="1" smtClean="0">
                                <a:latin typeface="Cambria Math" panose="02040503050406030204" pitchFamily="18" charset="0"/>
                                <a:ea typeface="Cambria Math" panose="02040503050406030204" pitchFamily="18" charset="0"/>
                              </a:rPr>
                              <m:t>𝒙</m:t>
                            </m:r>
                          </m:e>
                        </m:d>
                        <m:r>
                          <a:rPr lang="en-US" altLang="zh-CN" sz="2400" b="1" i="1" smtClean="0">
                            <a:latin typeface="Cambria Math" panose="02040503050406030204" pitchFamily="18" charset="0"/>
                            <a:ea typeface="Cambria Math" panose="02040503050406030204" pitchFamily="18" charset="0"/>
                          </a:rPr>
                          <m:t>=</m:t>
                        </m:r>
                        <m:r>
                          <a:rPr lang="en-US" altLang="zh-CN" sz="2400" b="1" i="1" smtClean="0">
                            <a:latin typeface="Cambria Math" panose="02040503050406030204" pitchFamily="18" charset="0"/>
                            <a:ea typeface="Cambria Math" panose="02040503050406030204" pitchFamily="18" charset="0"/>
                          </a:rPr>
                          <m:t>𝑬</m:t>
                        </m:r>
                        <m:r>
                          <a:rPr lang="en-US" altLang="zh-CN" sz="2400" b="1" i="1" smtClean="0">
                            <a:latin typeface="Cambria Math" panose="02040503050406030204" pitchFamily="18" charset="0"/>
                            <a:ea typeface="Cambria Math" panose="02040503050406030204" pitchFamily="18" charset="0"/>
                          </a:rPr>
                          <m:t>(</m:t>
                        </m:r>
                        <m:sSup>
                          <m:sSupPr>
                            <m:ctrlPr>
                              <a:rPr lang="en-US" altLang="zh-CN" sz="2400" b="1" i="1" smtClean="0">
                                <a:latin typeface="Cambria Math" panose="02040503050406030204" pitchFamily="18" charset="0"/>
                                <a:ea typeface="Cambria Math" panose="02040503050406030204" pitchFamily="18" charset="0"/>
                              </a:rPr>
                            </m:ctrlPr>
                          </m:sSupPr>
                          <m:e>
                            <m:r>
                              <a:rPr lang="en-US" altLang="zh-CN" sz="2400" b="1" i="1" smtClean="0">
                                <a:latin typeface="Cambria Math" panose="02040503050406030204" pitchFamily="18" charset="0"/>
                                <a:ea typeface="Cambria Math" panose="02040503050406030204" pitchFamily="18" charset="0"/>
                              </a:rPr>
                              <m:t>𝒚</m:t>
                            </m:r>
                          </m:e>
                          <m:sup>
                            <m:r>
                              <a:rPr lang="en-US" altLang="zh-CN" sz="2400" b="1" i="1" smtClean="0">
                                <a:latin typeface="Cambria Math" panose="02040503050406030204" pitchFamily="18" charset="0"/>
                                <a:ea typeface="Cambria Math" panose="02040503050406030204" pitchFamily="18" charset="0"/>
                              </a:rPr>
                              <m:t>′</m:t>
                            </m:r>
                          </m:sup>
                        </m:sSup>
                        <m:r>
                          <a:rPr lang="en-US" altLang="zh-CN" sz="2400" b="1" i="1" smtClean="0">
                            <a:latin typeface="Cambria Math" panose="02040503050406030204" pitchFamily="18" charset="0"/>
                            <a:ea typeface="Cambria Math" panose="02040503050406030204" pitchFamily="18" charset="0"/>
                          </a:rPr>
                          <m:t>|</m:t>
                        </m:r>
                        <m:r>
                          <a:rPr lang="en-US" altLang="zh-CN" sz="2400" b="1" i="1" smtClean="0">
                            <a:latin typeface="Cambria Math" panose="02040503050406030204" pitchFamily="18" charset="0"/>
                            <a:ea typeface="Cambria Math" panose="02040503050406030204" pitchFamily="18" charset="0"/>
                          </a:rPr>
                          <m:t>𝒙</m:t>
                        </m:r>
                        <m:r>
                          <a:rPr lang="en-US" altLang="zh-CN" sz="2400" b="1" i="1" smtClean="0">
                            <a:latin typeface="Cambria Math" panose="02040503050406030204" pitchFamily="18" charset="0"/>
                            <a:ea typeface="Cambria Math" panose="02040503050406030204" pitchFamily="18" charset="0"/>
                          </a:rPr>
                          <m:t>)</m:t>
                        </m:r>
                      </m:oMath>
                    </m:oMathPara>
                  </a14:m>
                  <a:endParaRPr lang="zh-CN" altLang="en-US" sz="2400" b="1" dirty="0"/>
                </a:p>
              </p:txBody>
            </p:sp>
          </mc:Choice>
          <mc:Fallback xmlns="">
            <p:sp>
              <p:nvSpPr>
                <p:cNvPr id="25" name="文本框 24"/>
                <p:cNvSpPr txBox="1">
                  <a:spLocks noRot="1" noChangeAspect="1" noMove="1" noResize="1" noEditPoints="1" noAdjustHandles="1" noChangeArrowheads="1" noChangeShapeType="1" noTextEdit="1"/>
                </p:cNvSpPr>
                <p:nvPr/>
              </p:nvSpPr>
              <p:spPr>
                <a:xfrm>
                  <a:off x="-1029142" y="2984252"/>
                  <a:ext cx="7961837" cy="490860"/>
                </a:xfrm>
                <a:prstGeom prst="rect">
                  <a:avLst/>
                </a:prstGeom>
                <a:blipFill>
                  <a:blip r:embed="rId11"/>
                  <a:stretch>
                    <a:fillRect b="-19737"/>
                  </a:stretch>
                </a:blipFill>
              </p:spPr>
              <p:txBody>
                <a:bodyPr/>
                <a:lstStyle/>
                <a:p>
                  <a:r>
                    <a:rPr lang="zh-CN" altLang="en-US">
                      <a:noFill/>
                    </a:rPr>
                    <a:t> </a:t>
                  </a:r>
                </a:p>
              </p:txBody>
            </p:sp>
          </mc:Fallback>
        </mc:AlternateContent>
      </p:grpSp>
      <p:sp>
        <p:nvSpPr>
          <p:cNvPr id="29" name="圆角矩形 28"/>
          <p:cNvSpPr/>
          <p:nvPr/>
        </p:nvSpPr>
        <p:spPr>
          <a:xfrm>
            <a:off x="1894668" y="3611301"/>
            <a:ext cx="8355730" cy="1876576"/>
          </a:xfrm>
          <a:prstGeom prst="roundRect">
            <a:avLst/>
          </a:prstGeom>
          <a:solidFill>
            <a:schemeClr val="accent6">
              <a:lumMod val="20000"/>
              <a:lumOff val="80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Experiment result</a:t>
            </a:r>
            <a:r>
              <a:rPr lang="zh-CN" altLang="en-US" sz="2400" dirty="0">
                <a:solidFill>
                  <a:schemeClr val="tx1"/>
                </a:solidFill>
              </a:rPr>
              <a:t>：</a:t>
            </a:r>
            <a:endParaRPr lang="en-US" altLang="zh-CN" sz="2400" dirty="0">
              <a:solidFill>
                <a:schemeClr val="tx1"/>
              </a:solidFill>
            </a:endParaRPr>
          </a:p>
          <a:p>
            <a:pPr marL="342900" indent="-342900">
              <a:buFont typeface="Arial" panose="020B0604020202020204" pitchFamily="34" charset="0"/>
              <a:buChar char="•"/>
            </a:pPr>
            <a:r>
              <a:rPr lang="en-US" altLang="zh-CN" sz="2400" dirty="0">
                <a:solidFill>
                  <a:schemeClr val="tx1"/>
                </a:solidFill>
              </a:rPr>
              <a:t>Recall</a:t>
            </a:r>
            <a:r>
              <a:rPr lang="zh-CN" altLang="en-US" sz="2400" dirty="0">
                <a:solidFill>
                  <a:schemeClr val="tx1"/>
                </a:solidFill>
              </a:rPr>
              <a:t>：</a:t>
            </a:r>
            <a:r>
              <a:rPr lang="en-US" altLang="zh-CN" sz="2400" dirty="0">
                <a:solidFill>
                  <a:schemeClr val="tx1"/>
                </a:solidFill>
              </a:rPr>
              <a:t>improved from 69.35% to 91.41%</a:t>
            </a:r>
          </a:p>
          <a:p>
            <a:pPr marL="342900" indent="-342900">
              <a:buFont typeface="Arial" panose="020B0604020202020204" pitchFamily="34" charset="0"/>
              <a:buChar char="•"/>
            </a:pPr>
            <a:r>
              <a:rPr lang="en-US" altLang="zh-CN" sz="2400" dirty="0">
                <a:solidFill>
                  <a:schemeClr val="tx1"/>
                </a:solidFill>
              </a:rPr>
              <a:t>Precision</a:t>
            </a:r>
            <a:r>
              <a:rPr lang="zh-CN" altLang="en-US" sz="2400" dirty="0">
                <a:solidFill>
                  <a:schemeClr val="tx1"/>
                </a:solidFill>
              </a:rPr>
              <a:t>：</a:t>
            </a:r>
            <a:r>
              <a:rPr lang="en-US" altLang="zh-CN" sz="2400" dirty="0">
                <a:solidFill>
                  <a:schemeClr val="tx1"/>
                </a:solidFill>
              </a:rPr>
              <a:t> improved from 70.46% to 91.58% </a:t>
            </a:r>
            <a:endParaRPr lang="zh-CN" altLang="en-US" sz="2400" dirty="0">
              <a:solidFill>
                <a:schemeClr val="tx1"/>
              </a:solidFill>
            </a:endParaRPr>
          </a:p>
        </p:txBody>
      </p:sp>
    </p:spTree>
    <p:extLst>
      <p:ext uri="{BB962C8B-B14F-4D97-AF65-F5344CB8AC3E}">
        <p14:creationId xmlns:p14="http://schemas.microsoft.com/office/powerpoint/2010/main" val="14312069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0"/>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6"/>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7"/>
                                        </p:tgtEl>
                                        <p:attrNameLst>
                                          <p:attrName>style.visibility</p:attrName>
                                        </p:attrNameLst>
                                      </p:cBhvr>
                                      <p:to>
                                        <p:strVal val="hidden"/>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6"/>
                                        </p:tgtEl>
                                        <p:attrNameLst>
                                          <p:attrName>style.visibility</p:attrName>
                                        </p:attrNameLst>
                                      </p:cBhvr>
                                      <p:to>
                                        <p:strVal val="hidden"/>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22"/>
                                        </p:tgtEl>
                                        <p:attrNameLst>
                                          <p:attrName>style.visibility</p:attrName>
                                        </p:attrNameLst>
                                      </p:cBhvr>
                                      <p:to>
                                        <p:strVal val="hidden"/>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Tongue-Jaw Movement Recognition</a:t>
            </a:r>
            <a:endParaRPr lang="zh-CN" altLang="en-US" dirty="0"/>
          </a:p>
        </p:txBody>
      </p:sp>
      <p:sp>
        <p:nvSpPr>
          <p:cNvPr id="3" name="矩形 2"/>
          <p:cNvSpPr/>
          <p:nvPr/>
        </p:nvSpPr>
        <p:spPr>
          <a:xfrm>
            <a:off x="896459" y="1172976"/>
            <a:ext cx="10815929" cy="4339650"/>
          </a:xfrm>
          <a:prstGeom prst="rect">
            <a:avLst/>
          </a:prstGeom>
        </p:spPr>
        <p:txBody>
          <a:bodyPr wrap="square">
            <a:spAutoFit/>
          </a:bodyPr>
          <a:lstStyle/>
          <a:p>
            <a:pPr marL="342900" indent="-342900">
              <a:buClr>
                <a:srgbClr val="A13F3D"/>
              </a:buClr>
              <a:buFont typeface="Wingdings" panose="05000000000000000000" pitchFamily="2" charset="2"/>
              <a:buChar char="Ø"/>
            </a:pPr>
            <a:r>
              <a:rPr lang="en-US" altLang="zh-CN" sz="2400" dirty="0"/>
              <a:t>Feature Extraction</a:t>
            </a:r>
          </a:p>
          <a:p>
            <a:pPr>
              <a:buClr>
                <a:srgbClr val="A13F3D"/>
              </a:buClr>
            </a:pPr>
            <a:r>
              <a:rPr lang="en-US" altLang="zh-CN" sz="2400" dirty="0"/>
              <a:t>	</a:t>
            </a:r>
            <a:r>
              <a:rPr lang="en-US" altLang="zh-CN" sz="2400" dirty="0">
                <a:solidFill>
                  <a:srgbClr val="FF0000"/>
                </a:solidFill>
              </a:rPr>
              <a:t>Can </a:t>
            </a:r>
            <a:r>
              <a:rPr lang="en-US" altLang="zh-CN" sz="2400" i="1" dirty="0">
                <a:solidFill>
                  <a:srgbClr val="FF0000"/>
                </a:solidFill>
              </a:rPr>
              <a:t>similarity matching approaches </a:t>
            </a:r>
            <a:r>
              <a:rPr lang="en-US" altLang="zh-CN" sz="2400" dirty="0">
                <a:solidFill>
                  <a:srgbClr val="FF0000"/>
                </a:solidFill>
              </a:rPr>
              <a:t>work</a:t>
            </a:r>
            <a:r>
              <a:rPr lang="zh-CN" altLang="en-US" sz="2400" dirty="0">
                <a:solidFill>
                  <a:srgbClr val="FF0000"/>
                </a:solidFill>
              </a:rPr>
              <a:t>？</a:t>
            </a:r>
            <a:endParaRPr lang="en-US" altLang="zh-CN" sz="2400" dirty="0">
              <a:solidFill>
                <a:srgbClr val="FF0000"/>
              </a:solidFill>
            </a:endParaRPr>
          </a:p>
          <a:p>
            <a:pPr>
              <a:buClr>
                <a:srgbClr val="A13F3D"/>
              </a:buClr>
            </a:pPr>
            <a:r>
              <a:rPr lang="en-US" altLang="zh-CN" sz="2400" dirty="0"/>
              <a:t>	It is difficult to generate standard templates for each type of tongue-jaw 	movement.</a:t>
            </a:r>
            <a:endParaRPr lang="en-US" altLang="zh-CN" sz="2400" dirty="0">
              <a:solidFill>
                <a:srgbClr val="FF0000"/>
              </a:solidFill>
            </a:endParaRPr>
          </a:p>
          <a:p>
            <a:pPr>
              <a:buClr>
                <a:srgbClr val="A13F3D"/>
              </a:buClr>
            </a:pPr>
            <a:r>
              <a:rPr lang="en-US" altLang="zh-CN" sz="2000" dirty="0"/>
              <a:t>	</a:t>
            </a:r>
          </a:p>
          <a:p>
            <a:pPr>
              <a:buClr>
                <a:srgbClr val="A13F3D"/>
              </a:buClr>
            </a:pPr>
            <a:endParaRPr lang="en-US" altLang="zh-CN" sz="2000" dirty="0"/>
          </a:p>
          <a:p>
            <a:pPr>
              <a:buClr>
                <a:srgbClr val="A13F3D"/>
              </a:buClr>
            </a:pPr>
            <a:endParaRPr lang="en-US" altLang="zh-CN" sz="2000" dirty="0"/>
          </a:p>
          <a:p>
            <a:pPr>
              <a:buClr>
                <a:srgbClr val="A13F3D"/>
              </a:buClr>
            </a:pPr>
            <a:endParaRPr lang="en-US" altLang="zh-CN" sz="2400" dirty="0"/>
          </a:p>
          <a:p>
            <a:pPr marL="342900" indent="-342900">
              <a:buClr>
                <a:srgbClr val="A13F3D"/>
              </a:buClr>
              <a:buFont typeface="Wingdings" panose="05000000000000000000" pitchFamily="2" charset="2"/>
              <a:buChar char="Ø"/>
            </a:pPr>
            <a:r>
              <a:rPr lang="en-US" altLang="zh-CN" sz="2400" dirty="0"/>
              <a:t>Tongue-Jaw Movement Classification</a:t>
            </a:r>
          </a:p>
          <a:p>
            <a:pPr>
              <a:buClr>
                <a:srgbClr val="A13F3D"/>
              </a:buClr>
            </a:pPr>
            <a:r>
              <a:rPr lang="en-US" altLang="zh-CN" sz="2400" dirty="0"/>
              <a:t>	Random Forest (outperform than other</a:t>
            </a:r>
          </a:p>
          <a:p>
            <a:pPr>
              <a:buClr>
                <a:srgbClr val="A13F3D"/>
              </a:buClr>
            </a:pPr>
            <a:r>
              <a:rPr lang="en-US" altLang="zh-CN" sz="2400" dirty="0"/>
              <a:t>	approaches)</a:t>
            </a:r>
          </a:p>
          <a:p>
            <a:pPr>
              <a:buClr>
                <a:srgbClr val="A13F3D"/>
              </a:buClr>
            </a:pPr>
            <a:endParaRPr lang="zh-CN" altLang="en-US" sz="2400" dirty="0"/>
          </a:p>
        </p:txBody>
      </p:sp>
      <p:sp>
        <p:nvSpPr>
          <p:cNvPr id="6" name="圆角矩形 5"/>
          <p:cNvSpPr/>
          <p:nvPr/>
        </p:nvSpPr>
        <p:spPr>
          <a:xfrm>
            <a:off x="913209" y="2698238"/>
            <a:ext cx="10799179" cy="1020590"/>
          </a:xfrm>
          <a:prstGeom prst="roundRect">
            <a:avLst/>
          </a:prstGeom>
          <a:solidFill>
            <a:schemeClr val="accent6">
              <a:lumMod val="20000"/>
              <a:lumOff val="80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13209" y="2698238"/>
            <a:ext cx="10799179" cy="923330"/>
          </a:xfrm>
          <a:prstGeom prst="rect">
            <a:avLst/>
          </a:prstGeom>
        </p:spPr>
        <p:txBody>
          <a:bodyPr wrap="square">
            <a:spAutoFit/>
          </a:bodyPr>
          <a:lstStyle/>
          <a:p>
            <a:pPr>
              <a:buClr>
                <a:srgbClr val="A13F3D"/>
              </a:buClr>
            </a:pPr>
            <a:r>
              <a:rPr lang="en-US" altLang="zh-CN" i="1" dirty="0"/>
              <a:t>variance, absolute energy, </a:t>
            </a:r>
            <a:r>
              <a:rPr lang="en-US" altLang="zh-CN" i="1" dirty="0" err="1"/>
              <a:t>vectorized</a:t>
            </a:r>
            <a:r>
              <a:rPr lang="en-US" altLang="zh-CN" i="1" dirty="0"/>
              <a:t> approximate entropy, autocorrelation, count above/below mean, the first location of maximum/minimum, linear least-squares regression, the mean over the absolute differences between subsequent time series values, mass center index, and energy ratio of ten chunks. </a:t>
            </a:r>
            <a:endParaRPr lang="en-US" altLang="zh-CN" i="1" dirty="0">
              <a:solidFill>
                <a:srgbClr val="FF0000"/>
              </a:solidFill>
            </a:endParaRPr>
          </a:p>
        </p:txBody>
      </p:sp>
      <p:pic>
        <p:nvPicPr>
          <p:cNvPr id="7" name="图片 6"/>
          <p:cNvPicPr>
            <a:picLocks noChangeAspect="1"/>
          </p:cNvPicPr>
          <p:nvPr/>
        </p:nvPicPr>
        <p:blipFill>
          <a:blip r:embed="rId3"/>
          <a:stretch>
            <a:fillRect/>
          </a:stretch>
        </p:blipFill>
        <p:spPr>
          <a:xfrm>
            <a:off x="7487844" y="3767736"/>
            <a:ext cx="4032313" cy="2678675"/>
          </a:xfrm>
          <a:prstGeom prst="rect">
            <a:avLst/>
          </a:prstGeom>
        </p:spPr>
      </p:pic>
    </p:spTree>
    <p:extLst>
      <p:ext uri="{BB962C8B-B14F-4D97-AF65-F5344CB8AC3E}">
        <p14:creationId xmlns:p14="http://schemas.microsoft.com/office/powerpoint/2010/main" val="2109097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Experimental Setup</a:t>
            </a:r>
            <a:endParaRPr lang="zh-CN" altLang="en-US" dirty="0"/>
          </a:p>
        </p:txBody>
      </p:sp>
      <mc:AlternateContent xmlns:mc="http://schemas.openxmlformats.org/markup-compatibility/2006" xmlns:a14="http://schemas.microsoft.com/office/drawing/2010/main">
        <mc:Choice Requires="a14">
          <p:sp>
            <p:nvSpPr>
              <p:cNvPr id="3" name="矩形 2"/>
              <p:cNvSpPr/>
              <p:nvPr/>
            </p:nvSpPr>
            <p:spPr>
              <a:xfrm>
                <a:off x="631418" y="1172976"/>
                <a:ext cx="8048758" cy="5539978"/>
              </a:xfrm>
              <a:prstGeom prst="rect">
                <a:avLst/>
              </a:prstGeom>
            </p:spPr>
            <p:txBody>
              <a:bodyPr wrap="square">
                <a:spAutoFit/>
              </a:bodyPr>
              <a:lstStyle/>
              <a:p>
                <a:pPr marL="342900" indent="-342900">
                  <a:buClr>
                    <a:srgbClr val="A13F3D"/>
                  </a:buClr>
                  <a:buFont typeface="Wingdings" panose="05000000000000000000" pitchFamily="2" charset="2"/>
                  <a:buChar char="Ø"/>
                </a:pPr>
                <a:r>
                  <a:rPr lang="en-US" altLang="zh-CN" sz="2400" dirty="0"/>
                  <a:t>Smartphone</a:t>
                </a:r>
              </a:p>
              <a:p>
                <a:pPr>
                  <a:buClr>
                    <a:srgbClr val="A13F3D"/>
                  </a:buClr>
                </a:pPr>
                <a:r>
                  <a:rPr lang="en-US" altLang="zh-CN" sz="2400" dirty="0"/>
                  <a:t>	Implemented with LIBAS </a:t>
                </a:r>
                <a:r>
                  <a:rPr lang="en-US" altLang="zh-CN" dirty="0"/>
                  <a:t>(</a:t>
                </a:r>
                <a:r>
                  <a:rPr lang="en-US" altLang="zh-CN" dirty="0">
                    <a:solidFill>
                      <a:srgbClr val="222222"/>
                    </a:solidFill>
                    <a:latin typeface="Arial" panose="020B0604020202020204" pitchFamily="34" charset="0"/>
                  </a:rPr>
                  <a:t>Cross-platform support for rapid 	development of mobile acoustic sensing applications. In </a:t>
                </a:r>
                <a:r>
                  <a:rPr lang="en-US" altLang="zh-CN" i="1" dirty="0">
                    <a:solidFill>
                      <a:srgbClr val="222222"/>
                    </a:solidFill>
                    <a:latin typeface="Arial" panose="020B0604020202020204" pitchFamily="34" charset="0"/>
                  </a:rPr>
                  <a:t>MobiSys’18</a:t>
                </a:r>
                <a:r>
                  <a:rPr lang="en-US" altLang="zh-CN" dirty="0"/>
                  <a:t>)</a:t>
                </a:r>
              </a:p>
              <a:p>
                <a:pPr>
                  <a:buClr>
                    <a:srgbClr val="A13F3D"/>
                  </a:buClr>
                </a:pPr>
                <a:r>
                  <a:rPr lang="en-US" altLang="zh-CN" dirty="0"/>
                  <a:t>	</a:t>
                </a:r>
                <a:r>
                  <a:rPr lang="en-US" altLang="zh-CN" sz="2400" dirty="0"/>
                  <a:t>IPhone 8, etc.</a:t>
                </a:r>
              </a:p>
              <a:p>
                <a:pPr marL="342900" indent="-342900">
                  <a:buClr>
                    <a:srgbClr val="A13F3D"/>
                  </a:buClr>
                  <a:buFont typeface="Wingdings" panose="05000000000000000000" pitchFamily="2" charset="2"/>
                  <a:buChar char="Ø"/>
                </a:pPr>
                <a:r>
                  <a:rPr lang="en-US" altLang="zh-CN" sz="2400" dirty="0"/>
                  <a:t>Data Collection</a:t>
                </a:r>
              </a:p>
              <a:p>
                <a:pPr>
                  <a:buClr>
                    <a:srgbClr val="A13F3D"/>
                  </a:buClr>
                </a:pPr>
                <a:r>
                  <a:rPr lang="en-US" altLang="zh-CN" sz="2400" dirty="0"/>
                  <a:t>	20 participants (10 male,10 female)</a:t>
                </a:r>
              </a:p>
              <a:p>
                <a:pPr>
                  <a:buClr>
                    <a:srgbClr val="A13F3D"/>
                  </a:buClr>
                </a:pPr>
                <a:r>
                  <a:rPr lang="en-US" altLang="zh-CN" sz="2400" dirty="0"/>
                  <a:t>	5 sessions</a:t>
                </a:r>
                <a14:m>
                  <m:oMath xmlns:m="http://schemas.openxmlformats.org/officeDocument/2006/math">
                    <m:r>
                      <a:rPr lang="en-US" altLang="zh-CN" sz="2400" i="1" smtClean="0">
                        <a:latin typeface="Cambria Math" panose="02040503050406030204" pitchFamily="18" charset="0"/>
                        <a:ea typeface="Cambria Math" panose="02040503050406030204" pitchFamily="18" charset="0"/>
                      </a:rPr>
                      <m:t>×</m:t>
                    </m:r>
                  </m:oMath>
                </a14:m>
                <a:r>
                  <a:rPr lang="en-US" altLang="zh-CN" sz="2400" dirty="0"/>
                  <a:t>10 rounds</a:t>
                </a:r>
                <a14:m>
                  <m:oMath xmlns:m="http://schemas.openxmlformats.org/officeDocument/2006/math">
                    <m:r>
                      <a:rPr lang="en-US" altLang="zh-CN" sz="2400" i="1">
                        <a:latin typeface="Cambria Math" panose="02040503050406030204" pitchFamily="18" charset="0"/>
                        <a:ea typeface="Cambria Math" panose="02040503050406030204" pitchFamily="18" charset="0"/>
                      </a:rPr>
                      <m:t>×</m:t>
                    </m:r>
                  </m:oMath>
                </a14:m>
                <a:r>
                  <a:rPr lang="en-US" altLang="zh-CN" sz="2400" dirty="0"/>
                  <a:t>6 movements</a:t>
                </a:r>
              </a:p>
              <a:p>
                <a:pPr>
                  <a:buClr>
                    <a:srgbClr val="A13F3D"/>
                  </a:buClr>
                </a:pPr>
                <a:r>
                  <a:rPr lang="en-US" altLang="zh-CN" sz="2400" dirty="0"/>
                  <a:t>	Various sensor rotation angles, devices, usage 	conditions</a:t>
                </a:r>
              </a:p>
              <a:p>
                <a:pPr marL="342900" indent="-342900">
                  <a:buClr>
                    <a:srgbClr val="A13F3D"/>
                  </a:buClr>
                  <a:buFont typeface="Wingdings" panose="05000000000000000000" pitchFamily="2" charset="2"/>
                  <a:buChar char="Ø"/>
                </a:pPr>
                <a:r>
                  <a:rPr lang="en-US" altLang="zh-CN" sz="2400" dirty="0"/>
                  <a:t>Ground Truth</a:t>
                </a:r>
              </a:p>
              <a:p>
                <a:pPr>
                  <a:buClr>
                    <a:srgbClr val="A13F3D"/>
                  </a:buClr>
                </a:pPr>
                <a:r>
                  <a:rPr lang="en-US" altLang="zh-CN" sz="2400" dirty="0"/>
                  <a:t>	Participants click a computer mouse  to indicate the 	start and end of tongue-jaw movements</a:t>
                </a:r>
              </a:p>
              <a:p>
                <a:pPr>
                  <a:buClr>
                    <a:srgbClr val="A13F3D"/>
                  </a:buClr>
                </a:pPr>
                <a:endParaRPr lang="en-US" altLang="zh-CN" sz="2400" dirty="0"/>
              </a:p>
              <a:p>
                <a:pPr marL="342900" indent="-342900">
                  <a:buClr>
                    <a:srgbClr val="A13F3D"/>
                  </a:buClr>
                  <a:buFont typeface="Wingdings" panose="05000000000000000000" pitchFamily="2" charset="2"/>
                  <a:buChar char="Ø"/>
                </a:pPr>
                <a:endParaRPr lang="en-US" altLang="zh-CN" sz="2400" dirty="0"/>
              </a:p>
              <a:p>
                <a:pPr>
                  <a:buClr>
                    <a:srgbClr val="A13F3D"/>
                  </a:buClr>
                </a:pPr>
                <a:r>
                  <a:rPr lang="en-US" altLang="zh-CN" sz="2400" dirty="0"/>
                  <a:t>	</a:t>
                </a:r>
                <a:endParaRPr lang="zh-CN" altLang="en-US" sz="2400" dirty="0"/>
              </a:p>
            </p:txBody>
          </p:sp>
        </mc:Choice>
        <mc:Fallback xmlns="">
          <p:sp>
            <p:nvSpPr>
              <p:cNvPr id="3" name="矩形 2"/>
              <p:cNvSpPr>
                <a:spLocks noRot="1" noChangeAspect="1" noMove="1" noResize="1" noEditPoints="1" noAdjustHandles="1" noChangeArrowheads="1" noChangeShapeType="1" noTextEdit="1"/>
              </p:cNvSpPr>
              <p:nvPr/>
            </p:nvSpPr>
            <p:spPr>
              <a:xfrm>
                <a:off x="631418" y="1172976"/>
                <a:ext cx="8048758" cy="5539978"/>
              </a:xfrm>
              <a:prstGeom prst="rect">
                <a:avLst/>
              </a:prstGeom>
              <a:blipFill>
                <a:blip r:embed="rId3"/>
                <a:stretch>
                  <a:fillRect l="-1061" t="-770" r="-2197"/>
                </a:stretch>
              </a:blipFill>
            </p:spPr>
            <p:txBody>
              <a:bodyPr/>
              <a:lstStyle/>
              <a:p>
                <a:r>
                  <a:rPr lang="zh-CN" altLang="en-US">
                    <a:noFill/>
                  </a:rPr>
                  <a:t> </a:t>
                </a:r>
              </a:p>
            </p:txBody>
          </p:sp>
        </mc:Fallback>
      </mc:AlternateContent>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rcRect t="3436"/>
          <a:stretch>
            <a:fillRect/>
          </a:stretch>
        </p:blipFill>
        <p:spPr>
          <a:xfrm>
            <a:off x="8764263" y="1172977"/>
            <a:ext cx="2839746" cy="4874959"/>
          </a:xfrm>
          <a:custGeom>
            <a:avLst/>
            <a:gdLst>
              <a:gd name="connsiteX0" fmla="*/ 168510 w 2839746"/>
              <a:gd name="connsiteY0" fmla="*/ 0 h 4874959"/>
              <a:gd name="connsiteX1" fmla="*/ 2671235 w 2839746"/>
              <a:gd name="connsiteY1" fmla="*/ 0 h 4874959"/>
              <a:gd name="connsiteX2" fmla="*/ 2839746 w 2839746"/>
              <a:gd name="connsiteY2" fmla="*/ 168511 h 4874959"/>
              <a:gd name="connsiteX3" fmla="*/ 2839746 w 2839746"/>
              <a:gd name="connsiteY3" fmla="*/ 4706448 h 4874959"/>
              <a:gd name="connsiteX4" fmla="*/ 2671235 w 2839746"/>
              <a:gd name="connsiteY4" fmla="*/ 4874959 h 4874959"/>
              <a:gd name="connsiteX5" fmla="*/ 168510 w 2839746"/>
              <a:gd name="connsiteY5" fmla="*/ 4874959 h 4874959"/>
              <a:gd name="connsiteX6" fmla="*/ 13241 w 2839746"/>
              <a:gd name="connsiteY6" fmla="*/ 4772040 h 4874959"/>
              <a:gd name="connsiteX7" fmla="*/ 0 w 2839746"/>
              <a:gd name="connsiteY7" fmla="*/ 4706453 h 4874959"/>
              <a:gd name="connsiteX8" fmla="*/ 0 w 2839746"/>
              <a:gd name="connsiteY8" fmla="*/ 168506 h 4874959"/>
              <a:gd name="connsiteX9" fmla="*/ 13241 w 2839746"/>
              <a:gd name="connsiteY9" fmla="*/ 102919 h 4874959"/>
              <a:gd name="connsiteX10" fmla="*/ 168510 w 2839746"/>
              <a:gd name="connsiteY10" fmla="*/ 0 h 487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39746" h="4874959">
                <a:moveTo>
                  <a:pt x="168510" y="0"/>
                </a:moveTo>
                <a:lnTo>
                  <a:pt x="2671235" y="0"/>
                </a:lnTo>
                <a:cubicBezTo>
                  <a:pt x="2764301" y="0"/>
                  <a:pt x="2839746" y="75445"/>
                  <a:pt x="2839746" y="168511"/>
                </a:cubicBezTo>
                <a:lnTo>
                  <a:pt x="2839746" y="4706448"/>
                </a:lnTo>
                <a:cubicBezTo>
                  <a:pt x="2839746" y="4799514"/>
                  <a:pt x="2764301" y="4874959"/>
                  <a:pt x="2671235" y="4874959"/>
                </a:cubicBezTo>
                <a:lnTo>
                  <a:pt x="168510" y="4874959"/>
                </a:lnTo>
                <a:cubicBezTo>
                  <a:pt x="98711" y="4874959"/>
                  <a:pt x="38823" y="4832521"/>
                  <a:pt x="13241" y="4772040"/>
                </a:cubicBezTo>
                <a:lnTo>
                  <a:pt x="0" y="4706453"/>
                </a:lnTo>
                <a:lnTo>
                  <a:pt x="0" y="168506"/>
                </a:lnTo>
                <a:lnTo>
                  <a:pt x="13241" y="102919"/>
                </a:lnTo>
                <a:cubicBezTo>
                  <a:pt x="38823" y="42438"/>
                  <a:pt x="98711" y="0"/>
                  <a:pt x="168510" y="0"/>
                </a:cubicBezTo>
                <a:close/>
              </a:path>
            </a:pathLst>
          </a:custGeom>
        </p:spPr>
      </p:pic>
      <p:sp>
        <p:nvSpPr>
          <p:cNvPr id="7" name="圆角矩形 6"/>
          <p:cNvSpPr/>
          <p:nvPr/>
        </p:nvSpPr>
        <p:spPr>
          <a:xfrm>
            <a:off x="8764263" y="1172976"/>
            <a:ext cx="2839747" cy="4874959"/>
          </a:xfrm>
          <a:prstGeom prst="roundRect">
            <a:avLst>
              <a:gd name="adj" fmla="val 5934"/>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070953" y="5678604"/>
            <a:ext cx="2226365" cy="369332"/>
          </a:xfrm>
          <a:prstGeom prst="rect">
            <a:avLst/>
          </a:prstGeom>
        </p:spPr>
        <p:txBody>
          <a:bodyPr wrap="square">
            <a:spAutoFit/>
          </a:bodyPr>
          <a:lstStyle/>
          <a:p>
            <a:pPr algn="ctr">
              <a:buClr>
                <a:srgbClr val="A13F3D"/>
              </a:buClr>
            </a:pPr>
            <a:r>
              <a:rPr lang="en-US" altLang="zh-CN" b="1" dirty="0">
                <a:solidFill>
                  <a:srgbClr val="006C39"/>
                </a:solidFill>
                <a:latin typeface="Arial" panose="020B0604020202020204" pitchFamily="34" charset="0"/>
              </a:rPr>
              <a:t>LIBAS Interface</a:t>
            </a:r>
            <a:endParaRPr lang="en-US" altLang="zh-CN" sz="2400" b="1" dirty="0">
              <a:solidFill>
                <a:srgbClr val="006C39"/>
              </a:solidFill>
            </a:endParaRPr>
          </a:p>
        </p:txBody>
      </p:sp>
    </p:spTree>
    <p:extLst>
      <p:ext uri="{BB962C8B-B14F-4D97-AF65-F5344CB8AC3E}">
        <p14:creationId xmlns:p14="http://schemas.microsoft.com/office/powerpoint/2010/main" val="4074742257"/>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6549" y="150418"/>
            <a:ext cx="9869833" cy="867930"/>
          </a:xfrm>
        </p:spPr>
        <p:txBody>
          <a:bodyPr/>
          <a:lstStyle/>
          <a:p>
            <a:r>
              <a:rPr lang="en-US" altLang="zh-CN" dirty="0"/>
              <a:t>Tongue-Jaw Movement Recognition Performance</a:t>
            </a:r>
            <a:endParaRPr lang="zh-CN" altLang="en-US" dirty="0"/>
          </a:p>
        </p:txBody>
      </p:sp>
      <p:pic>
        <p:nvPicPr>
          <p:cNvPr id="3" name="图片 2"/>
          <p:cNvPicPr>
            <a:picLocks noChangeAspect="1"/>
          </p:cNvPicPr>
          <p:nvPr/>
        </p:nvPicPr>
        <p:blipFill>
          <a:blip r:embed="rId3"/>
          <a:stretch>
            <a:fillRect/>
          </a:stretch>
        </p:blipFill>
        <p:spPr>
          <a:xfrm>
            <a:off x="1393666" y="1354621"/>
            <a:ext cx="4514850" cy="4552950"/>
          </a:xfrm>
          <a:prstGeom prst="rect">
            <a:avLst/>
          </a:prstGeom>
        </p:spPr>
      </p:pic>
      <p:grpSp>
        <p:nvGrpSpPr>
          <p:cNvPr id="4" name="组合 3"/>
          <p:cNvGrpSpPr/>
          <p:nvPr/>
        </p:nvGrpSpPr>
        <p:grpSpPr>
          <a:xfrm>
            <a:off x="6054290" y="2793423"/>
            <a:ext cx="4283446" cy="1675346"/>
            <a:chOff x="7424013" y="1407380"/>
            <a:chExt cx="4283446" cy="1675346"/>
          </a:xfrm>
        </p:grpSpPr>
        <p:sp>
          <p:nvSpPr>
            <p:cNvPr id="5" name="圆角矩形 4"/>
            <p:cNvSpPr/>
            <p:nvPr/>
          </p:nvSpPr>
          <p:spPr>
            <a:xfrm>
              <a:off x="7969306" y="1407380"/>
              <a:ext cx="3738153" cy="1039602"/>
            </a:xfrm>
            <a:prstGeom prst="roundRect">
              <a:avLst/>
            </a:prstGeom>
            <a:solidFill>
              <a:schemeClr val="accent6">
                <a:lumMod val="20000"/>
                <a:lumOff val="80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424013" y="1513066"/>
              <a:ext cx="3681059" cy="1569660"/>
            </a:xfrm>
            <a:prstGeom prst="rect">
              <a:avLst/>
            </a:prstGeom>
            <a:noFill/>
          </p:spPr>
          <p:txBody>
            <a:bodyPr wrap="square" rtlCol="0">
              <a:spAutoFit/>
            </a:bodyPr>
            <a:lstStyle/>
            <a:p>
              <a:pPr algn="r"/>
              <a:r>
                <a:rPr lang="en-US" altLang="zh-CN" sz="2400" dirty="0"/>
                <a:t>Recall: 94.84%</a:t>
              </a:r>
            </a:p>
            <a:p>
              <a:pPr algn="r"/>
              <a:r>
                <a:rPr lang="en-US" altLang="zh-CN" sz="2400" dirty="0"/>
                <a:t>Precision: 95.00%</a:t>
              </a:r>
            </a:p>
            <a:p>
              <a:pPr algn="r"/>
              <a:endParaRPr lang="zh-CN" altLang="en-US" sz="2400" dirty="0"/>
            </a:p>
            <a:p>
              <a:pPr algn="r"/>
              <a:endParaRPr lang="en-US" altLang="zh-CN" sz="2400" dirty="0"/>
            </a:p>
          </p:txBody>
        </p:sp>
      </p:grpSp>
    </p:spTree>
    <p:extLst>
      <p:ext uri="{BB962C8B-B14F-4D97-AF65-F5344CB8AC3E}">
        <p14:creationId xmlns:p14="http://schemas.microsoft.com/office/powerpoint/2010/main" val="36106564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Issue Study </a:t>
            </a:r>
            <a:endParaRPr lang="zh-CN" altLang="en-US" dirty="0"/>
          </a:p>
        </p:txBody>
      </p:sp>
      <p:sp>
        <p:nvSpPr>
          <p:cNvPr id="3" name="矩形 2"/>
          <p:cNvSpPr/>
          <p:nvPr/>
        </p:nvSpPr>
        <p:spPr>
          <a:xfrm>
            <a:off x="907566" y="1280998"/>
            <a:ext cx="5274364" cy="461665"/>
          </a:xfrm>
          <a:prstGeom prst="rect">
            <a:avLst/>
          </a:prstGeom>
        </p:spPr>
        <p:txBody>
          <a:bodyPr wrap="square">
            <a:spAutoFit/>
          </a:bodyPr>
          <a:lstStyle/>
          <a:p>
            <a:pPr marL="342900" indent="-342900">
              <a:buClr>
                <a:srgbClr val="A13F3D"/>
              </a:buClr>
              <a:buFont typeface="Wingdings" panose="05000000000000000000" pitchFamily="2" charset="2"/>
              <a:buChar char="Ø"/>
            </a:pPr>
            <a:r>
              <a:rPr lang="en-US" altLang="zh-CN" sz="2400" dirty="0"/>
              <a:t>Universality</a:t>
            </a:r>
          </a:p>
        </p:txBody>
      </p:sp>
      <p:sp>
        <p:nvSpPr>
          <p:cNvPr id="4" name="矩形 3"/>
          <p:cNvSpPr/>
          <p:nvPr/>
        </p:nvSpPr>
        <p:spPr>
          <a:xfrm>
            <a:off x="7904923" y="1280998"/>
            <a:ext cx="3823251" cy="461665"/>
          </a:xfrm>
          <a:prstGeom prst="rect">
            <a:avLst/>
          </a:prstGeom>
        </p:spPr>
        <p:txBody>
          <a:bodyPr wrap="square">
            <a:spAutoFit/>
          </a:bodyPr>
          <a:lstStyle/>
          <a:p>
            <a:pPr marL="342900" indent="-342900">
              <a:buClr>
                <a:srgbClr val="A13F3D"/>
              </a:buClr>
              <a:buFont typeface="Wingdings" panose="05000000000000000000" pitchFamily="2" charset="2"/>
              <a:buChar char="Ø"/>
            </a:pPr>
            <a:r>
              <a:rPr lang="en-US" altLang="zh-CN" sz="2400" dirty="0"/>
              <a:t>Stability</a:t>
            </a:r>
          </a:p>
        </p:txBody>
      </p:sp>
      <p:pic>
        <p:nvPicPr>
          <p:cNvPr id="5" name="图片 4"/>
          <p:cNvPicPr>
            <a:picLocks noChangeAspect="1"/>
          </p:cNvPicPr>
          <p:nvPr/>
        </p:nvPicPr>
        <p:blipFill>
          <a:blip r:embed="rId3"/>
          <a:stretch>
            <a:fillRect/>
          </a:stretch>
        </p:blipFill>
        <p:spPr>
          <a:xfrm>
            <a:off x="317637" y="1649246"/>
            <a:ext cx="6454223" cy="3742468"/>
          </a:xfrm>
          <a:prstGeom prst="rect">
            <a:avLst/>
          </a:prstGeom>
        </p:spPr>
      </p:pic>
      <p:pic>
        <p:nvPicPr>
          <p:cNvPr id="6" name="图片 5"/>
          <p:cNvPicPr>
            <a:picLocks noChangeAspect="1"/>
          </p:cNvPicPr>
          <p:nvPr/>
        </p:nvPicPr>
        <p:blipFill>
          <a:blip r:embed="rId4"/>
          <a:stretch>
            <a:fillRect/>
          </a:stretch>
        </p:blipFill>
        <p:spPr>
          <a:xfrm>
            <a:off x="7214469" y="1842674"/>
            <a:ext cx="4513705" cy="3509282"/>
          </a:xfrm>
          <a:prstGeom prst="rect">
            <a:avLst/>
          </a:prstGeom>
        </p:spPr>
      </p:pic>
      <p:sp>
        <p:nvSpPr>
          <p:cNvPr id="7" name="矩形 6"/>
          <p:cNvSpPr/>
          <p:nvPr/>
        </p:nvSpPr>
        <p:spPr>
          <a:xfrm>
            <a:off x="2382807" y="5570181"/>
            <a:ext cx="2323882" cy="646331"/>
          </a:xfrm>
          <a:prstGeom prst="rect">
            <a:avLst/>
          </a:prstGeom>
        </p:spPr>
        <p:txBody>
          <a:bodyPr wrap="square">
            <a:spAutoFit/>
          </a:bodyPr>
          <a:lstStyle/>
          <a:p>
            <a:pPr algn="r"/>
            <a:r>
              <a:rPr lang="en-US" altLang="zh-CN" dirty="0"/>
              <a:t>Recall: 91.41%</a:t>
            </a:r>
          </a:p>
          <a:p>
            <a:pPr algn="r"/>
            <a:r>
              <a:rPr lang="en-US" altLang="zh-CN" dirty="0"/>
              <a:t>Precision: 91.58%</a:t>
            </a:r>
          </a:p>
        </p:txBody>
      </p:sp>
      <p:sp>
        <p:nvSpPr>
          <p:cNvPr id="8" name="矩形 7"/>
          <p:cNvSpPr/>
          <p:nvPr/>
        </p:nvSpPr>
        <p:spPr>
          <a:xfrm>
            <a:off x="8432424" y="5570181"/>
            <a:ext cx="2323882" cy="646331"/>
          </a:xfrm>
          <a:prstGeom prst="rect">
            <a:avLst/>
          </a:prstGeom>
        </p:spPr>
        <p:txBody>
          <a:bodyPr wrap="square">
            <a:spAutoFit/>
          </a:bodyPr>
          <a:lstStyle/>
          <a:p>
            <a:pPr algn="r"/>
            <a:r>
              <a:rPr lang="en-US" altLang="zh-CN" dirty="0"/>
              <a:t>Recall: 94.35%</a:t>
            </a:r>
          </a:p>
          <a:p>
            <a:pPr algn="r"/>
            <a:r>
              <a:rPr lang="en-US" altLang="zh-CN" dirty="0"/>
              <a:t>Precision: 94.33%</a:t>
            </a:r>
          </a:p>
        </p:txBody>
      </p:sp>
    </p:spTree>
    <p:extLst>
      <p:ext uri="{BB962C8B-B14F-4D97-AF65-F5344CB8AC3E}">
        <p14:creationId xmlns:p14="http://schemas.microsoft.com/office/powerpoint/2010/main" val="380604512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6550" y="311354"/>
            <a:ext cx="8643848" cy="535531"/>
          </a:xfrm>
        </p:spPr>
        <p:txBody>
          <a:bodyPr/>
          <a:lstStyle/>
          <a:p>
            <a:r>
              <a:rPr lang="en-US" altLang="zh-CN" sz="3200" dirty="0"/>
              <a:t>Background</a:t>
            </a:r>
            <a:endParaRPr lang="zh-CN" altLang="en-US" sz="3200" dirty="0"/>
          </a:p>
        </p:txBody>
      </p:sp>
      <p:sp>
        <p:nvSpPr>
          <p:cNvPr id="11" name="矩形 10"/>
          <p:cNvSpPr/>
          <p:nvPr/>
        </p:nvSpPr>
        <p:spPr>
          <a:xfrm>
            <a:off x="896459" y="1172976"/>
            <a:ext cx="10815929" cy="461665"/>
          </a:xfrm>
          <a:prstGeom prst="rect">
            <a:avLst/>
          </a:prstGeom>
        </p:spPr>
        <p:txBody>
          <a:bodyPr wrap="square">
            <a:spAutoFit/>
          </a:bodyPr>
          <a:lstStyle/>
          <a:p>
            <a:pPr marL="342900" indent="-342900">
              <a:buClr>
                <a:srgbClr val="A13F3D"/>
              </a:buClr>
              <a:buFont typeface="Wingdings" panose="05000000000000000000" pitchFamily="2" charset="2"/>
              <a:buChar char="Ø"/>
            </a:pPr>
            <a:r>
              <a:rPr lang="en-US" altLang="zh-CN" sz="2400" dirty="0"/>
              <a:t>Human-Computer Interaction (HCI)</a:t>
            </a:r>
          </a:p>
        </p:txBody>
      </p:sp>
      <p:pic>
        <p:nvPicPr>
          <p:cNvPr id="25" name="图片 24"/>
          <p:cNvPicPr>
            <a:picLocks noChangeAspect="1"/>
          </p:cNvPicPr>
          <p:nvPr/>
        </p:nvPicPr>
        <p:blipFill rotWithShape="1">
          <a:blip r:embed="rId3">
            <a:extLst>
              <a:ext uri="{28A0092B-C50C-407E-A947-70E740481C1C}">
                <a14:useLocalDpi xmlns:a14="http://schemas.microsoft.com/office/drawing/2010/main" val="0"/>
              </a:ext>
            </a:extLst>
          </a:blip>
          <a:srcRect l="29603" t="1048" r="1021" b="46"/>
          <a:stretch/>
        </p:blipFill>
        <p:spPr>
          <a:xfrm>
            <a:off x="3944937" y="4228386"/>
            <a:ext cx="1876070" cy="1865103"/>
          </a:xfrm>
          <a:custGeom>
            <a:avLst/>
            <a:gdLst>
              <a:gd name="connsiteX0" fmla="*/ 1286358 w 2572716"/>
              <a:gd name="connsiteY0" fmla="*/ 0 h 2557677"/>
              <a:gd name="connsiteX1" fmla="*/ 2572716 w 2572716"/>
              <a:gd name="connsiteY1" fmla="*/ 1286358 h 2557677"/>
              <a:gd name="connsiteX2" fmla="*/ 1545604 w 2572716"/>
              <a:gd name="connsiteY2" fmla="*/ 2546582 h 2557677"/>
              <a:gd name="connsiteX3" fmla="*/ 1472905 w 2572716"/>
              <a:gd name="connsiteY3" fmla="*/ 2557677 h 2557677"/>
              <a:gd name="connsiteX4" fmla="*/ 1099811 w 2572716"/>
              <a:gd name="connsiteY4" fmla="*/ 2557677 h 2557677"/>
              <a:gd name="connsiteX5" fmla="*/ 1027112 w 2572716"/>
              <a:gd name="connsiteY5" fmla="*/ 2546582 h 2557677"/>
              <a:gd name="connsiteX6" fmla="*/ 0 w 2572716"/>
              <a:gd name="connsiteY6" fmla="*/ 1286358 h 2557677"/>
              <a:gd name="connsiteX7" fmla="*/ 1286358 w 2572716"/>
              <a:gd name="connsiteY7" fmla="*/ 0 h 255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2716" h="2557677">
                <a:moveTo>
                  <a:pt x="1286358" y="0"/>
                </a:moveTo>
                <a:cubicBezTo>
                  <a:pt x="1996794" y="0"/>
                  <a:pt x="2572716" y="575922"/>
                  <a:pt x="2572716" y="1286358"/>
                </a:cubicBezTo>
                <a:cubicBezTo>
                  <a:pt x="2572716" y="1907990"/>
                  <a:pt x="2131776" y="2426634"/>
                  <a:pt x="1545604" y="2546582"/>
                </a:cubicBezTo>
                <a:lnTo>
                  <a:pt x="1472905" y="2557677"/>
                </a:lnTo>
                <a:lnTo>
                  <a:pt x="1099811" y="2557677"/>
                </a:lnTo>
                <a:lnTo>
                  <a:pt x="1027112" y="2546582"/>
                </a:lnTo>
                <a:cubicBezTo>
                  <a:pt x="440940" y="2426634"/>
                  <a:pt x="0" y="1907990"/>
                  <a:pt x="0" y="1286358"/>
                </a:cubicBezTo>
                <a:cubicBezTo>
                  <a:pt x="0" y="575922"/>
                  <a:pt x="575922" y="0"/>
                  <a:pt x="1286358" y="0"/>
                </a:cubicBezTo>
                <a:close/>
              </a:path>
            </a:pathLst>
          </a:custGeom>
        </p:spPr>
      </p:pic>
      <p:pic>
        <p:nvPicPr>
          <p:cNvPr id="29" name="图片 28"/>
          <p:cNvPicPr>
            <a:picLocks noChangeAspect="1"/>
          </p:cNvPicPr>
          <p:nvPr/>
        </p:nvPicPr>
        <p:blipFill rotWithShape="1">
          <a:blip r:embed="rId4">
            <a:extLst>
              <a:ext uri="{28A0092B-C50C-407E-A947-70E740481C1C}">
                <a14:useLocalDpi xmlns:a14="http://schemas.microsoft.com/office/drawing/2010/main" val="0"/>
              </a:ext>
            </a:extLst>
          </a:blip>
          <a:srcRect l="27311" t="73" r="15049" b="2467"/>
          <a:stretch/>
        </p:blipFill>
        <p:spPr>
          <a:xfrm>
            <a:off x="1606550" y="4232448"/>
            <a:ext cx="1899735" cy="1891612"/>
          </a:xfrm>
          <a:custGeom>
            <a:avLst/>
            <a:gdLst>
              <a:gd name="connsiteX0" fmla="*/ 1321366 w 2642732"/>
              <a:gd name="connsiteY0" fmla="*/ 0 h 2631432"/>
              <a:gd name="connsiteX1" fmla="*/ 2642732 w 2642732"/>
              <a:gd name="connsiteY1" fmla="*/ 1321366 h 2631432"/>
              <a:gd name="connsiteX2" fmla="*/ 1587667 w 2642732"/>
              <a:gd name="connsiteY2" fmla="*/ 2615887 h 2631432"/>
              <a:gd name="connsiteX3" fmla="*/ 1485809 w 2642732"/>
              <a:gd name="connsiteY3" fmla="*/ 2631432 h 2631432"/>
              <a:gd name="connsiteX4" fmla="*/ 1156923 w 2642732"/>
              <a:gd name="connsiteY4" fmla="*/ 2631432 h 2631432"/>
              <a:gd name="connsiteX5" fmla="*/ 1055065 w 2642732"/>
              <a:gd name="connsiteY5" fmla="*/ 2615887 h 2631432"/>
              <a:gd name="connsiteX6" fmla="*/ 0 w 2642732"/>
              <a:gd name="connsiteY6" fmla="*/ 1321366 h 2631432"/>
              <a:gd name="connsiteX7" fmla="*/ 1321366 w 2642732"/>
              <a:gd name="connsiteY7" fmla="*/ 0 h 263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2732" h="2631432">
                <a:moveTo>
                  <a:pt x="1321366" y="0"/>
                </a:moveTo>
                <a:cubicBezTo>
                  <a:pt x="2051136" y="0"/>
                  <a:pt x="2642732" y="591596"/>
                  <a:pt x="2642732" y="1321366"/>
                </a:cubicBezTo>
                <a:cubicBezTo>
                  <a:pt x="2642732" y="1959915"/>
                  <a:pt x="2189791" y="2492674"/>
                  <a:pt x="1587667" y="2615887"/>
                </a:cubicBezTo>
                <a:lnTo>
                  <a:pt x="1485809" y="2631432"/>
                </a:lnTo>
                <a:lnTo>
                  <a:pt x="1156923" y="2631432"/>
                </a:lnTo>
                <a:lnTo>
                  <a:pt x="1055065" y="2615887"/>
                </a:lnTo>
                <a:cubicBezTo>
                  <a:pt x="452941" y="2492674"/>
                  <a:pt x="0" y="1959915"/>
                  <a:pt x="0" y="1321366"/>
                </a:cubicBezTo>
                <a:cubicBezTo>
                  <a:pt x="0" y="591596"/>
                  <a:pt x="591596" y="0"/>
                  <a:pt x="1321366" y="0"/>
                </a:cubicBezTo>
                <a:close/>
              </a:path>
            </a:pathLst>
          </a:custGeom>
        </p:spPr>
      </p:pic>
      <p:pic>
        <p:nvPicPr>
          <p:cNvPr id="30" name="图片 29"/>
          <p:cNvPicPr>
            <a:picLocks noChangeAspect="1"/>
          </p:cNvPicPr>
          <p:nvPr/>
        </p:nvPicPr>
        <p:blipFill>
          <a:blip r:embed="rId5"/>
          <a:srcRect l="9283" t="108" b="518"/>
          <a:stretch>
            <a:fillRect/>
          </a:stretch>
        </p:blipFill>
        <p:spPr>
          <a:xfrm>
            <a:off x="6293990" y="4222736"/>
            <a:ext cx="1899736" cy="1899736"/>
          </a:xfrm>
          <a:custGeom>
            <a:avLst/>
            <a:gdLst>
              <a:gd name="connsiteX0" fmla="*/ 1321366 w 2642732"/>
              <a:gd name="connsiteY0" fmla="*/ 0 h 2642732"/>
              <a:gd name="connsiteX1" fmla="*/ 2642732 w 2642732"/>
              <a:gd name="connsiteY1" fmla="*/ 1321366 h 2642732"/>
              <a:gd name="connsiteX2" fmla="*/ 1321366 w 2642732"/>
              <a:gd name="connsiteY2" fmla="*/ 2642732 h 2642732"/>
              <a:gd name="connsiteX3" fmla="*/ 0 w 2642732"/>
              <a:gd name="connsiteY3" fmla="*/ 1321366 h 2642732"/>
              <a:gd name="connsiteX4" fmla="*/ 1321366 w 2642732"/>
              <a:gd name="connsiteY4" fmla="*/ 0 h 2642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2732" h="2642732">
                <a:moveTo>
                  <a:pt x="1321366" y="0"/>
                </a:moveTo>
                <a:cubicBezTo>
                  <a:pt x="2051136" y="0"/>
                  <a:pt x="2642732" y="591596"/>
                  <a:pt x="2642732" y="1321366"/>
                </a:cubicBezTo>
                <a:cubicBezTo>
                  <a:pt x="2642732" y="2051136"/>
                  <a:pt x="2051136" y="2642732"/>
                  <a:pt x="1321366" y="2642732"/>
                </a:cubicBezTo>
                <a:cubicBezTo>
                  <a:pt x="591596" y="2642732"/>
                  <a:pt x="0" y="2051136"/>
                  <a:pt x="0" y="1321366"/>
                </a:cubicBezTo>
                <a:cubicBezTo>
                  <a:pt x="0" y="591596"/>
                  <a:pt x="591596" y="0"/>
                  <a:pt x="1321366" y="0"/>
                </a:cubicBezTo>
                <a:close/>
              </a:path>
            </a:pathLst>
          </a:custGeom>
        </p:spPr>
      </p:pic>
      <p:pic>
        <p:nvPicPr>
          <p:cNvPr id="33" name="图片 32"/>
          <p:cNvPicPr>
            <a:picLocks noChangeAspect="1"/>
          </p:cNvPicPr>
          <p:nvPr/>
        </p:nvPicPr>
        <p:blipFill>
          <a:blip r:embed="rId6" cstate="print">
            <a:extLst>
              <a:ext uri="{28A0092B-C50C-407E-A947-70E740481C1C}">
                <a14:useLocalDpi xmlns:a14="http://schemas.microsoft.com/office/drawing/2010/main" val="0"/>
              </a:ext>
            </a:extLst>
          </a:blip>
          <a:srcRect l="27777" t="1670" r="7506" b="1254"/>
          <a:stretch>
            <a:fillRect/>
          </a:stretch>
        </p:blipFill>
        <p:spPr>
          <a:xfrm>
            <a:off x="8666709" y="4222736"/>
            <a:ext cx="1899736" cy="1899736"/>
          </a:xfrm>
          <a:custGeom>
            <a:avLst/>
            <a:gdLst>
              <a:gd name="connsiteX0" fmla="*/ 1321366 w 2642732"/>
              <a:gd name="connsiteY0" fmla="*/ 0 h 2642732"/>
              <a:gd name="connsiteX1" fmla="*/ 2642732 w 2642732"/>
              <a:gd name="connsiteY1" fmla="*/ 1321366 h 2642732"/>
              <a:gd name="connsiteX2" fmla="*/ 1321366 w 2642732"/>
              <a:gd name="connsiteY2" fmla="*/ 2642732 h 2642732"/>
              <a:gd name="connsiteX3" fmla="*/ 0 w 2642732"/>
              <a:gd name="connsiteY3" fmla="*/ 1321366 h 2642732"/>
              <a:gd name="connsiteX4" fmla="*/ 1321366 w 2642732"/>
              <a:gd name="connsiteY4" fmla="*/ 0 h 2642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2732" h="2642732">
                <a:moveTo>
                  <a:pt x="1321366" y="0"/>
                </a:moveTo>
                <a:cubicBezTo>
                  <a:pt x="2051136" y="0"/>
                  <a:pt x="2642732" y="591596"/>
                  <a:pt x="2642732" y="1321366"/>
                </a:cubicBezTo>
                <a:cubicBezTo>
                  <a:pt x="2642732" y="2051136"/>
                  <a:pt x="2051136" y="2642732"/>
                  <a:pt x="1321366" y="2642732"/>
                </a:cubicBezTo>
                <a:cubicBezTo>
                  <a:pt x="591596" y="2642732"/>
                  <a:pt x="0" y="2051136"/>
                  <a:pt x="0" y="1321366"/>
                </a:cubicBezTo>
                <a:cubicBezTo>
                  <a:pt x="0" y="591596"/>
                  <a:pt x="591596" y="0"/>
                  <a:pt x="1321366" y="0"/>
                </a:cubicBezTo>
                <a:close/>
              </a:path>
            </a:pathLst>
          </a:custGeom>
        </p:spPr>
      </p:pic>
      <p:sp>
        <p:nvSpPr>
          <p:cNvPr id="17" name="禁止符 16"/>
          <p:cNvSpPr/>
          <p:nvPr/>
        </p:nvSpPr>
        <p:spPr>
          <a:xfrm>
            <a:off x="1606550" y="4226798"/>
            <a:ext cx="1899736" cy="1895674"/>
          </a:xfrm>
          <a:prstGeom prst="noSmoking">
            <a:avLst>
              <a:gd name="adj" fmla="val 9021"/>
            </a:avLst>
          </a:prstGeom>
          <a:solidFill>
            <a:srgbClr val="FF00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禁止符 34"/>
          <p:cNvSpPr/>
          <p:nvPr/>
        </p:nvSpPr>
        <p:spPr>
          <a:xfrm>
            <a:off x="3950270" y="4228386"/>
            <a:ext cx="1899736" cy="1895674"/>
          </a:xfrm>
          <a:prstGeom prst="noSmoking">
            <a:avLst>
              <a:gd name="adj" fmla="val 9021"/>
            </a:avLst>
          </a:prstGeom>
          <a:solidFill>
            <a:srgbClr val="FF00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同心圆 33"/>
          <p:cNvSpPr/>
          <p:nvPr/>
        </p:nvSpPr>
        <p:spPr>
          <a:xfrm>
            <a:off x="6328997" y="4265264"/>
            <a:ext cx="1893905" cy="1895674"/>
          </a:xfrm>
          <a:prstGeom prst="donut">
            <a:avLst>
              <a:gd name="adj" fmla="val 9947"/>
            </a:avLst>
          </a:prstGeom>
          <a:solidFill>
            <a:srgbClr val="00B05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同心圆 36"/>
          <p:cNvSpPr/>
          <p:nvPr/>
        </p:nvSpPr>
        <p:spPr>
          <a:xfrm>
            <a:off x="8674820" y="4222736"/>
            <a:ext cx="1893905" cy="1895674"/>
          </a:xfrm>
          <a:prstGeom prst="donut">
            <a:avLst>
              <a:gd name="adj" fmla="val 9947"/>
            </a:avLst>
          </a:prstGeom>
          <a:solidFill>
            <a:srgbClr val="00B05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900942" y="3409665"/>
            <a:ext cx="10815929" cy="830997"/>
          </a:xfrm>
          <a:prstGeom prst="rect">
            <a:avLst/>
          </a:prstGeom>
        </p:spPr>
        <p:txBody>
          <a:bodyPr wrap="square">
            <a:spAutoFit/>
          </a:bodyPr>
          <a:lstStyle/>
          <a:p>
            <a:pPr marL="342900" indent="-342900">
              <a:buClr>
                <a:srgbClr val="A13F3D"/>
              </a:buClr>
              <a:buFont typeface="Wingdings" panose="05000000000000000000" pitchFamily="2" charset="2"/>
              <a:buChar char="Ø"/>
            </a:pPr>
            <a:r>
              <a:rPr lang="en-US" altLang="zh-CN" sz="2400" dirty="0"/>
              <a:t>Tongue and jaw movement-based HCI is good for privacy and allows interactions for those who have language barrier or poor finger coordination</a:t>
            </a:r>
          </a:p>
        </p:txBody>
      </p:sp>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2937" y="1750988"/>
            <a:ext cx="1648479" cy="1648479"/>
          </a:xfrm>
          <a:prstGeom prst="rect">
            <a:avLst/>
          </a:prstGeom>
        </p:spPr>
      </p:pic>
      <p:pic>
        <p:nvPicPr>
          <p:cNvPr id="8" name="图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06550" y="1761833"/>
            <a:ext cx="1563950" cy="1626788"/>
          </a:xfrm>
          <a:prstGeom prst="rect">
            <a:avLst/>
          </a:prstGeom>
        </p:spPr>
      </p:pic>
      <p:pic>
        <p:nvPicPr>
          <p:cNvPr id="10" name="图片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03853" y="1748406"/>
            <a:ext cx="1776332" cy="1653642"/>
          </a:xfrm>
          <a:prstGeom prst="rect">
            <a:avLst/>
          </a:prstGeom>
        </p:spPr>
      </p:pic>
      <p:pic>
        <p:nvPicPr>
          <p:cNvPr id="12" name="图片 11"/>
          <p:cNvPicPr>
            <a:picLocks noChangeAspect="1"/>
          </p:cNvPicPr>
          <p:nvPr/>
        </p:nvPicPr>
        <p:blipFill rotWithShape="1">
          <a:blip r:embed="rId10" cstate="print">
            <a:extLst>
              <a:ext uri="{28A0092B-C50C-407E-A947-70E740481C1C}">
                <a14:useLocalDpi xmlns:a14="http://schemas.microsoft.com/office/drawing/2010/main" val="0"/>
              </a:ext>
            </a:extLst>
          </a:blip>
          <a:srcRect l="13845" t="11256" r="12670"/>
          <a:stretch/>
        </p:blipFill>
        <p:spPr>
          <a:xfrm>
            <a:off x="8522621" y="1752486"/>
            <a:ext cx="2043824" cy="1645482"/>
          </a:xfrm>
          <a:prstGeom prst="rect">
            <a:avLst/>
          </a:prstGeom>
        </p:spPr>
      </p:pic>
    </p:spTree>
    <p:extLst>
      <p:ext uri="{BB962C8B-B14F-4D97-AF65-F5344CB8AC3E}">
        <p14:creationId xmlns:p14="http://schemas.microsoft.com/office/powerpoint/2010/main" val="10195399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5" grpId="0" animBg="1"/>
      <p:bldP spid="34" grpId="0" animBg="1"/>
      <p:bldP spid="37"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3802949" y="2332382"/>
            <a:ext cx="3664908" cy="2716697"/>
          </a:xfrm>
          <a:prstGeom prst="rect">
            <a:avLst/>
          </a:prstGeom>
        </p:spPr>
      </p:pic>
      <p:sp>
        <p:nvSpPr>
          <p:cNvPr id="2" name="标题 1"/>
          <p:cNvSpPr>
            <a:spLocks noGrp="1"/>
          </p:cNvSpPr>
          <p:nvPr>
            <p:ph type="title"/>
          </p:nvPr>
        </p:nvSpPr>
        <p:spPr/>
        <p:txBody>
          <a:bodyPr/>
          <a:lstStyle/>
          <a:p>
            <a:r>
              <a:rPr lang="en-US" altLang="zh-CN" dirty="0"/>
              <a:t>Use Issue Study </a:t>
            </a:r>
            <a:endParaRPr lang="zh-CN" altLang="en-US" dirty="0"/>
          </a:p>
        </p:txBody>
      </p:sp>
      <p:sp>
        <p:nvSpPr>
          <p:cNvPr id="3" name="矩形 2"/>
          <p:cNvSpPr/>
          <p:nvPr/>
        </p:nvSpPr>
        <p:spPr>
          <a:xfrm>
            <a:off x="470246" y="1280998"/>
            <a:ext cx="5274364" cy="461665"/>
          </a:xfrm>
          <a:prstGeom prst="rect">
            <a:avLst/>
          </a:prstGeom>
        </p:spPr>
        <p:txBody>
          <a:bodyPr wrap="square">
            <a:spAutoFit/>
          </a:bodyPr>
          <a:lstStyle/>
          <a:p>
            <a:pPr marL="342900" indent="-342900">
              <a:buClr>
                <a:srgbClr val="A13F3D"/>
              </a:buClr>
              <a:buFont typeface="Wingdings" panose="05000000000000000000" pitchFamily="2" charset="2"/>
              <a:buChar char="Ø"/>
            </a:pPr>
            <a:r>
              <a:rPr lang="en-US" altLang="zh-CN" sz="2400" dirty="0"/>
              <a:t>Sensor Rotation Angle</a:t>
            </a:r>
          </a:p>
        </p:txBody>
      </p:sp>
      <p:sp>
        <p:nvSpPr>
          <p:cNvPr id="4" name="矩形 3"/>
          <p:cNvSpPr/>
          <p:nvPr/>
        </p:nvSpPr>
        <p:spPr>
          <a:xfrm>
            <a:off x="4282329" y="1280998"/>
            <a:ext cx="3823251" cy="461665"/>
          </a:xfrm>
          <a:prstGeom prst="rect">
            <a:avLst/>
          </a:prstGeom>
        </p:spPr>
        <p:txBody>
          <a:bodyPr wrap="square">
            <a:spAutoFit/>
          </a:bodyPr>
          <a:lstStyle/>
          <a:p>
            <a:pPr marL="342900" indent="-342900">
              <a:buClr>
                <a:srgbClr val="A13F3D"/>
              </a:buClr>
              <a:buFont typeface="Wingdings" panose="05000000000000000000" pitchFamily="2" charset="2"/>
              <a:buChar char="Ø"/>
            </a:pPr>
            <a:r>
              <a:rPr lang="en-US" altLang="zh-CN" sz="2400" dirty="0"/>
              <a:t>Device</a:t>
            </a:r>
          </a:p>
        </p:txBody>
      </p:sp>
      <p:pic>
        <p:nvPicPr>
          <p:cNvPr id="9" name="图片 8"/>
          <p:cNvPicPr>
            <a:picLocks noChangeAspect="1"/>
          </p:cNvPicPr>
          <p:nvPr/>
        </p:nvPicPr>
        <p:blipFill rotWithShape="1">
          <a:blip r:embed="rId4"/>
          <a:srcRect r="3772"/>
          <a:stretch/>
        </p:blipFill>
        <p:spPr>
          <a:xfrm>
            <a:off x="470246" y="2372138"/>
            <a:ext cx="2634066" cy="2863945"/>
          </a:xfrm>
          <a:prstGeom prst="rect">
            <a:avLst/>
          </a:prstGeom>
        </p:spPr>
      </p:pic>
      <p:sp>
        <p:nvSpPr>
          <p:cNvPr id="7" name="矩形 6"/>
          <p:cNvSpPr/>
          <p:nvPr/>
        </p:nvSpPr>
        <p:spPr>
          <a:xfrm>
            <a:off x="-90888" y="5548405"/>
            <a:ext cx="5032789" cy="646331"/>
          </a:xfrm>
          <a:prstGeom prst="rect">
            <a:avLst/>
          </a:prstGeom>
        </p:spPr>
        <p:txBody>
          <a:bodyPr wrap="square">
            <a:spAutoFit/>
          </a:bodyPr>
          <a:lstStyle/>
          <a:p>
            <a:pPr algn="r"/>
            <a:r>
              <a:rPr lang="en-US" altLang="zh-CN" dirty="0"/>
              <a:t>Recall: 82.22%, 91.58%, 93.60%, 88.31%</a:t>
            </a:r>
          </a:p>
          <a:p>
            <a:pPr algn="r"/>
            <a:r>
              <a:rPr lang="en-US" altLang="zh-CN" dirty="0"/>
              <a:t>Precision: 83.06%, 91.82%, 93.62%, 87.71%</a:t>
            </a:r>
          </a:p>
        </p:txBody>
      </p:sp>
      <p:sp>
        <p:nvSpPr>
          <p:cNvPr id="11" name="矩形 10"/>
          <p:cNvSpPr/>
          <p:nvPr/>
        </p:nvSpPr>
        <p:spPr>
          <a:xfrm>
            <a:off x="8166495" y="1308155"/>
            <a:ext cx="3823251" cy="461665"/>
          </a:xfrm>
          <a:prstGeom prst="rect">
            <a:avLst/>
          </a:prstGeom>
        </p:spPr>
        <p:txBody>
          <a:bodyPr wrap="square">
            <a:spAutoFit/>
          </a:bodyPr>
          <a:lstStyle/>
          <a:p>
            <a:pPr marL="342900" indent="-342900">
              <a:buClr>
                <a:srgbClr val="A13F3D"/>
              </a:buClr>
              <a:buFont typeface="Wingdings" panose="05000000000000000000" pitchFamily="2" charset="2"/>
              <a:buChar char="Ø"/>
            </a:pPr>
            <a:r>
              <a:rPr lang="en-US" altLang="zh-CN" sz="2400" dirty="0"/>
              <a:t>Long-Term Performance</a:t>
            </a:r>
          </a:p>
        </p:txBody>
      </p:sp>
      <p:graphicFrame>
        <p:nvGraphicFramePr>
          <p:cNvPr id="16" name="表格 15"/>
          <p:cNvGraphicFramePr>
            <a:graphicFrameLocks noGrp="1"/>
          </p:cNvGraphicFramePr>
          <p:nvPr>
            <p:extLst>
              <p:ext uri="{D42A27DB-BD31-4B8C-83A1-F6EECF244321}">
                <p14:modId xmlns:p14="http://schemas.microsoft.com/office/powerpoint/2010/main" val="2957142742"/>
              </p:ext>
            </p:extLst>
          </p:nvPr>
        </p:nvGraphicFramePr>
        <p:xfrm>
          <a:off x="8166495" y="2620176"/>
          <a:ext cx="3823251" cy="2291080"/>
        </p:xfrm>
        <a:graphic>
          <a:graphicData uri="http://schemas.openxmlformats.org/drawingml/2006/table">
            <a:tbl>
              <a:tblPr firstRow="1" bandRow="1">
                <a:tableStyleId>{E8B1032C-EA38-4F05-BA0D-38AFFFC7BED3}</a:tableStyleId>
              </a:tblPr>
              <a:tblGrid>
                <a:gridCol w="1123279">
                  <a:extLst>
                    <a:ext uri="{9D8B030D-6E8A-4147-A177-3AD203B41FA5}">
                      <a16:colId xmlns:a16="http://schemas.microsoft.com/office/drawing/2014/main" val="4080959150"/>
                    </a:ext>
                  </a:extLst>
                </a:gridCol>
                <a:gridCol w="1351722">
                  <a:extLst>
                    <a:ext uri="{9D8B030D-6E8A-4147-A177-3AD203B41FA5}">
                      <a16:colId xmlns:a16="http://schemas.microsoft.com/office/drawing/2014/main" val="2029058586"/>
                    </a:ext>
                  </a:extLst>
                </a:gridCol>
                <a:gridCol w="1348250">
                  <a:extLst>
                    <a:ext uri="{9D8B030D-6E8A-4147-A177-3AD203B41FA5}">
                      <a16:colId xmlns:a16="http://schemas.microsoft.com/office/drawing/2014/main" val="2172884516"/>
                    </a:ext>
                  </a:extLst>
                </a:gridCol>
              </a:tblGrid>
              <a:tr h="370840">
                <a:tc>
                  <a:txBody>
                    <a:bodyPr/>
                    <a:lstStyle/>
                    <a:p>
                      <a:pPr algn="ctr"/>
                      <a:r>
                        <a:rPr lang="en-US" altLang="zh-CN" b="1" dirty="0"/>
                        <a:t>Training</a:t>
                      </a:r>
                      <a:r>
                        <a:rPr lang="en-US" altLang="zh-CN" b="1" baseline="0" dirty="0"/>
                        <a:t> Data</a:t>
                      </a:r>
                      <a:endParaRPr lang="zh-CN" altLang="en-US" b="1" dirty="0"/>
                    </a:p>
                  </a:txBody>
                  <a:tcPr/>
                </a:tc>
                <a:tc>
                  <a:txBody>
                    <a:bodyPr/>
                    <a:lstStyle/>
                    <a:p>
                      <a:pPr algn="ctr"/>
                      <a:r>
                        <a:rPr lang="en-US" altLang="zh-CN" b="0" dirty="0"/>
                        <a:t>First</a:t>
                      </a:r>
                      <a:r>
                        <a:rPr lang="en-US" altLang="zh-CN" b="0" baseline="0" dirty="0"/>
                        <a:t> phase</a:t>
                      </a:r>
                      <a:endParaRPr lang="zh-CN" altLang="en-US" b="0" dirty="0"/>
                    </a:p>
                  </a:txBody>
                  <a:tcPr/>
                </a:tc>
                <a:tc>
                  <a:txBody>
                    <a:bodyPr/>
                    <a:lstStyle/>
                    <a:p>
                      <a:pPr algn="ctr"/>
                      <a:r>
                        <a:rPr lang="en-US" altLang="zh-CN" b="0" dirty="0"/>
                        <a:t>Mixed</a:t>
                      </a:r>
                      <a:r>
                        <a:rPr lang="en-US" altLang="zh-CN" b="0" baseline="0" dirty="0"/>
                        <a:t> data (75%)</a:t>
                      </a:r>
                      <a:endParaRPr lang="zh-CN" altLang="en-US" b="0" dirty="0"/>
                    </a:p>
                  </a:txBody>
                  <a:tcPr/>
                </a:tc>
                <a:extLst>
                  <a:ext uri="{0D108BD9-81ED-4DB2-BD59-A6C34878D82A}">
                    <a16:rowId xmlns:a16="http://schemas.microsoft.com/office/drawing/2014/main" val="2406109725"/>
                  </a:ext>
                </a:extLst>
              </a:tr>
              <a:tr h="370840">
                <a:tc>
                  <a:txBody>
                    <a:bodyPr/>
                    <a:lstStyle/>
                    <a:p>
                      <a:pPr algn="ctr"/>
                      <a:r>
                        <a:rPr lang="en-US" altLang="zh-CN" b="1" dirty="0"/>
                        <a:t>Testing Data</a:t>
                      </a:r>
                      <a:endParaRPr lang="zh-CN" altLang="en-US" b="1" dirty="0"/>
                    </a:p>
                  </a:txBody>
                  <a:tcPr/>
                </a:tc>
                <a:tc>
                  <a:txBody>
                    <a:bodyPr/>
                    <a:lstStyle/>
                    <a:p>
                      <a:pPr algn="ctr"/>
                      <a:r>
                        <a:rPr lang="en-US" altLang="zh-CN" dirty="0"/>
                        <a:t>One month later</a:t>
                      </a:r>
                      <a:endParaRPr lang="zh-CN" altLang="en-US" dirty="0"/>
                    </a:p>
                  </a:txBody>
                  <a:tcPr/>
                </a:tc>
                <a:tc>
                  <a:txBody>
                    <a:bodyPr/>
                    <a:lstStyle/>
                    <a:p>
                      <a:pPr algn="ctr"/>
                      <a:r>
                        <a:rPr lang="en-US" altLang="zh-CN" dirty="0"/>
                        <a:t>Mixed data (25%)</a:t>
                      </a:r>
                      <a:endParaRPr lang="zh-CN" altLang="en-US" dirty="0"/>
                    </a:p>
                  </a:txBody>
                  <a:tcPr/>
                </a:tc>
                <a:extLst>
                  <a:ext uri="{0D108BD9-81ED-4DB2-BD59-A6C34878D82A}">
                    <a16:rowId xmlns:a16="http://schemas.microsoft.com/office/drawing/2014/main" val="3700467546"/>
                  </a:ext>
                </a:extLst>
              </a:tr>
              <a:tr h="370840">
                <a:tc>
                  <a:txBody>
                    <a:bodyPr/>
                    <a:lstStyle/>
                    <a:p>
                      <a:pPr algn="ctr"/>
                      <a:r>
                        <a:rPr lang="en-US" altLang="zh-CN" b="1" dirty="0"/>
                        <a:t>Recall</a:t>
                      </a:r>
                      <a:endParaRPr lang="zh-CN" altLang="en-US" b="1" dirty="0"/>
                    </a:p>
                  </a:txBody>
                  <a:tcPr/>
                </a:tc>
                <a:tc>
                  <a:txBody>
                    <a:bodyPr/>
                    <a:lstStyle/>
                    <a:p>
                      <a:pPr algn="ctr"/>
                      <a:r>
                        <a:rPr lang="en-US" altLang="zh-CN" dirty="0"/>
                        <a:t>92.26%</a:t>
                      </a:r>
                      <a:endParaRPr lang="zh-CN" altLang="en-US" dirty="0"/>
                    </a:p>
                  </a:txBody>
                  <a:tcPr/>
                </a:tc>
                <a:tc>
                  <a:txBody>
                    <a:bodyPr/>
                    <a:lstStyle/>
                    <a:p>
                      <a:pPr algn="ctr"/>
                      <a:r>
                        <a:rPr lang="en-US" altLang="zh-CN" dirty="0"/>
                        <a:t>94.06%</a:t>
                      </a:r>
                      <a:endParaRPr lang="zh-CN" altLang="en-US" dirty="0"/>
                    </a:p>
                  </a:txBody>
                  <a:tcPr/>
                </a:tc>
                <a:extLst>
                  <a:ext uri="{0D108BD9-81ED-4DB2-BD59-A6C34878D82A}">
                    <a16:rowId xmlns:a16="http://schemas.microsoft.com/office/drawing/2014/main" val="2935690952"/>
                  </a:ext>
                </a:extLst>
              </a:tr>
              <a:tr h="370840">
                <a:tc>
                  <a:txBody>
                    <a:bodyPr/>
                    <a:lstStyle/>
                    <a:p>
                      <a:pPr algn="ctr"/>
                      <a:r>
                        <a:rPr lang="en-US" altLang="zh-CN" b="1" dirty="0"/>
                        <a:t>Precision</a:t>
                      </a:r>
                      <a:endParaRPr lang="zh-CN" altLang="en-US" b="1" dirty="0"/>
                    </a:p>
                  </a:txBody>
                  <a:tcPr/>
                </a:tc>
                <a:tc>
                  <a:txBody>
                    <a:bodyPr/>
                    <a:lstStyle/>
                    <a:p>
                      <a:pPr algn="ctr"/>
                      <a:r>
                        <a:rPr lang="en-US" altLang="zh-CN" dirty="0"/>
                        <a:t>92.18%</a:t>
                      </a:r>
                      <a:endParaRPr lang="zh-CN" altLang="en-US" dirty="0"/>
                    </a:p>
                  </a:txBody>
                  <a:tcPr/>
                </a:tc>
                <a:tc>
                  <a:txBody>
                    <a:bodyPr/>
                    <a:lstStyle/>
                    <a:p>
                      <a:pPr algn="ctr"/>
                      <a:r>
                        <a:rPr lang="en-US" altLang="zh-CN" dirty="0"/>
                        <a:t>93.64%</a:t>
                      </a:r>
                      <a:endParaRPr lang="zh-CN" altLang="en-US" dirty="0"/>
                    </a:p>
                  </a:txBody>
                  <a:tcPr/>
                </a:tc>
                <a:extLst>
                  <a:ext uri="{0D108BD9-81ED-4DB2-BD59-A6C34878D82A}">
                    <a16:rowId xmlns:a16="http://schemas.microsoft.com/office/drawing/2014/main" val="1264827183"/>
                  </a:ext>
                </a:extLst>
              </a:tr>
            </a:tbl>
          </a:graphicData>
        </a:graphic>
      </p:graphicFrame>
    </p:spTree>
    <p:extLst>
      <p:ext uri="{BB962C8B-B14F-4D97-AF65-F5344CB8AC3E}">
        <p14:creationId xmlns:p14="http://schemas.microsoft.com/office/powerpoint/2010/main" val="401336760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Usage Scenarios</a:t>
            </a:r>
            <a:endParaRPr lang="zh-CN" altLang="en-US" dirty="0"/>
          </a:p>
        </p:txBody>
      </p:sp>
      <p:sp>
        <p:nvSpPr>
          <p:cNvPr id="5" name="矩形 4"/>
          <p:cNvSpPr/>
          <p:nvPr/>
        </p:nvSpPr>
        <p:spPr>
          <a:xfrm>
            <a:off x="1222236" y="1144513"/>
            <a:ext cx="10386667" cy="830997"/>
          </a:xfrm>
          <a:prstGeom prst="rect">
            <a:avLst/>
          </a:prstGeom>
        </p:spPr>
        <p:txBody>
          <a:bodyPr wrap="square">
            <a:spAutoFit/>
          </a:bodyPr>
          <a:lstStyle/>
          <a:p>
            <a:r>
              <a:rPr lang="en-US" altLang="zh-CN" sz="2400" dirty="0"/>
              <a:t>Three conditions: </a:t>
            </a:r>
          </a:p>
          <a:p>
            <a:r>
              <a:rPr lang="en-US" altLang="zh-CN" sz="2400" dirty="0"/>
              <a:t>standing still, standing on a moving bus, and sitting in a moving car</a:t>
            </a:r>
            <a:endParaRPr lang="zh-CN" altLang="en-US" sz="2400" dirty="0"/>
          </a:p>
        </p:txBody>
      </p:sp>
      <p:pic>
        <p:nvPicPr>
          <p:cNvPr id="6" name="图片 5"/>
          <p:cNvPicPr>
            <a:picLocks noChangeAspect="1"/>
          </p:cNvPicPr>
          <p:nvPr/>
        </p:nvPicPr>
        <p:blipFill>
          <a:blip r:embed="rId3"/>
          <a:stretch>
            <a:fillRect/>
          </a:stretch>
        </p:blipFill>
        <p:spPr>
          <a:xfrm>
            <a:off x="1913894" y="2169836"/>
            <a:ext cx="4610100" cy="4029075"/>
          </a:xfrm>
          <a:prstGeom prst="rect">
            <a:avLst/>
          </a:prstGeom>
        </p:spPr>
      </p:pic>
      <p:grpSp>
        <p:nvGrpSpPr>
          <p:cNvPr id="11" name="组合 10"/>
          <p:cNvGrpSpPr/>
          <p:nvPr/>
        </p:nvGrpSpPr>
        <p:grpSpPr>
          <a:xfrm>
            <a:off x="6523994" y="2302869"/>
            <a:ext cx="2989033" cy="1938993"/>
            <a:chOff x="8433212" y="1407379"/>
            <a:chExt cx="2989033" cy="1938993"/>
          </a:xfrm>
        </p:grpSpPr>
        <p:sp>
          <p:nvSpPr>
            <p:cNvPr id="12" name="圆角矩形 11"/>
            <p:cNvSpPr/>
            <p:nvPr/>
          </p:nvSpPr>
          <p:spPr>
            <a:xfrm>
              <a:off x="8433212" y="1407379"/>
              <a:ext cx="2989033" cy="1294347"/>
            </a:xfrm>
            <a:prstGeom prst="roundRect">
              <a:avLst/>
            </a:prstGeom>
            <a:solidFill>
              <a:schemeClr val="accent6">
                <a:lumMod val="20000"/>
                <a:lumOff val="80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8433212" y="1407380"/>
              <a:ext cx="2810340" cy="1938992"/>
            </a:xfrm>
            <a:prstGeom prst="rect">
              <a:avLst/>
            </a:prstGeom>
            <a:noFill/>
          </p:spPr>
          <p:txBody>
            <a:bodyPr wrap="square" rtlCol="0">
              <a:spAutoFit/>
            </a:bodyPr>
            <a:lstStyle/>
            <a:p>
              <a:pPr algn="ctr"/>
              <a:r>
                <a:rPr lang="en-US" altLang="zh-CN" sz="2400" dirty="0"/>
                <a:t>Standing still</a:t>
              </a:r>
            </a:p>
            <a:p>
              <a:pPr algn="r"/>
              <a:r>
                <a:rPr lang="en-US" altLang="zh-CN" sz="2400" dirty="0"/>
                <a:t>Recall:  94.71%</a:t>
              </a:r>
            </a:p>
            <a:p>
              <a:pPr algn="r"/>
              <a:r>
                <a:rPr lang="en-US" altLang="zh-CN" sz="2400" dirty="0"/>
                <a:t>Precision: 94.91%</a:t>
              </a:r>
            </a:p>
            <a:p>
              <a:pPr algn="r"/>
              <a:endParaRPr lang="zh-CN" altLang="en-US" sz="2400" dirty="0"/>
            </a:p>
            <a:p>
              <a:pPr algn="r"/>
              <a:endParaRPr lang="en-US" altLang="zh-CN" sz="2400" dirty="0"/>
            </a:p>
          </p:txBody>
        </p:sp>
      </p:grpSp>
      <p:grpSp>
        <p:nvGrpSpPr>
          <p:cNvPr id="14" name="组合 13"/>
          <p:cNvGrpSpPr/>
          <p:nvPr/>
        </p:nvGrpSpPr>
        <p:grpSpPr>
          <a:xfrm>
            <a:off x="7129001" y="3677602"/>
            <a:ext cx="2989033" cy="1938993"/>
            <a:chOff x="8433212" y="1407379"/>
            <a:chExt cx="2989033" cy="1938993"/>
          </a:xfrm>
        </p:grpSpPr>
        <p:sp>
          <p:nvSpPr>
            <p:cNvPr id="15" name="圆角矩形 14"/>
            <p:cNvSpPr/>
            <p:nvPr/>
          </p:nvSpPr>
          <p:spPr>
            <a:xfrm>
              <a:off x="8433212" y="1407379"/>
              <a:ext cx="2989033" cy="1294347"/>
            </a:xfrm>
            <a:prstGeom prst="roundRect">
              <a:avLst/>
            </a:prstGeom>
            <a:solidFill>
              <a:schemeClr val="accent6">
                <a:lumMod val="20000"/>
                <a:lumOff val="80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433212" y="1407380"/>
              <a:ext cx="2810340" cy="1938992"/>
            </a:xfrm>
            <a:prstGeom prst="rect">
              <a:avLst/>
            </a:prstGeom>
            <a:noFill/>
          </p:spPr>
          <p:txBody>
            <a:bodyPr wrap="square" rtlCol="0">
              <a:spAutoFit/>
            </a:bodyPr>
            <a:lstStyle/>
            <a:p>
              <a:pPr algn="ctr"/>
              <a:r>
                <a:rPr lang="en-US" altLang="zh-CN" sz="2400" dirty="0"/>
                <a:t>Sitting in a car</a:t>
              </a:r>
            </a:p>
            <a:p>
              <a:pPr algn="r"/>
              <a:r>
                <a:rPr lang="en-US" altLang="zh-CN" sz="2400" dirty="0"/>
                <a:t>Recall: 90.24%</a:t>
              </a:r>
            </a:p>
            <a:p>
              <a:pPr algn="r"/>
              <a:r>
                <a:rPr lang="en-US" altLang="zh-CN" sz="2400" dirty="0"/>
                <a:t>Precision: 90.03%</a:t>
              </a:r>
            </a:p>
            <a:p>
              <a:pPr algn="r"/>
              <a:endParaRPr lang="zh-CN" altLang="en-US" sz="2400" dirty="0"/>
            </a:p>
            <a:p>
              <a:pPr algn="r"/>
              <a:endParaRPr lang="en-US" altLang="zh-CN" sz="2400" dirty="0"/>
            </a:p>
          </p:txBody>
        </p:sp>
      </p:grpSp>
      <p:grpSp>
        <p:nvGrpSpPr>
          <p:cNvPr id="17" name="组合 16"/>
          <p:cNvGrpSpPr/>
          <p:nvPr/>
        </p:nvGrpSpPr>
        <p:grpSpPr>
          <a:xfrm>
            <a:off x="8444824" y="5067221"/>
            <a:ext cx="2989033" cy="1938993"/>
            <a:chOff x="8433212" y="1407379"/>
            <a:chExt cx="2989033" cy="1938993"/>
          </a:xfrm>
        </p:grpSpPr>
        <p:sp>
          <p:nvSpPr>
            <p:cNvPr id="18" name="圆角矩形 17"/>
            <p:cNvSpPr/>
            <p:nvPr/>
          </p:nvSpPr>
          <p:spPr>
            <a:xfrm>
              <a:off x="8433212" y="1407379"/>
              <a:ext cx="2989033" cy="1294347"/>
            </a:xfrm>
            <a:prstGeom prst="roundRect">
              <a:avLst/>
            </a:prstGeom>
            <a:solidFill>
              <a:schemeClr val="accent6">
                <a:lumMod val="20000"/>
                <a:lumOff val="80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8433212" y="1407380"/>
              <a:ext cx="2810340" cy="1938992"/>
            </a:xfrm>
            <a:prstGeom prst="rect">
              <a:avLst/>
            </a:prstGeom>
            <a:noFill/>
          </p:spPr>
          <p:txBody>
            <a:bodyPr wrap="square" rtlCol="0">
              <a:spAutoFit/>
            </a:bodyPr>
            <a:lstStyle/>
            <a:p>
              <a:pPr algn="ctr"/>
              <a:r>
                <a:rPr lang="en-US" altLang="zh-CN" sz="2400" dirty="0"/>
                <a:t>Standing on a bus</a:t>
              </a:r>
            </a:p>
            <a:p>
              <a:pPr algn="r"/>
              <a:r>
                <a:rPr lang="en-US" altLang="zh-CN" sz="2400" dirty="0"/>
                <a:t>Recall: 81.90%</a:t>
              </a:r>
            </a:p>
            <a:p>
              <a:pPr algn="r"/>
              <a:r>
                <a:rPr lang="en-US" altLang="zh-CN" sz="2400" dirty="0"/>
                <a:t>Precision: 81.68%</a:t>
              </a:r>
            </a:p>
            <a:p>
              <a:pPr algn="r"/>
              <a:endParaRPr lang="zh-CN" altLang="en-US" sz="2400" dirty="0"/>
            </a:p>
            <a:p>
              <a:pPr algn="r"/>
              <a:endParaRPr lang="en-US" altLang="zh-CN" sz="2400" dirty="0"/>
            </a:p>
          </p:txBody>
        </p:sp>
      </p:grpSp>
    </p:spTree>
    <p:extLst>
      <p:ext uri="{BB962C8B-B14F-4D97-AF65-F5344CB8AC3E}">
        <p14:creationId xmlns:p14="http://schemas.microsoft.com/office/powerpoint/2010/main" val="30703168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CONCLUSION</a:t>
            </a:r>
            <a:endParaRPr lang="zh-CN" altLang="en-US" dirty="0"/>
          </a:p>
        </p:txBody>
      </p:sp>
      <p:sp>
        <p:nvSpPr>
          <p:cNvPr id="3" name="矩形 2"/>
          <p:cNvSpPr/>
          <p:nvPr/>
        </p:nvSpPr>
        <p:spPr>
          <a:xfrm>
            <a:off x="896459" y="1172976"/>
            <a:ext cx="10815929" cy="4062651"/>
          </a:xfrm>
          <a:prstGeom prst="rect">
            <a:avLst/>
          </a:prstGeom>
        </p:spPr>
        <p:txBody>
          <a:bodyPr wrap="square">
            <a:spAutoFit/>
          </a:bodyPr>
          <a:lstStyle/>
          <a:p>
            <a:pPr marL="342900" indent="-342900">
              <a:buClr>
                <a:srgbClr val="A13F3D"/>
              </a:buClr>
              <a:buFont typeface="Wingdings" panose="05000000000000000000" pitchFamily="2" charset="2"/>
              <a:buChar char="Ø"/>
            </a:pPr>
            <a:r>
              <a:rPr lang="en-US" altLang="zh-CN" sz="2400" dirty="0"/>
              <a:t>We propose a nonintrusive tongue-jaw movement recognition system.</a:t>
            </a:r>
          </a:p>
          <a:p>
            <a:pPr marL="800100" lvl="1" indent="-342900">
              <a:buClr>
                <a:srgbClr val="A13F3D"/>
              </a:buClr>
              <a:buFont typeface="Wingdings" panose="05000000000000000000" pitchFamily="2" charset="2"/>
              <a:buChar char="Ø"/>
            </a:pPr>
            <a:r>
              <a:rPr lang="en-US" altLang="zh-CN" sz="2400" dirty="0"/>
              <a:t>The first to develop a tongue-jaw movement-based human-computer interface in off-the-shelf devices. </a:t>
            </a:r>
          </a:p>
          <a:p>
            <a:pPr marL="342900" indent="-342900">
              <a:lnSpc>
                <a:spcPts val="2700"/>
              </a:lnSpc>
              <a:buClr>
                <a:srgbClr val="A13F3D"/>
              </a:buClr>
              <a:buFont typeface="Wingdings" panose="05000000000000000000" pitchFamily="2" charset="2"/>
              <a:buChar char="Ø"/>
            </a:pPr>
            <a:r>
              <a:rPr lang="en-US" altLang="zh-CN" sz="2400" dirty="0"/>
              <a:t> </a:t>
            </a:r>
            <a:r>
              <a:rPr lang="en-US" altLang="zh-CN" sz="2400" dirty="0">
                <a:solidFill>
                  <a:prstClr val="black"/>
                </a:solidFill>
                <a:latin typeface="Arial" panose="020B0604020202020204" pitchFamily="34" charset="0"/>
                <a:cs typeface="Arial" panose="020B0604020202020204" pitchFamily="34" charset="0"/>
              </a:rPr>
              <a:t>We propose a set of novel algorithms</a:t>
            </a:r>
          </a:p>
          <a:p>
            <a:pPr marL="800100" lvl="1" indent="-342900">
              <a:buClr>
                <a:srgbClr val="A13F3D"/>
              </a:buClr>
              <a:buFont typeface="Wingdings" panose="05000000000000000000" pitchFamily="2" charset="2"/>
              <a:buChar char="Ø"/>
            </a:pPr>
            <a:r>
              <a:rPr lang="en-US" altLang="zh-CN" sz="2400" dirty="0"/>
              <a:t>Sensor position detection method</a:t>
            </a:r>
          </a:p>
          <a:p>
            <a:pPr marL="800100" lvl="1" indent="-342900">
              <a:buClr>
                <a:srgbClr val="A13F3D"/>
              </a:buClr>
              <a:buFont typeface="Wingdings" panose="05000000000000000000" pitchFamily="2" charset="2"/>
              <a:buChar char="Ø"/>
            </a:pPr>
            <a:r>
              <a:rPr lang="en-US" altLang="zh-CN" sz="2400" dirty="0"/>
              <a:t>Multi-path instability reduction method</a:t>
            </a:r>
          </a:p>
          <a:p>
            <a:pPr marL="800100" lvl="1" indent="-342900">
              <a:buClr>
                <a:srgbClr val="A13F3D"/>
              </a:buClr>
              <a:buFont typeface="Wingdings" panose="05000000000000000000" pitchFamily="2" charset="2"/>
              <a:buChar char="Ø"/>
            </a:pPr>
            <a:r>
              <a:rPr lang="en-US" altLang="zh-CN" sz="2400" dirty="0"/>
              <a:t>Movement segmentation method</a:t>
            </a:r>
          </a:p>
          <a:p>
            <a:pPr marL="800100" lvl="1" indent="-342900">
              <a:buClr>
                <a:srgbClr val="A13F3D"/>
              </a:buClr>
              <a:buFont typeface="Wingdings" panose="05000000000000000000" pitchFamily="2" charset="2"/>
              <a:buChar char="Ø"/>
            </a:pPr>
            <a:r>
              <a:rPr lang="en-US" altLang="zh-CN" sz="2400" dirty="0"/>
              <a:t>Explore twelve kinds of features</a:t>
            </a:r>
          </a:p>
          <a:p>
            <a:pPr marL="342900" lvl="0" indent="-342900">
              <a:lnSpc>
                <a:spcPts val="2700"/>
              </a:lnSpc>
              <a:buClr>
                <a:srgbClr val="A13F3D"/>
              </a:buClr>
              <a:buFont typeface="Wingdings" panose="05000000000000000000" pitchFamily="2" charset="2"/>
              <a:buChar char="Ø"/>
            </a:pPr>
            <a:r>
              <a:rPr lang="en-US" altLang="zh-CN" sz="2400" dirty="0"/>
              <a:t>We implement </a:t>
            </a:r>
            <a:r>
              <a:rPr lang="en-US" altLang="zh-CN" sz="2400" i="1" dirty="0" err="1"/>
              <a:t>CanalScan</a:t>
            </a:r>
            <a:r>
              <a:rPr lang="en-US" altLang="zh-CN" sz="2400" dirty="0"/>
              <a:t> and conduct experiments with 20 participants</a:t>
            </a:r>
          </a:p>
          <a:p>
            <a:pPr marL="800100" lvl="1" indent="-342900">
              <a:lnSpc>
                <a:spcPts val="2700"/>
              </a:lnSpc>
              <a:buClr>
                <a:srgbClr val="A13F3D"/>
              </a:buClr>
              <a:buFont typeface="Wingdings" panose="05000000000000000000" pitchFamily="2" charset="2"/>
              <a:buChar char="Ø"/>
            </a:pPr>
            <a:r>
              <a:rPr lang="en-US" altLang="zh-CN" sz="2400" dirty="0" err="1"/>
              <a:t>CanalScan</a:t>
            </a:r>
            <a:r>
              <a:rPr lang="en-US" altLang="zh-CN" sz="2400" dirty="0"/>
              <a:t> reaches the goal of accurate, robust, and </a:t>
            </a:r>
            <a:r>
              <a:rPr lang="en-US" altLang="zh-CN" sz="2400" dirty="0" err="1"/>
              <a:t>userindependent</a:t>
            </a:r>
            <a:r>
              <a:rPr lang="en-US" altLang="zh-CN" sz="2400" dirty="0"/>
              <a:t> recognition of six tongue-jaw movements.</a:t>
            </a:r>
          </a:p>
        </p:txBody>
      </p:sp>
    </p:spTree>
    <p:extLst>
      <p:ext uri="{BB962C8B-B14F-4D97-AF65-F5344CB8AC3E}">
        <p14:creationId xmlns:p14="http://schemas.microsoft.com/office/powerpoint/2010/main" val="2881592781"/>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80727" y="772593"/>
            <a:ext cx="9503769" cy="2067157"/>
            <a:chOff x="2097897" y="2388923"/>
            <a:chExt cx="7502429" cy="2756209"/>
          </a:xfrm>
        </p:grpSpPr>
        <p:sp>
          <p:nvSpPr>
            <p:cNvPr id="3" name="矩形 2"/>
            <p:cNvSpPr/>
            <p:nvPr/>
          </p:nvSpPr>
          <p:spPr>
            <a:xfrm>
              <a:off x="2097897" y="2498254"/>
              <a:ext cx="7354093" cy="2646878"/>
            </a:xfrm>
            <a:prstGeom prst="rect">
              <a:avLst/>
            </a:prstGeom>
            <a:noFill/>
            <a:effectLst/>
          </p:spPr>
          <p:txBody>
            <a:bodyPr wrap="square" lIns="68580" tIns="34290" rIns="68580" bIns="34290">
              <a:spAutoFit/>
            </a:bodyPr>
            <a:lstStyle/>
            <a:p>
              <a:pPr algn="ctr"/>
              <a:r>
                <a:rPr lang="en-US" altLang="zh-CN" sz="12450" b="1" dirty="0">
                  <a:ln w="0">
                    <a:noFill/>
                  </a:ln>
                  <a:pattFill prst="wdDnDiag">
                    <a:fgClr>
                      <a:srgbClr val="FFFFFF"/>
                    </a:fgClr>
                    <a:bgClr>
                      <a:srgbClr val="015C31"/>
                    </a:bgClr>
                  </a:pattFill>
                </a:rPr>
                <a:t>Thanks!</a:t>
              </a:r>
              <a:endParaRPr lang="zh-CN" altLang="en-US" sz="12450" b="1" dirty="0">
                <a:ln w="0">
                  <a:noFill/>
                </a:ln>
                <a:pattFill prst="wdDnDiag">
                  <a:fgClr>
                    <a:srgbClr val="FFFFFF"/>
                  </a:fgClr>
                  <a:bgClr>
                    <a:srgbClr val="015C31"/>
                  </a:bgClr>
                </a:pattFill>
              </a:endParaRPr>
            </a:p>
          </p:txBody>
        </p:sp>
        <p:sp>
          <p:nvSpPr>
            <p:cNvPr id="4" name="矩形 3"/>
            <p:cNvSpPr/>
            <p:nvPr/>
          </p:nvSpPr>
          <p:spPr>
            <a:xfrm>
              <a:off x="2172065" y="2443590"/>
              <a:ext cx="7354093" cy="2646878"/>
            </a:xfrm>
            <a:prstGeom prst="rect">
              <a:avLst/>
            </a:prstGeom>
            <a:noFill/>
            <a:effectLst/>
          </p:spPr>
          <p:txBody>
            <a:bodyPr wrap="square" lIns="68580" tIns="34290" rIns="68580" bIns="34290">
              <a:spAutoFit/>
            </a:bodyPr>
            <a:lstStyle/>
            <a:p>
              <a:pPr algn="ctr"/>
              <a:r>
                <a:rPr lang="en-US" altLang="zh-CN" sz="12450" b="1" dirty="0">
                  <a:ln w="0">
                    <a:noFill/>
                  </a:ln>
                  <a:solidFill>
                    <a:srgbClr val="FFFFFF"/>
                  </a:solidFill>
                </a:rPr>
                <a:t>Thanks!</a:t>
              </a:r>
              <a:endParaRPr lang="zh-CN" altLang="en-US" sz="12450" b="1" dirty="0">
                <a:ln w="0">
                  <a:noFill/>
                </a:ln>
                <a:solidFill>
                  <a:srgbClr val="FFFFFF"/>
                </a:solidFill>
              </a:endParaRPr>
            </a:p>
          </p:txBody>
        </p:sp>
        <p:sp>
          <p:nvSpPr>
            <p:cNvPr id="5" name="矩形 4"/>
            <p:cNvSpPr/>
            <p:nvPr/>
          </p:nvSpPr>
          <p:spPr>
            <a:xfrm>
              <a:off x="2246233" y="2388923"/>
              <a:ext cx="7354093" cy="2646878"/>
            </a:xfrm>
            <a:prstGeom prst="rect">
              <a:avLst/>
            </a:prstGeom>
            <a:noFill/>
            <a:effectLst/>
          </p:spPr>
          <p:txBody>
            <a:bodyPr wrap="square" lIns="68580" tIns="34290" rIns="68580" bIns="34290">
              <a:spAutoFit/>
            </a:bodyPr>
            <a:lstStyle/>
            <a:p>
              <a:pPr algn="ctr"/>
              <a:r>
                <a:rPr lang="en-US" altLang="zh-CN" sz="12450" b="1" dirty="0">
                  <a:ln w="0">
                    <a:noFill/>
                  </a:ln>
                  <a:solidFill>
                    <a:srgbClr val="015C31"/>
                  </a:solidFill>
                </a:rPr>
                <a:t>Thanks!</a:t>
              </a:r>
              <a:endParaRPr lang="zh-CN" altLang="en-US" sz="12450" b="1" dirty="0">
                <a:ln w="0">
                  <a:noFill/>
                </a:ln>
                <a:solidFill>
                  <a:srgbClr val="015C31"/>
                </a:solidFill>
              </a:endParaRPr>
            </a:p>
          </p:txBody>
        </p:sp>
      </p:grpSp>
      <p:grpSp>
        <p:nvGrpSpPr>
          <p:cNvPr id="10" name="组合 9"/>
          <p:cNvGrpSpPr/>
          <p:nvPr/>
        </p:nvGrpSpPr>
        <p:grpSpPr>
          <a:xfrm>
            <a:off x="1180727" y="2418513"/>
            <a:ext cx="9503769" cy="1505466"/>
            <a:chOff x="2097897" y="2388923"/>
            <a:chExt cx="7502429" cy="2007287"/>
          </a:xfrm>
        </p:grpSpPr>
        <p:sp>
          <p:nvSpPr>
            <p:cNvPr id="11" name="矩形 10"/>
            <p:cNvSpPr/>
            <p:nvPr/>
          </p:nvSpPr>
          <p:spPr>
            <a:xfrm>
              <a:off x="2097897" y="2498254"/>
              <a:ext cx="7354093" cy="1897956"/>
            </a:xfrm>
            <a:prstGeom prst="rect">
              <a:avLst/>
            </a:prstGeom>
            <a:noFill/>
            <a:effectLst/>
          </p:spPr>
          <p:txBody>
            <a:bodyPr wrap="square" lIns="68580" tIns="34290" rIns="68580" bIns="34290">
              <a:spAutoFit/>
            </a:bodyPr>
            <a:lstStyle/>
            <a:p>
              <a:pPr algn="ctr"/>
              <a:r>
                <a:rPr lang="en-US" altLang="zh-CN" sz="8800" b="1" dirty="0">
                  <a:ln w="0">
                    <a:noFill/>
                  </a:ln>
                  <a:pattFill prst="wdDnDiag">
                    <a:fgClr>
                      <a:srgbClr val="FFFFFF"/>
                    </a:fgClr>
                    <a:bgClr>
                      <a:srgbClr val="015C31"/>
                    </a:bgClr>
                  </a:pattFill>
                </a:rPr>
                <a:t>&amp;</a:t>
              </a:r>
              <a:endParaRPr lang="zh-CN" altLang="en-US" sz="8800" b="1" dirty="0">
                <a:ln w="0">
                  <a:noFill/>
                </a:ln>
                <a:pattFill prst="wdDnDiag">
                  <a:fgClr>
                    <a:srgbClr val="FFFFFF"/>
                  </a:fgClr>
                  <a:bgClr>
                    <a:srgbClr val="015C31"/>
                  </a:bgClr>
                </a:pattFill>
              </a:endParaRPr>
            </a:p>
          </p:txBody>
        </p:sp>
        <p:sp>
          <p:nvSpPr>
            <p:cNvPr id="12" name="矩形 11"/>
            <p:cNvSpPr/>
            <p:nvPr/>
          </p:nvSpPr>
          <p:spPr>
            <a:xfrm>
              <a:off x="2172065" y="2443590"/>
              <a:ext cx="7354093" cy="1897956"/>
            </a:xfrm>
            <a:prstGeom prst="rect">
              <a:avLst/>
            </a:prstGeom>
            <a:noFill/>
            <a:effectLst/>
          </p:spPr>
          <p:txBody>
            <a:bodyPr wrap="square" lIns="68580" tIns="34290" rIns="68580" bIns="34290">
              <a:spAutoFit/>
            </a:bodyPr>
            <a:lstStyle/>
            <a:p>
              <a:pPr algn="ctr"/>
              <a:r>
                <a:rPr lang="en-US" altLang="zh-CN" sz="8800" b="1" dirty="0">
                  <a:ln w="0">
                    <a:noFill/>
                  </a:ln>
                  <a:solidFill>
                    <a:srgbClr val="FFFFFF"/>
                  </a:solidFill>
                </a:rPr>
                <a:t>&amp;</a:t>
              </a:r>
              <a:endParaRPr lang="zh-CN" altLang="en-US" sz="8800" b="1" dirty="0">
                <a:ln w="0">
                  <a:noFill/>
                </a:ln>
                <a:solidFill>
                  <a:srgbClr val="FFFFFF"/>
                </a:solidFill>
              </a:endParaRPr>
            </a:p>
          </p:txBody>
        </p:sp>
        <p:sp>
          <p:nvSpPr>
            <p:cNvPr id="13" name="矩形 12"/>
            <p:cNvSpPr/>
            <p:nvPr/>
          </p:nvSpPr>
          <p:spPr>
            <a:xfrm>
              <a:off x="2246233" y="2388923"/>
              <a:ext cx="7354093" cy="1897955"/>
            </a:xfrm>
            <a:prstGeom prst="rect">
              <a:avLst/>
            </a:prstGeom>
            <a:noFill/>
            <a:effectLst/>
          </p:spPr>
          <p:txBody>
            <a:bodyPr wrap="square" lIns="68580" tIns="34290" rIns="68580" bIns="34290">
              <a:spAutoFit/>
            </a:bodyPr>
            <a:lstStyle/>
            <a:p>
              <a:pPr algn="ctr"/>
              <a:r>
                <a:rPr lang="en-US" altLang="zh-CN" sz="8800" b="1" dirty="0">
                  <a:ln w="0">
                    <a:noFill/>
                  </a:ln>
                  <a:solidFill>
                    <a:srgbClr val="015C31"/>
                  </a:solidFill>
                </a:rPr>
                <a:t>&amp;</a:t>
              </a:r>
              <a:endParaRPr lang="zh-CN" altLang="en-US" sz="8800" b="1" dirty="0">
                <a:ln w="0">
                  <a:noFill/>
                </a:ln>
                <a:solidFill>
                  <a:srgbClr val="015C31"/>
                </a:solidFill>
              </a:endParaRPr>
            </a:p>
          </p:txBody>
        </p:sp>
      </p:grpSp>
      <p:grpSp>
        <p:nvGrpSpPr>
          <p:cNvPr id="18" name="组合 17"/>
          <p:cNvGrpSpPr/>
          <p:nvPr/>
        </p:nvGrpSpPr>
        <p:grpSpPr>
          <a:xfrm>
            <a:off x="1180727" y="3325564"/>
            <a:ext cx="9503769" cy="2074215"/>
            <a:chOff x="1103270" y="4255300"/>
            <a:chExt cx="9503769" cy="2074215"/>
          </a:xfrm>
        </p:grpSpPr>
        <p:sp>
          <p:nvSpPr>
            <p:cNvPr id="15" name="矩形 14"/>
            <p:cNvSpPr/>
            <p:nvPr/>
          </p:nvSpPr>
          <p:spPr>
            <a:xfrm>
              <a:off x="1103270" y="4344356"/>
              <a:ext cx="9315863" cy="1985159"/>
            </a:xfrm>
            <a:prstGeom prst="rect">
              <a:avLst/>
            </a:prstGeom>
            <a:noFill/>
            <a:effectLst/>
          </p:spPr>
          <p:txBody>
            <a:bodyPr wrap="square" lIns="68580" tIns="34290" rIns="68580" bIns="34290">
              <a:spAutoFit/>
            </a:bodyPr>
            <a:lstStyle/>
            <a:p>
              <a:pPr algn="ctr"/>
              <a:r>
                <a:rPr lang="en-US" altLang="zh-CN" sz="12450" b="1" dirty="0">
                  <a:ln w="0">
                    <a:noFill/>
                  </a:ln>
                  <a:pattFill prst="wdDnDiag">
                    <a:fgClr>
                      <a:srgbClr val="FFFFFF"/>
                    </a:fgClr>
                    <a:bgClr>
                      <a:srgbClr val="015C31"/>
                    </a:bgClr>
                  </a:pattFill>
                </a:rPr>
                <a:t>Questions</a:t>
              </a:r>
              <a:endParaRPr lang="zh-CN" altLang="en-US" sz="12450" b="1" dirty="0">
                <a:ln w="0">
                  <a:noFill/>
                </a:ln>
                <a:pattFill prst="wdDnDiag">
                  <a:fgClr>
                    <a:srgbClr val="FFFFFF"/>
                  </a:fgClr>
                  <a:bgClr>
                    <a:srgbClr val="015C31"/>
                  </a:bgClr>
                </a:pattFill>
              </a:endParaRPr>
            </a:p>
          </p:txBody>
        </p:sp>
        <p:sp>
          <p:nvSpPr>
            <p:cNvPr id="16" name="矩形 15"/>
            <p:cNvSpPr/>
            <p:nvPr/>
          </p:nvSpPr>
          <p:spPr>
            <a:xfrm>
              <a:off x="1197223" y="4296398"/>
              <a:ext cx="9315863" cy="1985159"/>
            </a:xfrm>
            <a:prstGeom prst="rect">
              <a:avLst/>
            </a:prstGeom>
            <a:noFill/>
            <a:effectLst/>
          </p:spPr>
          <p:txBody>
            <a:bodyPr wrap="square" lIns="68580" tIns="34290" rIns="68580" bIns="34290">
              <a:spAutoFit/>
            </a:bodyPr>
            <a:lstStyle/>
            <a:p>
              <a:pPr algn="ctr"/>
              <a:r>
                <a:rPr lang="en-US" altLang="zh-CN" sz="12450" b="1" dirty="0">
                  <a:ln w="0">
                    <a:noFill/>
                  </a:ln>
                  <a:solidFill>
                    <a:srgbClr val="FFFFFF"/>
                  </a:solidFill>
                </a:rPr>
                <a:t>Questions</a:t>
              </a:r>
              <a:endParaRPr lang="zh-CN" altLang="en-US" sz="12450" b="1" dirty="0">
                <a:ln w="0">
                  <a:noFill/>
                </a:ln>
                <a:solidFill>
                  <a:srgbClr val="FFFFFF"/>
                </a:solidFill>
              </a:endParaRPr>
            </a:p>
          </p:txBody>
        </p:sp>
        <p:sp>
          <p:nvSpPr>
            <p:cNvPr id="17" name="矩形 16"/>
            <p:cNvSpPr/>
            <p:nvPr/>
          </p:nvSpPr>
          <p:spPr>
            <a:xfrm>
              <a:off x="1291176" y="4255300"/>
              <a:ext cx="9315863" cy="1985159"/>
            </a:xfrm>
            <a:prstGeom prst="rect">
              <a:avLst/>
            </a:prstGeom>
            <a:noFill/>
            <a:effectLst/>
          </p:spPr>
          <p:txBody>
            <a:bodyPr wrap="square" lIns="68580" tIns="34290" rIns="68580" bIns="34290">
              <a:spAutoFit/>
            </a:bodyPr>
            <a:lstStyle/>
            <a:p>
              <a:pPr algn="ctr"/>
              <a:r>
                <a:rPr lang="en-US" altLang="zh-CN" sz="12450" b="1" dirty="0">
                  <a:ln w="0">
                    <a:noFill/>
                  </a:ln>
                  <a:solidFill>
                    <a:srgbClr val="015C31"/>
                  </a:solidFill>
                </a:rPr>
                <a:t>Questions</a:t>
              </a:r>
              <a:endParaRPr lang="zh-CN" altLang="en-US" sz="12450" b="1" dirty="0">
                <a:ln w="0">
                  <a:noFill/>
                </a:ln>
                <a:solidFill>
                  <a:srgbClr val="015C31"/>
                </a:solidFill>
              </a:endParaRPr>
            </a:p>
          </p:txBody>
        </p:sp>
      </p:grpSp>
      <p:sp>
        <p:nvSpPr>
          <p:cNvPr id="19" name="文本框 18"/>
          <p:cNvSpPr txBox="1"/>
          <p:nvPr/>
        </p:nvSpPr>
        <p:spPr>
          <a:xfrm>
            <a:off x="2531586" y="5636196"/>
            <a:ext cx="7523044" cy="769441"/>
          </a:xfrm>
          <a:prstGeom prst="rect">
            <a:avLst/>
          </a:prstGeom>
          <a:noFill/>
        </p:spPr>
        <p:txBody>
          <a:bodyPr wrap="square" rtlCol="0">
            <a:spAutoFit/>
          </a:bodyPr>
          <a:lstStyle/>
          <a:p>
            <a:pPr algn="ctr">
              <a:buClr>
                <a:srgbClr val="A13F3D"/>
              </a:buClr>
            </a:pPr>
            <a:r>
              <a:rPr lang="en-US" altLang="zh-CN" sz="2200" dirty="0" err="1"/>
              <a:t>Yetong</a:t>
            </a:r>
            <a:r>
              <a:rPr lang="en-US" altLang="zh-CN" sz="2200" dirty="0"/>
              <a:t> Cao</a:t>
            </a:r>
          </a:p>
          <a:p>
            <a:pPr algn="ctr">
              <a:buClr>
                <a:srgbClr val="A13F3D"/>
              </a:buClr>
            </a:pPr>
            <a:r>
              <a:rPr lang="en-US" altLang="zh-CN" sz="2200" dirty="0"/>
              <a:t>yetongcao@bit.edu.cn</a:t>
            </a:r>
          </a:p>
        </p:txBody>
      </p:sp>
    </p:spTree>
    <p:extLst>
      <p:ext uri="{BB962C8B-B14F-4D97-AF65-F5344CB8AC3E}">
        <p14:creationId xmlns:p14="http://schemas.microsoft.com/office/powerpoint/2010/main" val="765164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125" y="3815739"/>
            <a:ext cx="2567738" cy="1925804"/>
          </a:xfrm>
          <a:prstGeom prst="rect">
            <a:avLst/>
          </a:prstGeom>
        </p:spPr>
      </p:pic>
      <p:pic>
        <p:nvPicPr>
          <p:cNvPr id="6" name="图片 5"/>
          <p:cNvPicPr>
            <a:picLocks noChangeAspect="1"/>
          </p:cNvPicPr>
          <p:nvPr/>
        </p:nvPicPr>
        <p:blipFill>
          <a:blip r:embed="rId4"/>
          <a:stretch>
            <a:fillRect/>
          </a:stretch>
        </p:blipFill>
        <p:spPr>
          <a:xfrm>
            <a:off x="3866350" y="1409825"/>
            <a:ext cx="2582569" cy="2236180"/>
          </a:xfrm>
          <a:prstGeom prst="rect">
            <a:avLst/>
          </a:prstGeom>
        </p:spPr>
      </p:pic>
      <p:sp>
        <p:nvSpPr>
          <p:cNvPr id="2" name="标题 1"/>
          <p:cNvSpPr>
            <a:spLocks noGrp="1"/>
          </p:cNvSpPr>
          <p:nvPr>
            <p:ph type="title"/>
          </p:nvPr>
        </p:nvSpPr>
        <p:spPr>
          <a:xfrm>
            <a:off x="1606550" y="311354"/>
            <a:ext cx="8643848" cy="535531"/>
          </a:xfrm>
        </p:spPr>
        <p:txBody>
          <a:bodyPr/>
          <a:lstStyle/>
          <a:p>
            <a:r>
              <a:rPr lang="en-US" altLang="zh-CN" sz="3200" dirty="0"/>
              <a:t>Background</a:t>
            </a:r>
            <a:endParaRPr lang="zh-CN" altLang="en-US" sz="3200" dirty="0"/>
          </a:p>
        </p:txBody>
      </p:sp>
      <p:sp>
        <p:nvSpPr>
          <p:cNvPr id="11" name="矩形 10"/>
          <p:cNvSpPr/>
          <p:nvPr/>
        </p:nvSpPr>
        <p:spPr>
          <a:xfrm>
            <a:off x="896459" y="1172976"/>
            <a:ext cx="10815929" cy="461665"/>
          </a:xfrm>
          <a:prstGeom prst="rect">
            <a:avLst/>
          </a:prstGeom>
        </p:spPr>
        <p:txBody>
          <a:bodyPr wrap="square">
            <a:spAutoFit/>
          </a:bodyPr>
          <a:lstStyle/>
          <a:p>
            <a:pPr marL="342900" indent="-342900">
              <a:buClr>
                <a:srgbClr val="A13F3D"/>
              </a:buClr>
              <a:buFont typeface="Wingdings" panose="05000000000000000000" pitchFamily="2" charset="2"/>
              <a:buChar char="Ø"/>
            </a:pPr>
            <a:r>
              <a:rPr lang="en-US" altLang="zh-CN" sz="2400" dirty="0"/>
              <a:t>Tongue and jaw movement-based HCI applications </a:t>
            </a:r>
            <a:endParaRPr lang="zh-CN" altLang="en-US" sz="2400" dirty="0"/>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0682" y="2756050"/>
            <a:ext cx="1653988" cy="1653988"/>
          </a:xfrm>
          <a:prstGeom prst="rect">
            <a:avLst/>
          </a:prstGeom>
        </p:spPr>
      </p:pic>
      <p:sp>
        <p:nvSpPr>
          <p:cNvPr id="4" name="圆角矩形 3"/>
          <p:cNvSpPr/>
          <p:nvPr/>
        </p:nvSpPr>
        <p:spPr>
          <a:xfrm>
            <a:off x="3010526" y="3314491"/>
            <a:ext cx="1711647" cy="663027"/>
          </a:xfrm>
          <a:prstGeom prst="roundRect">
            <a:avLst/>
          </a:prstGeom>
          <a:solidFill>
            <a:schemeClr val="accent6">
              <a:lumMod val="20000"/>
              <a:lumOff val="80000"/>
            </a:schemeClr>
          </a:solidFill>
          <a:ln w="25400">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solidFill>
                  <a:schemeClr val="tx1"/>
                </a:solidFill>
              </a:rPr>
              <a:t>Control Unit</a:t>
            </a:r>
            <a:endParaRPr lang="zh-CN" altLang="en-US" dirty="0">
              <a:solidFill>
                <a:schemeClr val="tx1"/>
              </a:solidFill>
            </a:endParaRPr>
          </a:p>
        </p:txBody>
      </p:sp>
      <p:pic>
        <p:nvPicPr>
          <p:cNvPr id="5" name="图片 4"/>
          <p:cNvPicPr>
            <a:picLocks noChangeAspect="1"/>
          </p:cNvPicPr>
          <p:nvPr/>
        </p:nvPicPr>
        <p:blipFill>
          <a:blip r:embed="rId6"/>
          <a:stretch>
            <a:fillRect/>
          </a:stretch>
        </p:blipFill>
        <p:spPr>
          <a:xfrm>
            <a:off x="4265744" y="4192943"/>
            <a:ext cx="1906456" cy="2166920"/>
          </a:xfrm>
          <a:prstGeom prst="rect">
            <a:avLst/>
          </a:prstGeom>
        </p:spPr>
      </p:pic>
      <p:pic>
        <p:nvPicPr>
          <p:cNvPr id="7" name="图片 6"/>
          <p:cNvPicPr>
            <a:picLocks noChangeAspect="1"/>
          </p:cNvPicPr>
          <p:nvPr/>
        </p:nvPicPr>
        <p:blipFill>
          <a:blip r:embed="rId7"/>
          <a:stretch>
            <a:fillRect/>
          </a:stretch>
        </p:blipFill>
        <p:spPr>
          <a:xfrm>
            <a:off x="8345347" y="1283955"/>
            <a:ext cx="1649021" cy="1616528"/>
          </a:xfrm>
          <a:prstGeom prst="rect">
            <a:avLst/>
          </a:prstGeom>
        </p:spPr>
      </p:pic>
      <p:pic>
        <p:nvPicPr>
          <p:cNvPr id="8" name="图片 7"/>
          <p:cNvPicPr>
            <a:picLocks noChangeAspect="1"/>
          </p:cNvPicPr>
          <p:nvPr/>
        </p:nvPicPr>
        <p:blipFill>
          <a:blip r:embed="rId8"/>
          <a:stretch>
            <a:fillRect/>
          </a:stretch>
        </p:blipFill>
        <p:spPr>
          <a:xfrm>
            <a:off x="6146862" y="4553212"/>
            <a:ext cx="2386204" cy="1806651"/>
          </a:xfrm>
          <a:prstGeom prst="rect">
            <a:avLst/>
          </a:prstGeom>
        </p:spPr>
      </p:pic>
      <p:pic>
        <p:nvPicPr>
          <p:cNvPr id="12" name="图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33973" y="2549898"/>
            <a:ext cx="1027198" cy="2072684"/>
          </a:xfrm>
          <a:prstGeom prst="rect">
            <a:avLst/>
          </a:prstGeom>
        </p:spPr>
      </p:pic>
      <p:cxnSp>
        <p:nvCxnSpPr>
          <p:cNvPr id="14" name="直接箭头连接符 13"/>
          <p:cNvCxnSpPr>
            <a:stCxn id="4" idx="0"/>
          </p:cNvCxnSpPr>
          <p:nvPr/>
        </p:nvCxnSpPr>
        <p:spPr>
          <a:xfrm flipV="1">
            <a:off x="3866350" y="2963323"/>
            <a:ext cx="442326" cy="351168"/>
          </a:xfrm>
          <a:prstGeom prst="straightConnector1">
            <a:avLst/>
          </a:prstGeom>
          <a:solidFill>
            <a:schemeClr val="accent6">
              <a:lumMod val="20000"/>
              <a:lumOff val="80000"/>
            </a:schemeClr>
          </a:solidFill>
          <a:ln w="47625">
            <a:solidFill>
              <a:schemeClr val="accent6">
                <a:lumMod val="75000"/>
              </a:schemeClr>
            </a:solidFill>
            <a:tailEnd type="triangle"/>
          </a:ln>
        </p:spPr>
        <p:style>
          <a:lnRef idx="2">
            <a:schemeClr val="accent6">
              <a:shade val="50000"/>
            </a:schemeClr>
          </a:lnRef>
          <a:fillRef idx="1">
            <a:schemeClr val="accent6"/>
          </a:fillRef>
          <a:effectRef idx="0">
            <a:schemeClr val="accent6"/>
          </a:effectRef>
          <a:fontRef idx="minor">
            <a:schemeClr val="lt1"/>
          </a:fontRef>
        </p:style>
      </p:cxnSp>
      <p:cxnSp>
        <p:nvCxnSpPr>
          <p:cNvPr id="24" name="直接箭头连接符 23"/>
          <p:cNvCxnSpPr>
            <a:endCxn id="4" idx="1"/>
          </p:cNvCxnSpPr>
          <p:nvPr/>
        </p:nvCxnSpPr>
        <p:spPr>
          <a:xfrm>
            <a:off x="2111257" y="3646004"/>
            <a:ext cx="899269" cy="1"/>
          </a:xfrm>
          <a:prstGeom prst="straightConnector1">
            <a:avLst/>
          </a:prstGeom>
          <a:solidFill>
            <a:schemeClr val="accent6">
              <a:lumMod val="20000"/>
              <a:lumOff val="80000"/>
            </a:schemeClr>
          </a:solidFill>
          <a:ln w="47625">
            <a:solidFill>
              <a:schemeClr val="accent6">
                <a:lumMod val="75000"/>
              </a:schemeClr>
            </a:solidFill>
            <a:tailEnd type="triangle"/>
          </a:ln>
        </p:spPr>
        <p:style>
          <a:lnRef idx="2">
            <a:schemeClr val="accent6">
              <a:shade val="50000"/>
            </a:schemeClr>
          </a:lnRef>
          <a:fillRef idx="1">
            <a:schemeClr val="accent6"/>
          </a:fillRef>
          <a:effectRef idx="0">
            <a:schemeClr val="accent6"/>
          </a:effectRef>
          <a:fontRef idx="minor">
            <a:schemeClr val="lt1"/>
          </a:fontRef>
        </p:style>
      </p:cxnSp>
      <p:cxnSp>
        <p:nvCxnSpPr>
          <p:cNvPr id="27" name="直接箭头连接符 26"/>
          <p:cNvCxnSpPr>
            <a:stCxn id="4" idx="3"/>
            <a:endCxn id="12" idx="1"/>
          </p:cNvCxnSpPr>
          <p:nvPr/>
        </p:nvCxnSpPr>
        <p:spPr>
          <a:xfrm flipV="1">
            <a:off x="4722173" y="3586240"/>
            <a:ext cx="2711800" cy="59765"/>
          </a:xfrm>
          <a:prstGeom prst="straightConnector1">
            <a:avLst/>
          </a:prstGeom>
          <a:solidFill>
            <a:schemeClr val="accent6">
              <a:lumMod val="20000"/>
              <a:lumOff val="80000"/>
            </a:schemeClr>
          </a:solidFill>
          <a:ln w="47625">
            <a:solidFill>
              <a:schemeClr val="accent6">
                <a:lumMod val="75000"/>
              </a:schemeClr>
            </a:solidFill>
            <a:tailEnd type="triangle"/>
          </a:ln>
        </p:spPr>
        <p:style>
          <a:lnRef idx="2">
            <a:schemeClr val="accent6">
              <a:shade val="50000"/>
            </a:schemeClr>
          </a:lnRef>
          <a:fillRef idx="1">
            <a:schemeClr val="accent6"/>
          </a:fillRef>
          <a:effectRef idx="0">
            <a:schemeClr val="accent6"/>
          </a:effectRef>
          <a:fontRef idx="minor">
            <a:schemeClr val="lt1"/>
          </a:fontRef>
        </p:style>
      </p:cxnSp>
      <p:cxnSp>
        <p:nvCxnSpPr>
          <p:cNvPr id="31" name="直接箭头连接符 30"/>
          <p:cNvCxnSpPr/>
          <p:nvPr/>
        </p:nvCxnSpPr>
        <p:spPr>
          <a:xfrm>
            <a:off x="3966144" y="4039027"/>
            <a:ext cx="554895" cy="627050"/>
          </a:xfrm>
          <a:prstGeom prst="straightConnector1">
            <a:avLst/>
          </a:prstGeom>
          <a:solidFill>
            <a:schemeClr val="accent6">
              <a:lumMod val="20000"/>
              <a:lumOff val="80000"/>
            </a:schemeClr>
          </a:solidFill>
          <a:ln w="47625">
            <a:solidFill>
              <a:schemeClr val="accent6">
                <a:lumMod val="75000"/>
              </a:schemeClr>
            </a:solidFill>
            <a:tailEnd type="triangle"/>
          </a:ln>
        </p:spPr>
        <p:style>
          <a:lnRef idx="2">
            <a:schemeClr val="accent6">
              <a:shade val="50000"/>
            </a:schemeClr>
          </a:lnRef>
          <a:fillRef idx="1">
            <a:schemeClr val="accent6"/>
          </a:fillRef>
          <a:effectRef idx="0">
            <a:schemeClr val="accent6"/>
          </a:effectRef>
          <a:fontRef idx="minor">
            <a:schemeClr val="lt1"/>
          </a:fontRef>
        </p:style>
      </p:cxnSp>
      <p:cxnSp>
        <p:nvCxnSpPr>
          <p:cNvPr id="38" name="直接箭头连接符 37"/>
          <p:cNvCxnSpPr/>
          <p:nvPr/>
        </p:nvCxnSpPr>
        <p:spPr>
          <a:xfrm>
            <a:off x="4648209" y="3975254"/>
            <a:ext cx="2208440" cy="1048159"/>
          </a:xfrm>
          <a:prstGeom prst="straightConnector1">
            <a:avLst/>
          </a:prstGeom>
          <a:solidFill>
            <a:schemeClr val="accent6">
              <a:lumMod val="20000"/>
              <a:lumOff val="80000"/>
            </a:schemeClr>
          </a:solidFill>
          <a:ln w="47625">
            <a:solidFill>
              <a:schemeClr val="accent6">
                <a:lumMod val="75000"/>
              </a:schemeClr>
            </a:solidFill>
            <a:tailEnd type="triangle"/>
          </a:ln>
        </p:spPr>
        <p:style>
          <a:lnRef idx="2">
            <a:schemeClr val="accent6">
              <a:shade val="50000"/>
            </a:schemeClr>
          </a:lnRef>
          <a:fillRef idx="1">
            <a:schemeClr val="accent6"/>
          </a:fillRef>
          <a:effectRef idx="0">
            <a:schemeClr val="accent6"/>
          </a:effectRef>
          <a:fontRef idx="minor">
            <a:schemeClr val="lt1"/>
          </a:fontRef>
        </p:style>
      </p:cxnSp>
      <p:cxnSp>
        <p:nvCxnSpPr>
          <p:cNvPr id="39" name="直接箭头连接符 38"/>
          <p:cNvCxnSpPr/>
          <p:nvPr/>
        </p:nvCxnSpPr>
        <p:spPr>
          <a:xfrm>
            <a:off x="4722173" y="3815739"/>
            <a:ext cx="4268952" cy="1198800"/>
          </a:xfrm>
          <a:prstGeom prst="straightConnector1">
            <a:avLst/>
          </a:prstGeom>
          <a:solidFill>
            <a:schemeClr val="accent6">
              <a:lumMod val="20000"/>
              <a:lumOff val="80000"/>
            </a:schemeClr>
          </a:solidFill>
          <a:ln w="47625">
            <a:solidFill>
              <a:schemeClr val="accent6">
                <a:lumMod val="75000"/>
              </a:schemeClr>
            </a:solidFill>
            <a:tailEnd type="triangle"/>
          </a:ln>
        </p:spPr>
        <p:style>
          <a:lnRef idx="2">
            <a:schemeClr val="accent6">
              <a:shade val="50000"/>
            </a:schemeClr>
          </a:lnRef>
          <a:fillRef idx="1">
            <a:schemeClr val="accent6"/>
          </a:fillRef>
          <a:effectRef idx="0">
            <a:schemeClr val="accent6"/>
          </a:effectRef>
          <a:fontRef idx="minor">
            <a:schemeClr val="lt1"/>
          </a:fontRef>
        </p:style>
      </p:cxnSp>
      <p:cxnSp>
        <p:nvCxnSpPr>
          <p:cNvPr id="40" name="直接箭头连接符 39"/>
          <p:cNvCxnSpPr/>
          <p:nvPr/>
        </p:nvCxnSpPr>
        <p:spPr>
          <a:xfrm flipV="1">
            <a:off x="4712419" y="2208896"/>
            <a:ext cx="3748752" cy="1287253"/>
          </a:xfrm>
          <a:prstGeom prst="straightConnector1">
            <a:avLst/>
          </a:prstGeom>
          <a:solidFill>
            <a:schemeClr val="accent6">
              <a:lumMod val="20000"/>
              <a:lumOff val="80000"/>
            </a:schemeClr>
          </a:solidFill>
          <a:ln w="47625">
            <a:solidFill>
              <a:schemeClr val="accent6">
                <a:lumMod val="75000"/>
              </a:schemeClr>
            </a:solidFill>
            <a:tailEnd type="triangle"/>
          </a:ln>
        </p:spPr>
        <p:style>
          <a:lnRef idx="2">
            <a:schemeClr val="accent6">
              <a:shade val="50000"/>
            </a:schemeClr>
          </a:lnRef>
          <a:fillRef idx="1">
            <a:schemeClr val="accent6"/>
          </a:fillRef>
          <a:effectRef idx="0">
            <a:schemeClr val="accent6"/>
          </a:effectRef>
          <a:fontRef idx="minor">
            <a:schemeClr val="lt1"/>
          </a:fontRef>
        </p:style>
      </p:cxnSp>
      <p:sp>
        <p:nvSpPr>
          <p:cNvPr id="42" name="矩形 41"/>
          <p:cNvSpPr/>
          <p:nvPr/>
        </p:nvSpPr>
        <p:spPr>
          <a:xfrm>
            <a:off x="3288852" y="4994341"/>
            <a:ext cx="1349815" cy="646331"/>
          </a:xfrm>
          <a:prstGeom prst="rect">
            <a:avLst/>
          </a:prstGeom>
        </p:spPr>
        <p:txBody>
          <a:bodyPr wrap="square">
            <a:spAutoFit/>
          </a:bodyPr>
          <a:lstStyle/>
          <a:p>
            <a:pPr algn="ctr"/>
            <a:r>
              <a:rPr lang="en-US" altLang="zh-CN" dirty="0"/>
              <a:t>Powered Wheelchair</a:t>
            </a:r>
            <a:endParaRPr lang="zh-CN" altLang="en-US" dirty="0"/>
          </a:p>
        </p:txBody>
      </p:sp>
      <p:sp>
        <p:nvSpPr>
          <p:cNvPr id="43" name="矩形 42"/>
          <p:cNvSpPr/>
          <p:nvPr/>
        </p:nvSpPr>
        <p:spPr>
          <a:xfrm>
            <a:off x="2958861" y="1693492"/>
            <a:ext cx="1349815" cy="646331"/>
          </a:xfrm>
          <a:prstGeom prst="rect">
            <a:avLst/>
          </a:prstGeom>
        </p:spPr>
        <p:txBody>
          <a:bodyPr wrap="square">
            <a:spAutoFit/>
          </a:bodyPr>
          <a:lstStyle/>
          <a:p>
            <a:pPr algn="ctr"/>
            <a:r>
              <a:rPr lang="en-US" altLang="zh-CN" dirty="0"/>
              <a:t>Motorized Bed</a:t>
            </a:r>
            <a:endParaRPr lang="zh-CN" altLang="en-US" dirty="0"/>
          </a:p>
        </p:txBody>
      </p:sp>
      <p:sp>
        <p:nvSpPr>
          <p:cNvPr id="44" name="矩形 43"/>
          <p:cNvSpPr/>
          <p:nvPr/>
        </p:nvSpPr>
        <p:spPr>
          <a:xfrm>
            <a:off x="9575490" y="1826013"/>
            <a:ext cx="1349815" cy="369332"/>
          </a:xfrm>
          <a:prstGeom prst="rect">
            <a:avLst/>
          </a:prstGeom>
        </p:spPr>
        <p:txBody>
          <a:bodyPr wrap="square">
            <a:spAutoFit/>
          </a:bodyPr>
          <a:lstStyle/>
          <a:p>
            <a:pPr algn="ctr"/>
            <a:r>
              <a:rPr lang="en-US" altLang="zh-CN" dirty="0"/>
              <a:t>TV</a:t>
            </a:r>
            <a:endParaRPr lang="zh-CN" altLang="en-US" dirty="0"/>
          </a:p>
        </p:txBody>
      </p:sp>
      <p:sp>
        <p:nvSpPr>
          <p:cNvPr id="45" name="矩形 44"/>
          <p:cNvSpPr/>
          <p:nvPr/>
        </p:nvSpPr>
        <p:spPr>
          <a:xfrm>
            <a:off x="9823156" y="3461338"/>
            <a:ext cx="1349815" cy="369332"/>
          </a:xfrm>
          <a:prstGeom prst="rect">
            <a:avLst/>
          </a:prstGeom>
        </p:spPr>
        <p:txBody>
          <a:bodyPr wrap="square">
            <a:spAutoFit/>
          </a:bodyPr>
          <a:lstStyle/>
          <a:p>
            <a:pPr algn="ctr"/>
            <a:r>
              <a:rPr lang="en-US" altLang="zh-CN" dirty="0"/>
              <a:t>PC</a:t>
            </a:r>
            <a:endParaRPr lang="zh-CN" altLang="en-US" dirty="0"/>
          </a:p>
        </p:txBody>
      </p:sp>
      <p:sp>
        <p:nvSpPr>
          <p:cNvPr id="46" name="矩形 45"/>
          <p:cNvSpPr/>
          <p:nvPr/>
        </p:nvSpPr>
        <p:spPr>
          <a:xfrm>
            <a:off x="8338658" y="3461338"/>
            <a:ext cx="1688288" cy="369332"/>
          </a:xfrm>
          <a:prstGeom prst="rect">
            <a:avLst/>
          </a:prstGeom>
        </p:spPr>
        <p:txBody>
          <a:bodyPr wrap="square">
            <a:spAutoFit/>
          </a:bodyPr>
          <a:lstStyle/>
          <a:p>
            <a:pPr algn="ctr"/>
            <a:r>
              <a:rPr lang="en-US" altLang="zh-CN" dirty="0"/>
              <a:t>Smartphone</a:t>
            </a:r>
            <a:endParaRPr lang="zh-CN" altLang="en-US" dirty="0"/>
          </a:p>
        </p:txBody>
      </p:sp>
      <p:sp>
        <p:nvSpPr>
          <p:cNvPr id="47" name="矩形 46"/>
          <p:cNvSpPr/>
          <p:nvPr/>
        </p:nvSpPr>
        <p:spPr>
          <a:xfrm>
            <a:off x="8134868" y="5802948"/>
            <a:ext cx="1688288" cy="646331"/>
          </a:xfrm>
          <a:prstGeom prst="rect">
            <a:avLst/>
          </a:prstGeom>
        </p:spPr>
        <p:txBody>
          <a:bodyPr wrap="square">
            <a:spAutoFit/>
          </a:bodyPr>
          <a:lstStyle/>
          <a:p>
            <a:pPr algn="ctr"/>
            <a:r>
              <a:rPr lang="en-US" altLang="zh-CN" dirty="0"/>
              <a:t>Home Appliance</a:t>
            </a:r>
            <a:endParaRPr lang="zh-CN" altLang="en-US" dirty="0"/>
          </a:p>
        </p:txBody>
      </p:sp>
    </p:spTree>
    <p:extLst>
      <p:ext uri="{BB962C8B-B14F-4D97-AF65-F5344CB8AC3E}">
        <p14:creationId xmlns:p14="http://schemas.microsoft.com/office/powerpoint/2010/main" val="53646357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6549" y="351242"/>
            <a:ext cx="10585451" cy="466281"/>
          </a:xfrm>
        </p:spPr>
        <p:txBody>
          <a:bodyPr/>
          <a:lstStyle/>
          <a:p>
            <a:r>
              <a:rPr lang="en-US" altLang="zh-CN" sz="2700" dirty="0"/>
              <a:t>Existing Tongue-Jaw Movement Recognition Approaches</a:t>
            </a:r>
            <a:endParaRPr lang="zh-CN" altLang="en-US" sz="2700" dirty="0"/>
          </a:p>
        </p:txBody>
      </p:sp>
      <p:sp>
        <p:nvSpPr>
          <p:cNvPr id="3" name="矩形 2"/>
          <p:cNvSpPr/>
          <p:nvPr/>
        </p:nvSpPr>
        <p:spPr>
          <a:xfrm>
            <a:off x="896459" y="1172976"/>
            <a:ext cx="10815929" cy="3046988"/>
          </a:xfrm>
          <a:prstGeom prst="rect">
            <a:avLst/>
          </a:prstGeom>
        </p:spPr>
        <p:txBody>
          <a:bodyPr wrap="square">
            <a:spAutoFit/>
          </a:bodyPr>
          <a:lstStyle/>
          <a:p>
            <a:pPr marL="342900" indent="-342900">
              <a:buClr>
                <a:srgbClr val="A13F3D"/>
              </a:buClr>
              <a:buFont typeface="Wingdings" panose="05000000000000000000" pitchFamily="2" charset="2"/>
              <a:buChar char="Ø"/>
            </a:pPr>
            <a:r>
              <a:rPr lang="en-US" altLang="zh-CN" sz="2400" dirty="0"/>
              <a:t>Computer Vision</a:t>
            </a:r>
          </a:p>
          <a:p>
            <a:pPr>
              <a:buClr>
                <a:srgbClr val="A13F3D"/>
              </a:buClr>
            </a:pPr>
            <a:r>
              <a:rPr lang="en-US" altLang="zh-CN" sz="2400" dirty="0"/>
              <a:t>	</a:t>
            </a:r>
            <a:r>
              <a:rPr lang="en-US" altLang="zh-CN" sz="2400" dirty="0">
                <a:solidFill>
                  <a:schemeClr val="bg1"/>
                </a:solidFill>
              </a:rPr>
              <a:t>Only outside-mouth tongue movements can be detected. </a:t>
            </a:r>
          </a:p>
          <a:p>
            <a:pPr marL="342900" indent="-342900">
              <a:buClr>
                <a:srgbClr val="A13F3D"/>
              </a:buClr>
              <a:buFont typeface="Wingdings" panose="05000000000000000000" pitchFamily="2" charset="2"/>
              <a:buChar char="Ø"/>
            </a:pPr>
            <a:r>
              <a:rPr lang="en-US" altLang="zh-CN" sz="2400" dirty="0"/>
              <a:t>Oral Cavity Devices</a:t>
            </a:r>
          </a:p>
          <a:p>
            <a:pPr>
              <a:buClr>
                <a:srgbClr val="A13F3D"/>
              </a:buClr>
            </a:pPr>
            <a:r>
              <a:rPr lang="en-US" altLang="zh-CN" sz="2400" dirty="0"/>
              <a:t>	</a:t>
            </a:r>
            <a:r>
              <a:rPr lang="en-US" altLang="zh-CN" sz="2400" dirty="0">
                <a:solidFill>
                  <a:schemeClr val="bg1"/>
                </a:solidFill>
              </a:rPr>
              <a:t>Hygiene and intrusion disadvantages</a:t>
            </a:r>
          </a:p>
          <a:p>
            <a:pPr>
              <a:buClr>
                <a:srgbClr val="A13F3D"/>
              </a:buClr>
            </a:pPr>
            <a:r>
              <a:rPr lang="en-US" altLang="zh-CN" sz="2400" dirty="0">
                <a:solidFill>
                  <a:schemeClr val="bg1"/>
                </a:solidFill>
              </a:rPr>
              <a:t>	Impair verbal communication and other oral functions</a:t>
            </a:r>
          </a:p>
          <a:p>
            <a:pPr marL="342900" indent="-342900">
              <a:buClr>
                <a:srgbClr val="A13F3D"/>
              </a:buClr>
              <a:buFont typeface="Wingdings" panose="05000000000000000000" pitchFamily="2" charset="2"/>
              <a:buChar char="Ø"/>
            </a:pPr>
            <a:r>
              <a:rPr lang="en-US" altLang="zh-CN" sz="2400" dirty="0"/>
              <a:t>Wearable Devices</a:t>
            </a:r>
          </a:p>
          <a:p>
            <a:pPr>
              <a:buClr>
                <a:srgbClr val="A13F3D"/>
              </a:buClr>
            </a:pPr>
            <a:r>
              <a:rPr lang="en-US" altLang="zh-CN" sz="2400" dirty="0"/>
              <a:t>	</a:t>
            </a:r>
            <a:r>
              <a:rPr lang="en-US" altLang="zh-CN" sz="2400" dirty="0">
                <a:solidFill>
                  <a:schemeClr val="bg1"/>
                </a:solidFill>
              </a:rPr>
              <a:t>Require dedicated hardware with high cost</a:t>
            </a:r>
          </a:p>
          <a:p>
            <a:pPr>
              <a:buClr>
                <a:srgbClr val="A13F3D"/>
              </a:buClr>
            </a:pPr>
            <a:r>
              <a:rPr lang="en-US" altLang="zh-CN" sz="2400" dirty="0">
                <a:solidFill>
                  <a:schemeClr val="bg1"/>
                </a:solidFill>
              </a:rPr>
              <a:t>	Obtrusive</a:t>
            </a:r>
            <a:endParaRPr lang="zh-CN" altLang="en-US" sz="2400" dirty="0">
              <a:solidFill>
                <a:schemeClr val="bg1"/>
              </a:solidFill>
            </a:endParaRPr>
          </a:p>
        </p:txBody>
      </p:sp>
      <p:pic>
        <p:nvPicPr>
          <p:cNvPr id="5" name="图片 4"/>
          <p:cNvPicPr>
            <a:picLocks noChangeAspect="1"/>
          </p:cNvPicPr>
          <p:nvPr/>
        </p:nvPicPr>
        <p:blipFill>
          <a:blip r:embed="rId3"/>
          <a:stretch>
            <a:fillRect/>
          </a:stretch>
        </p:blipFill>
        <p:spPr>
          <a:xfrm>
            <a:off x="8737623" y="3787813"/>
            <a:ext cx="3203365" cy="2449632"/>
          </a:xfrm>
          <a:prstGeom prst="rect">
            <a:avLst/>
          </a:prstGeom>
        </p:spPr>
      </p:pic>
      <p:pic>
        <p:nvPicPr>
          <p:cNvPr id="7" name="图片 6"/>
          <p:cNvPicPr>
            <a:picLocks noChangeAspect="1"/>
          </p:cNvPicPr>
          <p:nvPr/>
        </p:nvPicPr>
        <p:blipFill rotWithShape="1">
          <a:blip r:embed="rId4"/>
          <a:srcRect l="49456"/>
          <a:stretch/>
        </p:blipFill>
        <p:spPr>
          <a:xfrm>
            <a:off x="741435" y="5159553"/>
            <a:ext cx="2274983" cy="1165382"/>
          </a:xfrm>
          <a:prstGeom prst="rect">
            <a:avLst/>
          </a:prstGeom>
        </p:spPr>
      </p:pic>
      <p:pic>
        <p:nvPicPr>
          <p:cNvPr id="4" name="图片 3"/>
          <p:cNvPicPr>
            <a:picLocks noChangeAspect="1"/>
          </p:cNvPicPr>
          <p:nvPr/>
        </p:nvPicPr>
        <p:blipFill rotWithShape="1">
          <a:blip r:embed="rId4"/>
          <a:srcRect r="50178"/>
          <a:stretch/>
        </p:blipFill>
        <p:spPr>
          <a:xfrm>
            <a:off x="667859" y="4132475"/>
            <a:ext cx="2242475" cy="1165382"/>
          </a:xfrm>
          <a:prstGeom prst="rect">
            <a:avLst/>
          </a:prstGeom>
        </p:spPr>
      </p:pic>
      <p:pic>
        <p:nvPicPr>
          <p:cNvPr id="8" name="图片 7"/>
          <p:cNvPicPr>
            <a:picLocks noChangeAspect="1"/>
          </p:cNvPicPr>
          <p:nvPr/>
        </p:nvPicPr>
        <p:blipFill rotWithShape="1">
          <a:blip r:embed="rId5"/>
          <a:srcRect t="2250"/>
          <a:stretch/>
        </p:blipFill>
        <p:spPr>
          <a:xfrm>
            <a:off x="3337612" y="4257675"/>
            <a:ext cx="1714420" cy="1987816"/>
          </a:xfrm>
          <a:prstGeom prst="rect">
            <a:avLst/>
          </a:prstGeom>
        </p:spPr>
      </p:pic>
      <p:pic>
        <p:nvPicPr>
          <p:cNvPr id="9" name="图片 8"/>
          <p:cNvPicPr>
            <a:picLocks noChangeAspect="1"/>
          </p:cNvPicPr>
          <p:nvPr/>
        </p:nvPicPr>
        <p:blipFill>
          <a:blip r:embed="rId6"/>
          <a:stretch>
            <a:fillRect/>
          </a:stretch>
        </p:blipFill>
        <p:spPr>
          <a:xfrm>
            <a:off x="5637819" y="4161052"/>
            <a:ext cx="2763807" cy="2114106"/>
          </a:xfrm>
          <a:prstGeom prst="rect">
            <a:avLst/>
          </a:prstGeom>
        </p:spPr>
      </p:pic>
      <p:sp>
        <p:nvSpPr>
          <p:cNvPr id="6" name="矩形 5"/>
          <p:cNvSpPr/>
          <p:nvPr/>
        </p:nvSpPr>
        <p:spPr>
          <a:xfrm>
            <a:off x="1815600" y="1539499"/>
            <a:ext cx="8005718" cy="461665"/>
          </a:xfrm>
          <a:prstGeom prst="rect">
            <a:avLst/>
          </a:prstGeom>
        </p:spPr>
        <p:txBody>
          <a:bodyPr wrap="none">
            <a:spAutoFit/>
          </a:bodyPr>
          <a:lstStyle/>
          <a:p>
            <a:pPr>
              <a:buClr>
                <a:srgbClr val="A13F3D"/>
              </a:buClr>
            </a:pPr>
            <a:r>
              <a:rPr lang="en-US" altLang="zh-CN" sz="2400" dirty="0"/>
              <a:t>Only outside-mouth tongue movements can be detected. </a:t>
            </a:r>
          </a:p>
        </p:txBody>
      </p:sp>
      <p:sp>
        <p:nvSpPr>
          <p:cNvPr id="10" name="矩形 9"/>
          <p:cNvSpPr/>
          <p:nvPr/>
        </p:nvSpPr>
        <p:spPr>
          <a:xfrm>
            <a:off x="1815600" y="2273568"/>
            <a:ext cx="7799886" cy="830997"/>
          </a:xfrm>
          <a:prstGeom prst="rect">
            <a:avLst/>
          </a:prstGeom>
        </p:spPr>
        <p:txBody>
          <a:bodyPr wrap="square">
            <a:spAutoFit/>
          </a:bodyPr>
          <a:lstStyle/>
          <a:p>
            <a:pPr>
              <a:buClr>
                <a:srgbClr val="A13F3D"/>
              </a:buClr>
            </a:pPr>
            <a:r>
              <a:rPr lang="en-US" altLang="zh-CN" sz="2400" dirty="0"/>
              <a:t>Hygiene and intrusion disadvantages</a:t>
            </a:r>
          </a:p>
          <a:p>
            <a:pPr>
              <a:buClr>
                <a:srgbClr val="A13F3D"/>
              </a:buClr>
            </a:pPr>
            <a:r>
              <a:rPr lang="en-US" altLang="zh-CN" sz="2400" dirty="0"/>
              <a:t>Impair verbal communication and other oral functions</a:t>
            </a:r>
            <a:endParaRPr lang="zh-CN" altLang="en-US" sz="2400" dirty="0"/>
          </a:p>
        </p:txBody>
      </p:sp>
      <p:sp>
        <p:nvSpPr>
          <p:cNvPr id="11" name="矩形 10"/>
          <p:cNvSpPr/>
          <p:nvPr/>
        </p:nvSpPr>
        <p:spPr>
          <a:xfrm>
            <a:off x="1815600" y="3369119"/>
            <a:ext cx="6096000" cy="830997"/>
          </a:xfrm>
          <a:prstGeom prst="rect">
            <a:avLst/>
          </a:prstGeom>
        </p:spPr>
        <p:txBody>
          <a:bodyPr>
            <a:spAutoFit/>
          </a:bodyPr>
          <a:lstStyle/>
          <a:p>
            <a:pPr>
              <a:buClr>
                <a:srgbClr val="A13F3D"/>
              </a:buClr>
            </a:pPr>
            <a:r>
              <a:rPr lang="en-US" altLang="zh-CN" sz="2400" dirty="0"/>
              <a:t>Require dedicated hardware with high cost</a:t>
            </a:r>
          </a:p>
          <a:p>
            <a:pPr>
              <a:buClr>
                <a:srgbClr val="A13F3D"/>
              </a:buClr>
            </a:pPr>
            <a:r>
              <a:rPr lang="en-US" altLang="zh-CN" sz="2400" dirty="0"/>
              <a:t>Obtrusive</a:t>
            </a:r>
            <a:endParaRPr lang="zh-CN" altLang="en-US" sz="2400" dirty="0"/>
          </a:p>
        </p:txBody>
      </p:sp>
    </p:spTree>
    <p:extLst>
      <p:ext uri="{BB962C8B-B14F-4D97-AF65-F5344CB8AC3E}">
        <p14:creationId xmlns:p14="http://schemas.microsoft.com/office/powerpoint/2010/main" val="31106540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Ear Canal Sensing</a:t>
            </a:r>
            <a:endParaRPr lang="zh-CN" altLang="en-US" dirty="0"/>
          </a:p>
        </p:txBody>
      </p:sp>
      <p:sp>
        <p:nvSpPr>
          <p:cNvPr id="3" name="矩形 2"/>
          <p:cNvSpPr/>
          <p:nvPr/>
        </p:nvSpPr>
        <p:spPr>
          <a:xfrm>
            <a:off x="896459" y="1172976"/>
            <a:ext cx="10776429" cy="830997"/>
          </a:xfrm>
          <a:prstGeom prst="rect">
            <a:avLst/>
          </a:prstGeom>
        </p:spPr>
        <p:txBody>
          <a:bodyPr wrap="square">
            <a:spAutoFit/>
          </a:bodyPr>
          <a:lstStyle/>
          <a:p>
            <a:pPr>
              <a:buClr>
                <a:srgbClr val="A13F3D"/>
              </a:buClr>
            </a:pPr>
            <a:r>
              <a:rPr lang="en-US" altLang="zh-CN" sz="2400" dirty="0"/>
              <a:t>When a user performs a face-related movement, the musculoskeletal system changes, affecting the shape of the ear canals</a:t>
            </a:r>
            <a:endParaRPr lang="zh-CN" altLang="en-US" sz="2400" dirty="0"/>
          </a:p>
        </p:txBody>
      </p:sp>
      <p:pic>
        <p:nvPicPr>
          <p:cNvPr id="4" name="图片 3"/>
          <p:cNvPicPr>
            <a:picLocks noChangeAspect="1"/>
          </p:cNvPicPr>
          <p:nvPr/>
        </p:nvPicPr>
        <p:blipFill>
          <a:blip r:embed="rId3"/>
          <a:stretch>
            <a:fillRect/>
          </a:stretch>
        </p:blipFill>
        <p:spPr>
          <a:xfrm>
            <a:off x="3385300" y="2003973"/>
            <a:ext cx="4701426" cy="2002254"/>
          </a:xfrm>
          <a:prstGeom prst="rect">
            <a:avLst/>
          </a:prstGeom>
        </p:spPr>
      </p:pic>
      <p:sp>
        <p:nvSpPr>
          <p:cNvPr id="5" name="矩形 4"/>
          <p:cNvSpPr/>
          <p:nvPr/>
        </p:nvSpPr>
        <p:spPr>
          <a:xfrm>
            <a:off x="896459" y="4006227"/>
            <a:ext cx="10776429" cy="461665"/>
          </a:xfrm>
          <a:prstGeom prst="rect">
            <a:avLst/>
          </a:prstGeom>
        </p:spPr>
        <p:txBody>
          <a:bodyPr wrap="square">
            <a:spAutoFit/>
          </a:bodyPr>
          <a:lstStyle/>
          <a:p>
            <a:pPr marL="342900" indent="-342900">
              <a:buClr>
                <a:srgbClr val="A13F3D"/>
              </a:buClr>
              <a:buFont typeface="Wingdings" panose="05000000000000000000" pitchFamily="2" charset="2"/>
              <a:buChar char="Ø"/>
            </a:pPr>
            <a:r>
              <a:rPr lang="en-US" altLang="zh-CN" sz="2400" dirty="0"/>
              <a:t>Prior Contributions in Ear Canal Sensing</a:t>
            </a:r>
            <a:endParaRPr lang="zh-CN" altLang="en-US" sz="2400" dirty="0"/>
          </a:p>
        </p:txBody>
      </p:sp>
      <p:grpSp>
        <p:nvGrpSpPr>
          <p:cNvPr id="9" name="组合 8"/>
          <p:cNvGrpSpPr/>
          <p:nvPr/>
        </p:nvGrpSpPr>
        <p:grpSpPr>
          <a:xfrm>
            <a:off x="7484122" y="4213575"/>
            <a:ext cx="3236923" cy="1985962"/>
            <a:chOff x="1606550" y="4459798"/>
            <a:chExt cx="3236923" cy="1985962"/>
          </a:xfrm>
        </p:grpSpPr>
        <p:pic>
          <p:nvPicPr>
            <p:cNvPr id="7" name="图片 6"/>
            <p:cNvPicPr>
              <a:picLocks noChangeAspect="1"/>
            </p:cNvPicPr>
            <p:nvPr/>
          </p:nvPicPr>
          <p:blipFill>
            <a:blip r:embed="rId4"/>
            <a:stretch>
              <a:fillRect/>
            </a:stretch>
          </p:blipFill>
          <p:spPr>
            <a:xfrm>
              <a:off x="1606550" y="4459798"/>
              <a:ext cx="3236923" cy="1985962"/>
            </a:xfrm>
            <a:prstGeom prst="rect">
              <a:avLst/>
            </a:prstGeom>
          </p:spPr>
        </p:pic>
        <p:pic>
          <p:nvPicPr>
            <p:cNvPr id="8" name="图片 7"/>
            <p:cNvPicPr>
              <a:picLocks noChangeAspect="1"/>
            </p:cNvPicPr>
            <p:nvPr/>
          </p:nvPicPr>
          <p:blipFill>
            <a:blip r:embed="rId5"/>
            <a:stretch>
              <a:fillRect/>
            </a:stretch>
          </p:blipFill>
          <p:spPr>
            <a:xfrm>
              <a:off x="1648461" y="4525043"/>
              <a:ext cx="367030" cy="497020"/>
            </a:xfrm>
            <a:prstGeom prst="rect">
              <a:avLst/>
            </a:prstGeom>
          </p:spPr>
        </p:pic>
      </p:grpSp>
      <p:sp>
        <p:nvSpPr>
          <p:cNvPr id="6" name="矩形 5"/>
          <p:cNvSpPr/>
          <p:nvPr/>
        </p:nvSpPr>
        <p:spPr>
          <a:xfrm>
            <a:off x="896459" y="4375559"/>
            <a:ext cx="6096000" cy="1200329"/>
          </a:xfrm>
          <a:prstGeom prst="rect">
            <a:avLst/>
          </a:prstGeom>
        </p:spPr>
        <p:txBody>
          <a:bodyPr>
            <a:spAutoFit/>
          </a:bodyPr>
          <a:lstStyle/>
          <a:p>
            <a:pPr>
              <a:buClr>
                <a:srgbClr val="A13F3D"/>
              </a:buClr>
            </a:pPr>
            <a:r>
              <a:rPr lang="en-US" altLang="zh-CN" sz="2400" dirty="0"/>
              <a:t>	Require dedicated hardware</a:t>
            </a:r>
          </a:p>
          <a:p>
            <a:pPr>
              <a:buClr>
                <a:srgbClr val="A13F3D"/>
              </a:buClr>
            </a:pPr>
            <a:r>
              <a:rPr lang="en-US" altLang="zh-CN" sz="2400" dirty="0"/>
              <a:t>	Uncomfortable </a:t>
            </a:r>
          </a:p>
          <a:p>
            <a:pPr>
              <a:buClr>
                <a:srgbClr val="A13F3D"/>
              </a:buClr>
            </a:pPr>
            <a:r>
              <a:rPr lang="en-US" altLang="zh-CN" sz="2400" dirty="0"/>
              <a:t>	Safety concerns</a:t>
            </a:r>
            <a:endParaRPr lang="zh-CN" altLang="en-US" sz="2400" dirty="0"/>
          </a:p>
        </p:txBody>
      </p:sp>
    </p:spTree>
    <p:extLst>
      <p:ext uri="{BB962C8B-B14F-4D97-AF65-F5344CB8AC3E}">
        <p14:creationId xmlns:p14="http://schemas.microsoft.com/office/powerpoint/2010/main" val="27482105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2256" y="2057907"/>
            <a:ext cx="5871385" cy="4332514"/>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024977" y="4347401"/>
            <a:ext cx="1783206" cy="1473082"/>
          </a:xfrm>
          <a:prstGeom prst="rect">
            <a:avLst/>
          </a:prstGeom>
        </p:spPr>
      </p:pic>
      <p:grpSp>
        <p:nvGrpSpPr>
          <p:cNvPr id="11" name="组合 10"/>
          <p:cNvGrpSpPr/>
          <p:nvPr/>
        </p:nvGrpSpPr>
        <p:grpSpPr>
          <a:xfrm>
            <a:off x="3014155" y="2694942"/>
            <a:ext cx="1788617" cy="3094791"/>
            <a:chOff x="2282635" y="2267534"/>
            <a:chExt cx="1788617" cy="3094791"/>
          </a:xfrm>
        </p:grpSpPr>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288046" y="3889243"/>
              <a:ext cx="1783206" cy="1473082"/>
            </a:xfrm>
            <a:prstGeom prst="rect">
              <a:avLst/>
            </a:prstGeom>
          </p:spPr>
        </p:pic>
        <p:sp>
          <p:nvSpPr>
            <p:cNvPr id="10" name="矩形 9"/>
            <p:cNvSpPr/>
            <p:nvPr/>
          </p:nvSpPr>
          <p:spPr>
            <a:xfrm>
              <a:off x="2282635" y="2267534"/>
              <a:ext cx="1730355" cy="82376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1799206" y="3729964"/>
            <a:ext cx="2998155" cy="2096224"/>
            <a:chOff x="1067686" y="3302556"/>
            <a:chExt cx="2998155" cy="2096224"/>
          </a:xfrm>
        </p:grpSpPr>
        <p:pic>
          <p:nvPicPr>
            <p:cNvPr id="8" name="图片 7"/>
            <p:cNvPicPr>
              <a:picLocks noChangeAspect="1"/>
            </p:cNvPicPr>
            <p:nvPr/>
          </p:nvPicPr>
          <p:blipFill>
            <a:blip r:embed="rId6">
              <a:extLst>
                <a:ext uri="{BEBA8EAE-BF5A-486C-A8C5-ECC9F3942E4B}">
                  <a14:imgProps xmlns:a14="http://schemas.microsoft.com/office/drawing/2010/main">
                    <a14:imgLayer r:embed="rId7">
                      <a14:imgEffect>
                        <a14:artisticPencilSketch/>
                      </a14:imgEffect>
                    </a14:imgLayer>
                  </a14:imgProps>
                </a:ext>
                <a:ext uri="{28A0092B-C50C-407E-A947-70E740481C1C}">
                  <a14:useLocalDpi xmlns:a14="http://schemas.microsoft.com/office/drawing/2010/main" val="0"/>
                </a:ext>
              </a:extLst>
            </a:blip>
            <a:stretch>
              <a:fillRect/>
            </a:stretch>
          </p:blipFill>
          <p:spPr>
            <a:xfrm flipV="1">
              <a:off x="1067686" y="3302556"/>
              <a:ext cx="1783206" cy="1473082"/>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282635" y="3925698"/>
              <a:ext cx="1783206" cy="1473082"/>
            </a:xfrm>
            <a:prstGeom prst="rect">
              <a:avLst/>
            </a:prstGeom>
          </p:spPr>
        </p:pic>
      </p:grpSp>
      <p:pic>
        <p:nvPicPr>
          <p:cNvPr id="4" name="图片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077162" y="1866243"/>
            <a:ext cx="4674594" cy="4674594"/>
          </a:xfrm>
          <a:prstGeom prst="rect">
            <a:avLst/>
          </a:prstGeom>
        </p:spPr>
      </p:pic>
      <p:sp>
        <p:nvSpPr>
          <p:cNvPr id="2" name="标题 1"/>
          <p:cNvSpPr>
            <a:spLocks noGrp="1"/>
          </p:cNvSpPr>
          <p:nvPr>
            <p:ph type="title"/>
          </p:nvPr>
        </p:nvSpPr>
        <p:spPr>
          <a:xfrm>
            <a:off x="1606550" y="316617"/>
            <a:ext cx="8643848" cy="535531"/>
          </a:xfrm>
        </p:spPr>
        <p:txBody>
          <a:bodyPr/>
          <a:lstStyle/>
          <a:p>
            <a:r>
              <a:rPr lang="en-US" altLang="zh-CN" sz="3200" dirty="0"/>
              <a:t>Basic Idea</a:t>
            </a:r>
            <a:endParaRPr lang="zh-CN" altLang="en-US" sz="3200" dirty="0"/>
          </a:p>
        </p:txBody>
      </p:sp>
      <p:pic>
        <p:nvPicPr>
          <p:cNvPr id="13" name="图片 12"/>
          <p:cNvPicPr>
            <a:picLocks noChangeAspect="1"/>
          </p:cNvPicPr>
          <p:nvPr/>
        </p:nvPicPr>
        <p:blipFill>
          <a:blip r:embed="rId10"/>
          <a:stretch>
            <a:fillRect/>
          </a:stretch>
        </p:blipFill>
        <p:spPr>
          <a:xfrm>
            <a:off x="1996409" y="3344190"/>
            <a:ext cx="3428198" cy="3158098"/>
          </a:xfrm>
          <a:prstGeom prst="rect">
            <a:avLst/>
          </a:prstGeom>
        </p:spPr>
      </p:pic>
      <p:pic>
        <p:nvPicPr>
          <p:cNvPr id="12" name="图片 11"/>
          <p:cNvPicPr>
            <a:picLocks noChangeAspect="1"/>
          </p:cNvPicPr>
          <p:nvPr/>
        </p:nvPicPr>
        <p:blipFill>
          <a:blip r:embed="rId11"/>
          <a:stretch>
            <a:fillRect/>
          </a:stretch>
        </p:blipFill>
        <p:spPr>
          <a:xfrm>
            <a:off x="3246000" y="4444412"/>
            <a:ext cx="951475" cy="956563"/>
          </a:xfrm>
          <a:prstGeom prst="rect">
            <a:avLst/>
          </a:prstGeom>
        </p:spPr>
      </p:pic>
      <p:sp>
        <p:nvSpPr>
          <p:cNvPr id="14" name="矩形 13"/>
          <p:cNvSpPr/>
          <p:nvPr/>
        </p:nvSpPr>
        <p:spPr>
          <a:xfrm>
            <a:off x="4774539" y="5896950"/>
            <a:ext cx="1954433" cy="461665"/>
          </a:xfrm>
          <a:prstGeom prst="rect">
            <a:avLst/>
          </a:prstGeom>
        </p:spPr>
        <p:txBody>
          <a:bodyPr wrap="square">
            <a:spAutoFit/>
          </a:bodyPr>
          <a:lstStyle/>
          <a:p>
            <a:pPr>
              <a:buClr>
                <a:srgbClr val="A13F3D"/>
              </a:buClr>
            </a:pPr>
            <a:r>
              <a:rPr lang="en-US" altLang="zh-CN" sz="2400" dirty="0">
                <a:solidFill>
                  <a:srgbClr val="367AB8"/>
                </a:solidFill>
              </a:rPr>
              <a:t>Smartphone</a:t>
            </a:r>
            <a:endParaRPr lang="zh-CN" altLang="en-US" sz="2400" dirty="0">
              <a:solidFill>
                <a:srgbClr val="367AB8"/>
              </a:solidFill>
            </a:endParaRPr>
          </a:p>
        </p:txBody>
      </p:sp>
      <p:sp>
        <p:nvSpPr>
          <p:cNvPr id="15" name="右箭头 14"/>
          <p:cNvSpPr/>
          <p:nvPr/>
        </p:nvSpPr>
        <p:spPr>
          <a:xfrm>
            <a:off x="5310810" y="3614392"/>
            <a:ext cx="1209040" cy="639218"/>
          </a:xfrm>
          <a:prstGeom prst="rightArrow">
            <a:avLst>
              <a:gd name="adj1" fmla="val 50000"/>
              <a:gd name="adj2" fmla="val 8337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7566149" y="4332390"/>
            <a:ext cx="784351" cy="784351"/>
            <a:chOff x="7930843" y="3124428"/>
            <a:chExt cx="784351" cy="784351"/>
          </a:xfrm>
        </p:grpSpPr>
        <p:sp>
          <p:nvSpPr>
            <p:cNvPr id="19" name="椭圆 18"/>
            <p:cNvSpPr/>
            <p:nvPr/>
          </p:nvSpPr>
          <p:spPr>
            <a:xfrm>
              <a:off x="7930843" y="3124428"/>
              <a:ext cx="784351" cy="7843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42865" y="3236450"/>
              <a:ext cx="560306" cy="560306"/>
            </a:xfrm>
            <a:prstGeom prst="rect">
              <a:avLst/>
            </a:prstGeom>
          </p:spPr>
        </p:pic>
      </p:grpSp>
      <p:grpSp>
        <p:nvGrpSpPr>
          <p:cNvPr id="35" name="组合 34"/>
          <p:cNvGrpSpPr/>
          <p:nvPr/>
        </p:nvGrpSpPr>
        <p:grpSpPr>
          <a:xfrm>
            <a:off x="8189100" y="4264085"/>
            <a:ext cx="1750649" cy="611801"/>
            <a:chOff x="8756144" y="4846710"/>
            <a:chExt cx="1750649" cy="611801"/>
          </a:xfrm>
        </p:grpSpPr>
        <p:pic>
          <p:nvPicPr>
            <p:cNvPr id="36" name="图片 35"/>
            <p:cNvPicPr>
              <a:picLocks noChangeAspect="1"/>
            </p:cNvPicPr>
            <p:nvPr/>
          </p:nvPicPr>
          <p:blipFill rotWithShape="1">
            <a:blip r:embed="rId13" cstate="print">
              <a:extLst>
                <a:ext uri="{28A0092B-C50C-407E-A947-70E740481C1C}">
                  <a14:useLocalDpi xmlns:a14="http://schemas.microsoft.com/office/drawing/2010/main" val="0"/>
                </a:ext>
              </a:extLst>
            </a:blip>
            <a:srcRect l="29143" t="39487" r="16023" b="34952"/>
            <a:stretch/>
          </p:blipFill>
          <p:spPr>
            <a:xfrm rot="21027327">
              <a:off x="8756144" y="4846710"/>
              <a:ext cx="1735477" cy="611801"/>
            </a:xfrm>
            <a:prstGeom prst="rect">
              <a:avLst/>
            </a:prstGeom>
          </p:spPr>
        </p:pic>
        <p:sp>
          <p:nvSpPr>
            <p:cNvPr id="37" name="等腰三角形 36"/>
            <p:cNvSpPr/>
            <p:nvPr/>
          </p:nvSpPr>
          <p:spPr>
            <a:xfrm rot="8293612">
              <a:off x="10386295" y="5074715"/>
              <a:ext cx="120498" cy="113406"/>
            </a:xfrm>
            <a:prstGeom prst="triangle">
              <a:avLst/>
            </a:prstGeom>
            <a:solidFill>
              <a:srgbClr val="EE7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圆角矩形 2"/>
          <p:cNvSpPr/>
          <p:nvPr/>
        </p:nvSpPr>
        <p:spPr>
          <a:xfrm>
            <a:off x="7888224" y="3331268"/>
            <a:ext cx="2103846" cy="8593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图片 4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75932" y="3751430"/>
            <a:ext cx="2216138" cy="637519"/>
          </a:xfrm>
          <a:prstGeom prst="rect">
            <a:avLst/>
          </a:prstGeom>
        </p:spPr>
      </p:pic>
      <p:pic>
        <p:nvPicPr>
          <p:cNvPr id="42" name="图片 4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808830" y="3736477"/>
            <a:ext cx="2216138" cy="637519"/>
          </a:xfrm>
          <a:prstGeom prst="rect">
            <a:avLst/>
          </a:prstGeom>
        </p:spPr>
      </p:pic>
      <p:grpSp>
        <p:nvGrpSpPr>
          <p:cNvPr id="28" name="组合 27"/>
          <p:cNvGrpSpPr/>
          <p:nvPr/>
        </p:nvGrpSpPr>
        <p:grpSpPr>
          <a:xfrm>
            <a:off x="7530924" y="3660061"/>
            <a:ext cx="784351" cy="784351"/>
            <a:chOff x="7930843" y="3923012"/>
            <a:chExt cx="784351" cy="784351"/>
          </a:xfrm>
        </p:grpSpPr>
        <p:sp>
          <p:nvSpPr>
            <p:cNvPr id="20" name="椭圆 19"/>
            <p:cNvSpPr/>
            <p:nvPr/>
          </p:nvSpPr>
          <p:spPr>
            <a:xfrm>
              <a:off x="7930843" y="3923012"/>
              <a:ext cx="784351" cy="78435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400000">
              <a:off x="8033095" y="4020801"/>
              <a:ext cx="579847" cy="579847"/>
            </a:xfrm>
            <a:prstGeom prst="rect">
              <a:avLst/>
            </a:prstGeom>
          </p:spPr>
        </p:pic>
      </p:grpSp>
      <p:grpSp>
        <p:nvGrpSpPr>
          <p:cNvPr id="38" name="组合 37"/>
          <p:cNvGrpSpPr/>
          <p:nvPr/>
        </p:nvGrpSpPr>
        <p:grpSpPr>
          <a:xfrm>
            <a:off x="8297263" y="3982466"/>
            <a:ext cx="1727705" cy="563979"/>
            <a:chOff x="9033095" y="2236061"/>
            <a:chExt cx="1727705" cy="563979"/>
          </a:xfrm>
        </p:grpSpPr>
        <p:pic>
          <p:nvPicPr>
            <p:cNvPr id="39" name="图片 38"/>
            <p:cNvPicPr>
              <a:picLocks noChangeAspect="1"/>
            </p:cNvPicPr>
            <p:nvPr/>
          </p:nvPicPr>
          <p:blipFill rotWithShape="1">
            <a:blip r:embed="rId17" cstate="print">
              <a:extLst>
                <a:ext uri="{28A0092B-C50C-407E-A947-70E740481C1C}">
                  <a14:useLocalDpi xmlns:a14="http://schemas.microsoft.com/office/drawing/2010/main" val="0"/>
                </a:ext>
              </a:extLst>
            </a:blip>
            <a:srcRect l="28329" t="41010" r="15870" b="34305"/>
            <a:stretch/>
          </p:blipFill>
          <p:spPr>
            <a:xfrm rot="430636" flipH="1">
              <a:off x="9033095" y="2236061"/>
              <a:ext cx="1727705" cy="563979"/>
            </a:xfrm>
            <a:prstGeom prst="rect">
              <a:avLst/>
            </a:prstGeom>
          </p:spPr>
        </p:pic>
        <p:sp>
          <p:nvSpPr>
            <p:cNvPr id="40" name="等腰三角形 39"/>
            <p:cNvSpPr/>
            <p:nvPr/>
          </p:nvSpPr>
          <p:spPr>
            <a:xfrm rot="12847152">
              <a:off x="9041462" y="2430489"/>
              <a:ext cx="100099" cy="118455"/>
            </a:xfrm>
            <a:prstGeom prst="triangle">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rot="19736287">
            <a:off x="8267375" y="4002640"/>
            <a:ext cx="990221" cy="386774"/>
            <a:chOff x="9033095" y="2236061"/>
            <a:chExt cx="1727705" cy="563979"/>
          </a:xfrm>
        </p:grpSpPr>
        <p:pic>
          <p:nvPicPr>
            <p:cNvPr id="33" name="图片 32"/>
            <p:cNvPicPr>
              <a:picLocks noChangeAspect="1"/>
            </p:cNvPicPr>
            <p:nvPr/>
          </p:nvPicPr>
          <p:blipFill rotWithShape="1">
            <a:blip r:embed="rId18" cstate="print">
              <a:extLst>
                <a:ext uri="{28A0092B-C50C-407E-A947-70E740481C1C}">
                  <a14:useLocalDpi xmlns:a14="http://schemas.microsoft.com/office/drawing/2010/main" val="0"/>
                </a:ext>
              </a:extLst>
            </a:blip>
            <a:srcRect l="28329" t="41010" r="15870" b="34305"/>
            <a:stretch/>
          </p:blipFill>
          <p:spPr>
            <a:xfrm rot="430636" flipH="1">
              <a:off x="9033095" y="2236061"/>
              <a:ext cx="1727705" cy="563979"/>
            </a:xfrm>
            <a:prstGeom prst="rect">
              <a:avLst/>
            </a:prstGeom>
          </p:spPr>
        </p:pic>
        <p:sp>
          <p:nvSpPr>
            <p:cNvPr id="34" name="等腰三角形 33"/>
            <p:cNvSpPr/>
            <p:nvPr/>
          </p:nvSpPr>
          <p:spPr>
            <a:xfrm rot="12847152">
              <a:off x="9041462" y="2430489"/>
              <a:ext cx="100099" cy="118455"/>
            </a:xfrm>
            <a:prstGeom prst="triangle">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rot="19517463">
            <a:off x="8407119" y="4160907"/>
            <a:ext cx="1015617" cy="353581"/>
            <a:chOff x="9033095" y="2236061"/>
            <a:chExt cx="1727705" cy="563979"/>
          </a:xfrm>
        </p:grpSpPr>
        <p:pic>
          <p:nvPicPr>
            <p:cNvPr id="44" name="图片 43"/>
            <p:cNvPicPr>
              <a:picLocks noChangeAspect="1"/>
            </p:cNvPicPr>
            <p:nvPr/>
          </p:nvPicPr>
          <p:blipFill rotWithShape="1">
            <a:blip r:embed="rId19" cstate="print">
              <a:extLst>
                <a:ext uri="{28A0092B-C50C-407E-A947-70E740481C1C}">
                  <a14:useLocalDpi xmlns:a14="http://schemas.microsoft.com/office/drawing/2010/main" val="0"/>
                </a:ext>
              </a:extLst>
            </a:blip>
            <a:srcRect l="28329" t="41010" r="15870" b="34305"/>
            <a:stretch/>
          </p:blipFill>
          <p:spPr>
            <a:xfrm rot="430636" flipH="1">
              <a:off x="9033095" y="2236061"/>
              <a:ext cx="1727705" cy="563979"/>
            </a:xfrm>
            <a:prstGeom prst="rect">
              <a:avLst/>
            </a:prstGeom>
          </p:spPr>
        </p:pic>
        <p:sp>
          <p:nvSpPr>
            <p:cNvPr id="45" name="等腰三角形 44"/>
            <p:cNvSpPr/>
            <p:nvPr/>
          </p:nvSpPr>
          <p:spPr>
            <a:xfrm rot="12847152">
              <a:off x="9041462" y="2430489"/>
              <a:ext cx="100099" cy="118455"/>
            </a:xfrm>
            <a:prstGeom prst="triangle">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rot="19250022">
            <a:off x="8266902" y="4030386"/>
            <a:ext cx="963546" cy="340196"/>
            <a:chOff x="9033095" y="2236061"/>
            <a:chExt cx="1727705" cy="563979"/>
          </a:xfrm>
        </p:grpSpPr>
        <p:pic>
          <p:nvPicPr>
            <p:cNvPr id="47" name="图片 46"/>
            <p:cNvPicPr>
              <a:picLocks noChangeAspect="1"/>
            </p:cNvPicPr>
            <p:nvPr/>
          </p:nvPicPr>
          <p:blipFill rotWithShape="1">
            <a:blip r:embed="rId20" cstate="print">
              <a:extLst>
                <a:ext uri="{28A0092B-C50C-407E-A947-70E740481C1C}">
                  <a14:useLocalDpi xmlns:a14="http://schemas.microsoft.com/office/drawing/2010/main" val="0"/>
                </a:ext>
              </a:extLst>
            </a:blip>
            <a:srcRect l="28329" t="41010" r="15870" b="34305"/>
            <a:stretch/>
          </p:blipFill>
          <p:spPr>
            <a:xfrm rot="430636" flipH="1">
              <a:off x="9033095" y="2236061"/>
              <a:ext cx="1727705" cy="563979"/>
            </a:xfrm>
            <a:prstGeom prst="rect">
              <a:avLst/>
            </a:prstGeom>
          </p:spPr>
        </p:pic>
        <p:sp>
          <p:nvSpPr>
            <p:cNvPr id="48" name="等腰三角形 47"/>
            <p:cNvSpPr/>
            <p:nvPr/>
          </p:nvSpPr>
          <p:spPr>
            <a:xfrm rot="12847152">
              <a:off x="9041462" y="2430489"/>
              <a:ext cx="100099" cy="118455"/>
            </a:xfrm>
            <a:prstGeom prst="triangle">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rot="1656043">
            <a:off x="9197546" y="4160146"/>
            <a:ext cx="919242" cy="303660"/>
            <a:chOff x="9033095" y="2236061"/>
            <a:chExt cx="1727705" cy="563979"/>
          </a:xfrm>
        </p:grpSpPr>
        <p:pic>
          <p:nvPicPr>
            <p:cNvPr id="51" name="图片 50"/>
            <p:cNvPicPr>
              <a:picLocks noChangeAspect="1"/>
            </p:cNvPicPr>
            <p:nvPr/>
          </p:nvPicPr>
          <p:blipFill rotWithShape="1">
            <a:blip r:embed="rId21" cstate="print">
              <a:extLst>
                <a:ext uri="{28A0092B-C50C-407E-A947-70E740481C1C}">
                  <a14:useLocalDpi xmlns:a14="http://schemas.microsoft.com/office/drawing/2010/main" val="0"/>
                </a:ext>
              </a:extLst>
            </a:blip>
            <a:srcRect l="28329" t="41010" r="15870" b="34305"/>
            <a:stretch/>
          </p:blipFill>
          <p:spPr>
            <a:xfrm rot="430636" flipH="1">
              <a:off x="9033095" y="2236061"/>
              <a:ext cx="1727705" cy="563979"/>
            </a:xfrm>
            <a:prstGeom prst="rect">
              <a:avLst/>
            </a:prstGeom>
          </p:spPr>
        </p:pic>
        <p:sp>
          <p:nvSpPr>
            <p:cNvPr id="52" name="等腰三角形 51"/>
            <p:cNvSpPr/>
            <p:nvPr/>
          </p:nvSpPr>
          <p:spPr>
            <a:xfrm rot="12847152">
              <a:off x="9041462" y="2430489"/>
              <a:ext cx="100099" cy="118455"/>
            </a:xfrm>
            <a:prstGeom prst="triangle">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rot="1877051">
            <a:off x="9062035" y="4002340"/>
            <a:ext cx="1076662" cy="361919"/>
            <a:chOff x="9033095" y="2236061"/>
            <a:chExt cx="1727705" cy="563979"/>
          </a:xfrm>
        </p:grpSpPr>
        <p:pic>
          <p:nvPicPr>
            <p:cNvPr id="54" name="图片 53"/>
            <p:cNvPicPr>
              <a:picLocks noChangeAspect="1"/>
            </p:cNvPicPr>
            <p:nvPr/>
          </p:nvPicPr>
          <p:blipFill rotWithShape="1">
            <a:blip r:embed="rId22" cstate="print">
              <a:extLst>
                <a:ext uri="{28A0092B-C50C-407E-A947-70E740481C1C}">
                  <a14:useLocalDpi xmlns:a14="http://schemas.microsoft.com/office/drawing/2010/main" val="0"/>
                </a:ext>
              </a:extLst>
            </a:blip>
            <a:srcRect l="28329" t="41010" r="15870" b="34305"/>
            <a:stretch/>
          </p:blipFill>
          <p:spPr>
            <a:xfrm rot="430636" flipH="1">
              <a:off x="9033095" y="2236061"/>
              <a:ext cx="1727705" cy="563979"/>
            </a:xfrm>
            <a:prstGeom prst="rect">
              <a:avLst/>
            </a:prstGeom>
          </p:spPr>
        </p:pic>
        <p:sp>
          <p:nvSpPr>
            <p:cNvPr id="55" name="等腰三角形 54"/>
            <p:cNvSpPr/>
            <p:nvPr/>
          </p:nvSpPr>
          <p:spPr>
            <a:xfrm rot="12847152">
              <a:off x="9041462" y="2430489"/>
              <a:ext cx="100099" cy="118455"/>
            </a:xfrm>
            <a:prstGeom prst="triangle">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rot="1877051">
            <a:off x="9062036" y="4009658"/>
            <a:ext cx="1076662" cy="361919"/>
            <a:chOff x="9033095" y="2236061"/>
            <a:chExt cx="1727705" cy="563979"/>
          </a:xfrm>
        </p:grpSpPr>
        <p:pic>
          <p:nvPicPr>
            <p:cNvPr id="57" name="图片 56"/>
            <p:cNvPicPr>
              <a:picLocks noChangeAspect="1"/>
            </p:cNvPicPr>
            <p:nvPr/>
          </p:nvPicPr>
          <p:blipFill rotWithShape="1">
            <a:blip r:embed="rId22" cstate="print">
              <a:extLst>
                <a:ext uri="{28A0092B-C50C-407E-A947-70E740481C1C}">
                  <a14:useLocalDpi xmlns:a14="http://schemas.microsoft.com/office/drawing/2010/main" val="0"/>
                </a:ext>
              </a:extLst>
            </a:blip>
            <a:srcRect l="28329" t="41010" r="15870" b="34305"/>
            <a:stretch/>
          </p:blipFill>
          <p:spPr>
            <a:xfrm rot="430636" flipH="1">
              <a:off x="9033095" y="2236061"/>
              <a:ext cx="1727705" cy="563979"/>
            </a:xfrm>
            <a:prstGeom prst="rect">
              <a:avLst/>
            </a:prstGeom>
          </p:spPr>
        </p:pic>
        <p:sp>
          <p:nvSpPr>
            <p:cNvPr id="58" name="等腰三角形 57"/>
            <p:cNvSpPr/>
            <p:nvPr/>
          </p:nvSpPr>
          <p:spPr>
            <a:xfrm rot="12847152">
              <a:off x="9041462" y="2430489"/>
              <a:ext cx="100099" cy="118455"/>
            </a:xfrm>
            <a:prstGeom prst="triangle">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p:cNvSpPr/>
          <p:nvPr/>
        </p:nvSpPr>
        <p:spPr>
          <a:xfrm>
            <a:off x="1077162" y="1042700"/>
            <a:ext cx="10456143" cy="830997"/>
          </a:xfrm>
          <a:prstGeom prst="rect">
            <a:avLst/>
          </a:prstGeom>
        </p:spPr>
        <p:txBody>
          <a:bodyPr wrap="square">
            <a:spAutoFit/>
          </a:bodyPr>
          <a:lstStyle/>
          <a:p>
            <a:r>
              <a:rPr lang="en-US" altLang="zh-CN" sz="2400" dirty="0"/>
              <a:t>Different tongue-jaw movements cause different amounts of movements of the ear canal wall in anterior-posterior, superior-inferior, and medial-lateral.</a:t>
            </a:r>
            <a:endParaRPr lang="zh-CN" altLang="en-US" sz="2400" dirty="0"/>
          </a:p>
        </p:txBody>
      </p:sp>
    </p:spTree>
    <p:extLst>
      <p:ext uri="{BB962C8B-B14F-4D97-AF65-F5344CB8AC3E}">
        <p14:creationId xmlns:p14="http://schemas.microsoft.com/office/powerpoint/2010/main" val="27120836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1000"/>
                                        <p:tgtEl>
                                          <p:spTgt spid="35"/>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right)">
                                      <p:cBhvr>
                                        <p:cTn id="11" dur="1000"/>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35"/>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38"/>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par>
                          <p:cTn id="21" fill="hold">
                            <p:stCondLst>
                              <p:cond delay="0"/>
                            </p:stCondLst>
                            <p:childTnLst>
                              <p:par>
                                <p:cTn id="22" presetID="26" presetClass="emph" presetSubtype="0" repeatCount="4000" fill="hold" nodeType="afterEffect">
                                  <p:stCondLst>
                                    <p:cond delay="0"/>
                                  </p:stCondLst>
                                  <p:childTnLst>
                                    <p:animEffect transition="out" filter="fade">
                                      <p:cBhvr>
                                        <p:cTn id="23" dur="500" tmFilter="0, 0; .2, .5; .8, .5; 1, 0"/>
                                        <p:tgtEl>
                                          <p:spTgt spid="12"/>
                                        </p:tgtEl>
                                      </p:cBhvr>
                                    </p:animEffect>
                                    <p:animScale>
                                      <p:cBhvr>
                                        <p:cTn id="24" dur="250" autoRev="1" fill="hold"/>
                                        <p:tgtEl>
                                          <p:spTgt spid="12"/>
                                        </p:tgtEl>
                                      </p:cBhvr>
                                      <p:by x="105000" y="105000"/>
                                    </p:animScale>
                                  </p:childTnLst>
                                </p:cTn>
                              </p:par>
                              <p:par>
                                <p:cTn id="25" presetID="8" presetClass="emph" presetSubtype="0" fill="hold" nodeType="withEffect">
                                  <p:stCondLst>
                                    <p:cond delay="0"/>
                                  </p:stCondLst>
                                  <p:childTnLst>
                                    <p:animRot by="300000">
                                      <p:cBhvr>
                                        <p:cTn id="26" dur="2000" fill="hold"/>
                                        <p:tgtEl>
                                          <p:spTgt spid="9"/>
                                        </p:tgtEl>
                                        <p:attrNameLst>
                                          <p:attrName>r</p:attrName>
                                        </p:attrNameLst>
                                      </p:cBhvr>
                                    </p:animRot>
                                  </p:childTnLst>
                                </p:cTn>
                              </p:par>
                              <p:par>
                                <p:cTn id="27" presetID="8" presetClass="emph" presetSubtype="0" fill="hold" nodeType="withEffect">
                                  <p:stCondLst>
                                    <p:cond delay="0"/>
                                  </p:stCondLst>
                                  <p:childTnLst>
                                    <p:animRot by="-300000">
                                      <p:cBhvr>
                                        <p:cTn id="28" dur="2000" fill="hold"/>
                                        <p:tgtEl>
                                          <p:spTgt spid="11"/>
                                        </p:tgtEl>
                                        <p:attrNameLst>
                                          <p:attrName>r</p:attrName>
                                        </p:attrNameLst>
                                      </p:cBhvr>
                                    </p:animRot>
                                  </p:childTnLst>
                                </p:cTn>
                              </p:par>
                            </p:childTnLst>
                          </p:cTn>
                        </p:par>
                        <p:par>
                          <p:cTn id="29" fill="hold">
                            <p:stCondLst>
                              <p:cond delay="2000"/>
                            </p:stCondLst>
                            <p:childTnLst>
                              <p:par>
                                <p:cTn id="30" presetID="8" presetClass="emph" presetSubtype="0" fill="hold" nodeType="afterEffect">
                                  <p:stCondLst>
                                    <p:cond delay="0"/>
                                  </p:stCondLst>
                                  <p:childTnLst>
                                    <p:animRot by="-300000">
                                      <p:cBhvr>
                                        <p:cTn id="31" dur="2000" fill="hold"/>
                                        <p:tgtEl>
                                          <p:spTgt spid="9"/>
                                        </p:tgtEl>
                                        <p:attrNameLst>
                                          <p:attrName>r</p:attrName>
                                        </p:attrNameLst>
                                      </p:cBhvr>
                                    </p:animRot>
                                  </p:childTnLst>
                                </p:cTn>
                              </p:par>
                              <p:par>
                                <p:cTn id="32" presetID="8" presetClass="emph" presetSubtype="0" fill="hold" nodeType="withEffect">
                                  <p:stCondLst>
                                    <p:cond delay="0"/>
                                  </p:stCondLst>
                                  <p:childTnLst>
                                    <p:animRot by="300000">
                                      <p:cBhvr>
                                        <p:cTn id="33" dur="2000" fill="hold"/>
                                        <p:tgtEl>
                                          <p:spTgt spid="11"/>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1000"/>
                                        <p:tgtEl>
                                          <p:spTgt spid="35"/>
                                        </p:tgtEl>
                                      </p:cBhvr>
                                    </p:animEffect>
                                  </p:childTnLst>
                                </p:cTn>
                              </p:par>
                            </p:childTnLst>
                          </p:cTn>
                        </p:par>
                        <p:par>
                          <p:cTn id="43" fill="hold">
                            <p:stCondLst>
                              <p:cond delay="1500"/>
                            </p:stCondLst>
                            <p:childTnLst>
                              <p:par>
                                <p:cTn id="44" presetID="1" presetClass="entr" presetSubtype="0"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childTnLst>
                          </p:cTn>
                        </p:par>
                        <p:par>
                          <p:cTn id="50" fill="hold">
                            <p:stCondLst>
                              <p:cond delay="200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2500"/>
                            </p:stCondLst>
                            <p:childTnLst>
                              <p:par>
                                <p:cTn id="55" presetID="1" presetClass="exit" presetSubtype="0" fill="hold" nodeType="afterEffect">
                                  <p:stCondLst>
                                    <p:cond delay="0"/>
                                  </p:stCondLst>
                                  <p:childTnLst>
                                    <p:set>
                                      <p:cBhvr>
                                        <p:cTn id="56" dur="1" fill="hold">
                                          <p:stCondLst>
                                            <p:cond delay="0"/>
                                          </p:stCondLst>
                                        </p:cTn>
                                        <p:tgtEl>
                                          <p:spTgt spid="53"/>
                                        </p:tgtEl>
                                        <p:attrNameLst>
                                          <p:attrName>style.visibility</p:attrName>
                                        </p:attrNameLst>
                                      </p:cBhvr>
                                      <p:to>
                                        <p:strVal val="hidden"/>
                                      </p:to>
                                    </p:set>
                                  </p:childTnLst>
                                </p:cTn>
                              </p:par>
                            </p:childTnLst>
                          </p:cTn>
                        </p:par>
                        <p:par>
                          <p:cTn id="57" fill="hold">
                            <p:stCondLst>
                              <p:cond delay="2500"/>
                            </p:stCondLst>
                            <p:childTnLst>
                              <p:par>
                                <p:cTn id="58" presetID="22" presetClass="entr" presetSubtype="2" fill="hold"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right)">
                                      <p:cBhvr>
                                        <p:cTn id="60" dur="500"/>
                                        <p:tgtEl>
                                          <p:spTgt spid="32"/>
                                        </p:tgtEl>
                                      </p:cBhvr>
                                    </p:animEffect>
                                  </p:childTnLst>
                                </p:cTn>
                              </p:par>
                            </p:childTnLst>
                          </p:cTn>
                        </p:par>
                        <p:par>
                          <p:cTn id="61" fill="hold">
                            <p:stCondLst>
                              <p:cond delay="3000"/>
                            </p:stCondLst>
                            <p:childTnLst>
                              <p:par>
                                <p:cTn id="62" presetID="1" presetClass="exit" presetSubtype="0" fill="hold" nodeType="afterEffect">
                                  <p:stCondLst>
                                    <p:cond delay="0"/>
                                  </p:stCondLst>
                                  <p:childTnLst>
                                    <p:set>
                                      <p:cBhvr>
                                        <p:cTn id="63" dur="1" fill="hold">
                                          <p:stCondLst>
                                            <p:cond delay="0"/>
                                          </p:stCondLst>
                                        </p:cTn>
                                        <p:tgtEl>
                                          <p:spTgt spid="32"/>
                                        </p:tgtEl>
                                        <p:attrNameLst>
                                          <p:attrName>style.visibility</p:attrName>
                                        </p:attrNameLst>
                                      </p:cBhvr>
                                      <p:to>
                                        <p:strVal val="hidden"/>
                                      </p:to>
                                    </p:set>
                                  </p:childTnLst>
                                </p:cTn>
                              </p:par>
                            </p:childTnLst>
                          </p:cTn>
                        </p:par>
                        <p:par>
                          <p:cTn id="64" fill="hold">
                            <p:stCondLst>
                              <p:cond delay="3000"/>
                            </p:stCondLst>
                            <p:childTnLst>
                              <p:par>
                                <p:cTn id="65" presetID="10" presetClass="exit" presetSubtype="0" fill="hold" nodeType="afterEffect">
                                  <p:stCondLst>
                                    <p:cond delay="0"/>
                                  </p:stCondLst>
                                  <p:childTnLst>
                                    <p:animEffect transition="out" filter="fade">
                                      <p:cBhvr>
                                        <p:cTn id="66" dur="500"/>
                                        <p:tgtEl>
                                          <p:spTgt spid="42"/>
                                        </p:tgtEl>
                                      </p:cBhvr>
                                    </p:animEffect>
                                    <p:set>
                                      <p:cBhvr>
                                        <p:cTn id="67" dur="1" fill="hold">
                                          <p:stCondLst>
                                            <p:cond delay="499"/>
                                          </p:stCondLst>
                                        </p:cTn>
                                        <p:tgtEl>
                                          <p:spTgt spid="42"/>
                                        </p:tgtEl>
                                        <p:attrNameLst>
                                          <p:attrName>style.visibility</p:attrName>
                                        </p:attrNameLst>
                                      </p:cBhvr>
                                      <p:to>
                                        <p:strVal val="hidden"/>
                                      </p:to>
                                    </p:set>
                                  </p:childTnLst>
                                </p:cTn>
                              </p:par>
                            </p:childTnLst>
                          </p:cTn>
                        </p:par>
                        <p:par>
                          <p:cTn id="68" fill="hold">
                            <p:stCondLst>
                              <p:cond delay="3500"/>
                            </p:stCondLst>
                            <p:childTnLst>
                              <p:par>
                                <p:cTn id="69" presetID="10" presetClass="entr" presetSubtype="0"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childTnLst>
                                </p:cTn>
                              </p:par>
                            </p:childTnLst>
                          </p:cTn>
                        </p:par>
                        <p:par>
                          <p:cTn id="72" fill="hold">
                            <p:stCondLst>
                              <p:cond delay="4000"/>
                            </p:stCondLst>
                            <p:childTnLst>
                              <p:par>
                                <p:cTn id="73" presetID="22" presetClass="entr" presetSubtype="2"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right)">
                                      <p:cBhvr>
                                        <p:cTn id="75" dur="500"/>
                                        <p:tgtEl>
                                          <p:spTgt spid="50"/>
                                        </p:tgtEl>
                                      </p:cBhvr>
                                    </p:animEffect>
                                  </p:childTnLst>
                                </p:cTn>
                              </p:par>
                            </p:childTnLst>
                          </p:cTn>
                        </p:par>
                        <p:par>
                          <p:cTn id="76" fill="hold">
                            <p:stCondLst>
                              <p:cond delay="4500"/>
                            </p:stCondLst>
                            <p:childTnLst>
                              <p:par>
                                <p:cTn id="77" presetID="1" presetClass="exit" presetSubtype="0" fill="hold" nodeType="afterEffect">
                                  <p:stCondLst>
                                    <p:cond delay="0"/>
                                  </p:stCondLst>
                                  <p:childTnLst>
                                    <p:set>
                                      <p:cBhvr>
                                        <p:cTn id="78" dur="1" fill="hold">
                                          <p:stCondLst>
                                            <p:cond delay="0"/>
                                          </p:stCondLst>
                                        </p:cTn>
                                        <p:tgtEl>
                                          <p:spTgt spid="50"/>
                                        </p:tgtEl>
                                        <p:attrNameLst>
                                          <p:attrName>style.visibility</p:attrName>
                                        </p:attrNameLst>
                                      </p:cBhvr>
                                      <p:to>
                                        <p:strVal val="hidden"/>
                                      </p:to>
                                    </p:set>
                                  </p:childTnLst>
                                </p:cTn>
                              </p:par>
                            </p:childTnLst>
                          </p:cTn>
                        </p:par>
                        <p:par>
                          <p:cTn id="79" fill="hold">
                            <p:stCondLst>
                              <p:cond delay="4500"/>
                            </p:stCondLst>
                            <p:childTnLst>
                              <p:par>
                                <p:cTn id="80" presetID="22" presetClass="entr" presetSubtype="2" fill="hold"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right)">
                                      <p:cBhvr>
                                        <p:cTn id="82" dur="500"/>
                                        <p:tgtEl>
                                          <p:spTgt spid="43"/>
                                        </p:tgtEl>
                                      </p:cBhvr>
                                    </p:animEffect>
                                  </p:childTnLst>
                                </p:cTn>
                              </p:par>
                            </p:childTnLst>
                          </p:cTn>
                        </p:par>
                        <p:par>
                          <p:cTn id="83" fill="hold">
                            <p:stCondLst>
                              <p:cond delay="5000"/>
                            </p:stCondLst>
                            <p:childTnLst>
                              <p:par>
                                <p:cTn id="84" presetID="1" presetClass="exit" presetSubtype="0" fill="hold" nodeType="afterEffect">
                                  <p:stCondLst>
                                    <p:cond delay="0"/>
                                  </p:stCondLst>
                                  <p:childTnLst>
                                    <p:set>
                                      <p:cBhvr>
                                        <p:cTn id="85" dur="1" fill="hold">
                                          <p:stCondLst>
                                            <p:cond delay="0"/>
                                          </p:stCondLst>
                                        </p:cTn>
                                        <p:tgtEl>
                                          <p:spTgt spid="43"/>
                                        </p:tgtEl>
                                        <p:attrNameLst>
                                          <p:attrName>style.visibility</p:attrName>
                                        </p:attrNameLst>
                                      </p:cBhvr>
                                      <p:to>
                                        <p:strVal val="hidden"/>
                                      </p:to>
                                    </p:set>
                                  </p:childTnLst>
                                </p:cTn>
                              </p:par>
                            </p:childTnLst>
                          </p:cTn>
                        </p:par>
                        <p:par>
                          <p:cTn id="86" fill="hold">
                            <p:stCondLst>
                              <p:cond delay="5000"/>
                            </p:stCondLst>
                            <p:childTnLst>
                              <p:par>
                                <p:cTn id="87" presetID="10" presetClass="exit" presetSubtype="0" fill="hold" nodeType="afterEffect">
                                  <p:stCondLst>
                                    <p:cond delay="0"/>
                                  </p:stCondLst>
                                  <p:childTnLst>
                                    <p:animEffect transition="out" filter="fade">
                                      <p:cBhvr>
                                        <p:cTn id="88" dur="500"/>
                                        <p:tgtEl>
                                          <p:spTgt spid="41"/>
                                        </p:tgtEl>
                                      </p:cBhvr>
                                    </p:animEffect>
                                    <p:set>
                                      <p:cBhvr>
                                        <p:cTn id="89" dur="1" fill="hold">
                                          <p:stCondLst>
                                            <p:cond delay="499"/>
                                          </p:stCondLst>
                                        </p:cTn>
                                        <p:tgtEl>
                                          <p:spTgt spid="41"/>
                                        </p:tgtEl>
                                        <p:attrNameLst>
                                          <p:attrName>style.visibility</p:attrName>
                                        </p:attrNameLst>
                                      </p:cBhvr>
                                      <p:to>
                                        <p:strVal val="hidden"/>
                                      </p:to>
                                    </p:set>
                                  </p:childTnLst>
                                </p:cTn>
                              </p:par>
                            </p:childTnLst>
                          </p:cTn>
                        </p:par>
                        <p:par>
                          <p:cTn id="90" fill="hold">
                            <p:stCondLst>
                              <p:cond delay="5500"/>
                            </p:stCondLst>
                            <p:childTnLst>
                              <p:par>
                                <p:cTn id="91" presetID="10" presetClass="entr" presetSubtype="0" fill="hold" nodeType="after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500"/>
                                        <p:tgtEl>
                                          <p:spTgt spid="42"/>
                                        </p:tgtEl>
                                      </p:cBhvr>
                                    </p:animEffect>
                                  </p:childTnLst>
                                </p:cTn>
                              </p:par>
                            </p:childTnLst>
                          </p:cTn>
                        </p:par>
                        <p:par>
                          <p:cTn id="94" fill="hold">
                            <p:stCondLst>
                              <p:cond delay="6000"/>
                            </p:stCondLst>
                            <p:childTnLst>
                              <p:par>
                                <p:cTn id="95" presetID="22" presetClass="entr" presetSubtype="2" fill="hold"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right)">
                                      <p:cBhvr>
                                        <p:cTn id="97" dur="500"/>
                                        <p:tgtEl>
                                          <p:spTgt spid="56"/>
                                        </p:tgtEl>
                                      </p:cBhvr>
                                    </p:animEffect>
                                  </p:childTnLst>
                                </p:cTn>
                              </p:par>
                            </p:childTnLst>
                          </p:cTn>
                        </p:par>
                        <p:par>
                          <p:cTn id="98" fill="hold">
                            <p:stCondLst>
                              <p:cond delay="6500"/>
                            </p:stCondLst>
                            <p:childTnLst>
                              <p:par>
                                <p:cTn id="99" presetID="1" presetClass="exit" presetSubtype="0" fill="hold" nodeType="afterEffect">
                                  <p:stCondLst>
                                    <p:cond delay="0"/>
                                  </p:stCondLst>
                                  <p:childTnLst>
                                    <p:set>
                                      <p:cBhvr>
                                        <p:cTn id="100" dur="1" fill="hold">
                                          <p:stCondLst>
                                            <p:cond delay="0"/>
                                          </p:stCondLst>
                                        </p:cTn>
                                        <p:tgtEl>
                                          <p:spTgt spid="56"/>
                                        </p:tgtEl>
                                        <p:attrNameLst>
                                          <p:attrName>style.visibility</p:attrName>
                                        </p:attrNameLst>
                                      </p:cBhvr>
                                      <p:to>
                                        <p:strVal val="hidden"/>
                                      </p:to>
                                    </p:set>
                                  </p:childTnLst>
                                </p:cTn>
                              </p:par>
                            </p:childTnLst>
                          </p:cTn>
                        </p:par>
                        <p:par>
                          <p:cTn id="101" fill="hold">
                            <p:stCondLst>
                              <p:cond delay="6500"/>
                            </p:stCondLst>
                            <p:childTnLst>
                              <p:par>
                                <p:cTn id="102" presetID="22" presetClass="entr" presetSubtype="2"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right)">
                                      <p:cBhvr>
                                        <p:cTn id="104" dur="500"/>
                                        <p:tgtEl>
                                          <p:spTgt spid="46"/>
                                        </p:tgtEl>
                                      </p:cBhvr>
                                    </p:animEffect>
                                  </p:childTnLst>
                                </p:cTn>
                              </p:par>
                            </p:childTnLst>
                          </p:cTn>
                        </p:par>
                        <p:par>
                          <p:cTn id="105" fill="hold">
                            <p:stCondLst>
                              <p:cond delay="7000"/>
                            </p:stCondLst>
                            <p:childTnLst>
                              <p:par>
                                <p:cTn id="106" presetID="1" presetClass="exit" presetSubtype="0" fill="hold" nodeType="afterEffect">
                                  <p:stCondLst>
                                    <p:cond delay="0"/>
                                  </p:stCondLst>
                                  <p:childTnLst>
                                    <p:set>
                                      <p:cBhvr>
                                        <p:cTn id="107" dur="1" fill="hold">
                                          <p:stCondLst>
                                            <p:cond delay="0"/>
                                          </p:stCondLst>
                                        </p:cTn>
                                        <p:tgtEl>
                                          <p:spTgt spid="46"/>
                                        </p:tgtEl>
                                        <p:attrNameLst>
                                          <p:attrName>style.visibility</p:attrName>
                                        </p:attrNameLst>
                                      </p:cBhvr>
                                      <p:to>
                                        <p:strVal val="hidden"/>
                                      </p:to>
                                    </p:set>
                                  </p:childTnLst>
                                </p:cTn>
                              </p:par>
                            </p:childTnLst>
                          </p:cTn>
                        </p:par>
                        <p:par>
                          <p:cTn id="108" fill="hold">
                            <p:stCondLst>
                              <p:cond delay="7000"/>
                            </p:stCondLst>
                            <p:childTnLst>
                              <p:par>
                                <p:cTn id="109" presetID="10" presetClass="exit" presetSubtype="0" fill="hold" nodeType="afterEffect">
                                  <p:stCondLst>
                                    <p:cond delay="0"/>
                                  </p:stCondLst>
                                  <p:childTnLst>
                                    <p:animEffect transition="out" filter="fade">
                                      <p:cBhvr>
                                        <p:cTn id="110" dur="500"/>
                                        <p:tgtEl>
                                          <p:spTgt spid="42"/>
                                        </p:tgtEl>
                                      </p:cBhvr>
                                    </p:animEffect>
                                    <p:set>
                                      <p:cBhvr>
                                        <p:cTn id="111" dur="1" fill="hold">
                                          <p:stCondLst>
                                            <p:cond delay="499"/>
                                          </p:stCondLst>
                                        </p:cTn>
                                        <p:tgtEl>
                                          <p:spTgt spid="42"/>
                                        </p:tgtEl>
                                        <p:attrNameLst>
                                          <p:attrName>style.visibility</p:attrName>
                                        </p:attrNameLst>
                                      </p:cBhvr>
                                      <p:to>
                                        <p:strVal val="hidden"/>
                                      </p:to>
                                    </p:set>
                                  </p:childTnLst>
                                </p:cTn>
                              </p:par>
                            </p:childTnLst>
                          </p:cTn>
                        </p:par>
                        <p:par>
                          <p:cTn id="112" fill="hold">
                            <p:stCondLst>
                              <p:cond delay="7500"/>
                            </p:stCondLst>
                            <p:childTnLst>
                              <p:par>
                                <p:cTn id="113" presetID="1" presetClass="exit" presetSubtype="0" fill="hold" grpId="1" nodeType="afterEffect">
                                  <p:stCondLst>
                                    <p:cond delay="0"/>
                                  </p:stCondLst>
                                  <p:childTnLst>
                                    <p:set>
                                      <p:cBhvr>
                                        <p:cTn id="114" dur="1" fill="hold">
                                          <p:stCondLst>
                                            <p:cond delay="0"/>
                                          </p:stCondLst>
                                        </p:cTn>
                                        <p:tgtEl>
                                          <p:spTgt spid="3"/>
                                        </p:tgtEl>
                                        <p:attrNameLst>
                                          <p:attrName>style.visibility</p:attrName>
                                        </p:attrNameLst>
                                      </p:cBhvr>
                                      <p:to>
                                        <p:strVal val="hidden"/>
                                      </p:to>
                                    </p:set>
                                  </p:childTnLst>
                                </p:cTn>
                              </p:par>
                            </p:childTnLst>
                          </p:cTn>
                        </p:par>
                        <p:par>
                          <p:cTn id="115" fill="hold">
                            <p:stCondLst>
                              <p:cond delay="7500"/>
                            </p:stCondLst>
                            <p:childTnLst>
                              <p:par>
                                <p:cTn id="116" presetID="22" presetClass="entr" presetSubtype="4" fill="hold" nodeType="afterEffect">
                                  <p:stCondLst>
                                    <p:cond delay="0"/>
                                  </p:stCondLst>
                                  <p:childTnLst>
                                    <p:set>
                                      <p:cBhvr>
                                        <p:cTn id="117" dur="1" fill="hold">
                                          <p:stCondLst>
                                            <p:cond delay="0"/>
                                          </p:stCondLst>
                                        </p:cTn>
                                        <p:tgtEl>
                                          <p:spTgt spid="38"/>
                                        </p:tgtEl>
                                        <p:attrNameLst>
                                          <p:attrName>style.visibility</p:attrName>
                                        </p:attrNameLst>
                                      </p:cBhvr>
                                      <p:to>
                                        <p:strVal val="visible"/>
                                      </p:to>
                                    </p:set>
                                    <p:animEffect transition="in" filter="wipe(down)">
                                      <p:cBhvr>
                                        <p:cTn id="11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6550" y="316617"/>
            <a:ext cx="8643848" cy="535531"/>
          </a:xfrm>
        </p:spPr>
        <p:txBody>
          <a:bodyPr/>
          <a:lstStyle/>
          <a:p>
            <a:r>
              <a:rPr lang="en-US" altLang="zh-CN" sz="3200" dirty="0"/>
              <a:t>Basic Idea</a:t>
            </a:r>
            <a:endParaRPr lang="zh-CN" altLang="en-US" sz="3200" dirty="0"/>
          </a:p>
        </p:txBody>
      </p:sp>
      <p:pic>
        <p:nvPicPr>
          <p:cNvPr id="3" name="图片 2"/>
          <p:cNvPicPr>
            <a:picLocks noChangeAspect="1"/>
          </p:cNvPicPr>
          <p:nvPr/>
        </p:nvPicPr>
        <p:blipFill>
          <a:blip r:embed="rId3"/>
          <a:stretch>
            <a:fillRect/>
          </a:stretch>
        </p:blipFill>
        <p:spPr>
          <a:xfrm>
            <a:off x="1067210" y="1377387"/>
            <a:ext cx="9722528" cy="2258804"/>
          </a:xfrm>
          <a:prstGeom prst="rect">
            <a:avLst/>
          </a:prstGeom>
        </p:spPr>
      </p:pic>
      <p:sp>
        <p:nvSpPr>
          <p:cNvPr id="4" name="圆角矩形 3"/>
          <p:cNvSpPr/>
          <p:nvPr/>
        </p:nvSpPr>
        <p:spPr>
          <a:xfrm>
            <a:off x="534665" y="3697151"/>
            <a:ext cx="11062793" cy="2590670"/>
          </a:xfrm>
          <a:prstGeom prst="roundRect">
            <a:avLst/>
          </a:prstGeom>
          <a:solidFill>
            <a:schemeClr val="accent6">
              <a:lumMod val="20000"/>
              <a:lumOff val="80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17727" y="3838324"/>
            <a:ext cx="11222926" cy="2308324"/>
          </a:xfrm>
          <a:prstGeom prst="rect">
            <a:avLst/>
          </a:prstGeom>
        </p:spPr>
        <p:txBody>
          <a:bodyPr wrap="square">
            <a:spAutoFit/>
          </a:bodyPr>
          <a:lstStyle/>
          <a:p>
            <a:pPr>
              <a:buClr>
                <a:srgbClr val="A13F3D"/>
              </a:buClr>
            </a:pPr>
            <a:r>
              <a:rPr lang="en-US" altLang="zh-CN" sz="2400" dirty="0"/>
              <a:t>Challenge:</a:t>
            </a:r>
          </a:p>
          <a:p>
            <a:pPr marL="342900" indent="-342900">
              <a:buClr>
                <a:srgbClr val="A13F3D"/>
              </a:buClr>
              <a:buFont typeface="Wingdings" panose="05000000000000000000" pitchFamily="2" charset="2"/>
              <a:buChar char="p"/>
            </a:pPr>
            <a:r>
              <a:rPr lang="en-US" altLang="zh-CN" sz="2400" dirty="0"/>
              <a:t>Multi-path reflections are highly sensitive to ear canal shape and the relative position between the smartphone acoustic sensors and the ear canal.</a:t>
            </a:r>
          </a:p>
          <a:p>
            <a:pPr marL="342900" indent="-342900">
              <a:buClr>
                <a:srgbClr val="A13F3D"/>
              </a:buClr>
              <a:buFont typeface="Wingdings" panose="05000000000000000000" pitchFamily="2" charset="2"/>
              <a:buChar char="p"/>
            </a:pPr>
            <a:r>
              <a:rPr lang="en-US" altLang="zh-CN" sz="2400" dirty="0"/>
              <a:t>It is challenge to distinguish tongue-jaw movement with other movements.</a:t>
            </a:r>
          </a:p>
          <a:p>
            <a:pPr marL="342900" indent="-342900">
              <a:buClr>
                <a:srgbClr val="A13F3D"/>
              </a:buClr>
              <a:buFont typeface="Wingdings" panose="05000000000000000000" pitchFamily="2" charset="2"/>
              <a:buChar char="p"/>
            </a:pPr>
            <a:r>
              <a:rPr lang="en-US" altLang="zh-CN" sz="2400" dirty="0"/>
              <a:t>People exhibit different patterns for the same tongue-jaw movement and perform movement slightly differently from time to time.</a:t>
            </a:r>
          </a:p>
        </p:txBody>
      </p:sp>
    </p:spTree>
    <p:extLst>
      <p:ext uri="{BB962C8B-B14F-4D97-AF65-F5344CB8AC3E}">
        <p14:creationId xmlns:p14="http://schemas.microsoft.com/office/powerpoint/2010/main" val="24049883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6550" y="316617"/>
            <a:ext cx="8643848" cy="535531"/>
          </a:xfrm>
        </p:spPr>
        <p:txBody>
          <a:bodyPr/>
          <a:lstStyle/>
          <a:p>
            <a:r>
              <a:rPr lang="en-US" altLang="zh-CN" sz="3200" dirty="0"/>
              <a:t>Observations</a:t>
            </a:r>
            <a:endParaRPr lang="zh-CN" altLang="en-US" sz="3200" dirty="0"/>
          </a:p>
        </p:txBody>
      </p:sp>
      <p:pic>
        <p:nvPicPr>
          <p:cNvPr id="4" name="图片 3"/>
          <p:cNvPicPr>
            <a:picLocks noChangeAspect="1"/>
          </p:cNvPicPr>
          <p:nvPr/>
        </p:nvPicPr>
        <p:blipFill>
          <a:blip r:embed="rId3"/>
          <a:stretch>
            <a:fillRect/>
          </a:stretch>
        </p:blipFill>
        <p:spPr>
          <a:xfrm>
            <a:off x="304914" y="1071284"/>
            <a:ext cx="8046720" cy="5352376"/>
          </a:xfrm>
          <a:prstGeom prst="rect">
            <a:avLst/>
          </a:prstGeom>
        </p:spPr>
      </p:pic>
      <p:sp>
        <p:nvSpPr>
          <p:cNvPr id="11" name="矩形 10"/>
          <p:cNvSpPr/>
          <p:nvPr/>
        </p:nvSpPr>
        <p:spPr>
          <a:xfrm>
            <a:off x="8636751" y="1583169"/>
            <a:ext cx="3227294" cy="1554272"/>
          </a:xfrm>
          <a:prstGeom prst="rect">
            <a:avLst/>
          </a:prstGeom>
          <a:solidFill>
            <a:schemeClr val="accent6">
              <a:lumMod val="20000"/>
              <a:lumOff val="80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636750" y="1583168"/>
            <a:ext cx="3227295" cy="1554272"/>
          </a:xfrm>
          <a:prstGeom prst="rect">
            <a:avLst/>
          </a:prstGeom>
        </p:spPr>
        <p:txBody>
          <a:bodyPr wrap="square">
            <a:spAutoFit/>
          </a:bodyPr>
          <a:lstStyle/>
          <a:p>
            <a:pPr algn="ctr">
              <a:buClr>
                <a:srgbClr val="A13F3D"/>
              </a:buClr>
            </a:pPr>
            <a:r>
              <a:rPr lang="en-US" altLang="zh-CN" sz="1900" b="1" i="1" dirty="0"/>
              <a:t>Feasibility</a:t>
            </a:r>
          </a:p>
          <a:p>
            <a:pPr>
              <a:buClr>
                <a:srgbClr val="A13F3D"/>
              </a:buClr>
            </a:pPr>
            <a:r>
              <a:rPr lang="en-US" altLang="zh-CN" sz="1900" dirty="0"/>
              <a:t>Unique Patterns :the same number of peaks, the same or near positions for peak, trough, and turning point. </a:t>
            </a:r>
          </a:p>
        </p:txBody>
      </p:sp>
      <p:sp>
        <p:nvSpPr>
          <p:cNvPr id="13" name="矩形 12"/>
          <p:cNvSpPr/>
          <p:nvPr/>
        </p:nvSpPr>
        <p:spPr>
          <a:xfrm>
            <a:off x="8636751" y="3503409"/>
            <a:ext cx="3227294" cy="1175272"/>
          </a:xfrm>
          <a:prstGeom prst="rect">
            <a:avLst/>
          </a:prstGeom>
          <a:solidFill>
            <a:schemeClr val="accent6">
              <a:lumMod val="20000"/>
              <a:lumOff val="80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636749" y="3531887"/>
            <a:ext cx="3227295" cy="1015663"/>
          </a:xfrm>
          <a:prstGeom prst="rect">
            <a:avLst/>
          </a:prstGeom>
        </p:spPr>
        <p:txBody>
          <a:bodyPr wrap="square">
            <a:spAutoFit/>
          </a:bodyPr>
          <a:lstStyle/>
          <a:p>
            <a:pPr algn="ctr">
              <a:buClr>
                <a:srgbClr val="A13F3D"/>
              </a:buClr>
            </a:pPr>
            <a:r>
              <a:rPr lang="en-US" altLang="zh-CN" sz="2000" b="1" i="1" dirty="0"/>
              <a:t>Interference</a:t>
            </a:r>
          </a:p>
          <a:p>
            <a:pPr>
              <a:buClr>
                <a:srgbClr val="A13F3D"/>
              </a:buClr>
            </a:pPr>
            <a:r>
              <a:rPr lang="en-US" altLang="zh-CN" sz="2000" dirty="0"/>
              <a:t>differences in curve shape and signal amplitude</a:t>
            </a:r>
            <a:endParaRPr lang="en-US" altLang="zh-CN" sz="1900" dirty="0"/>
          </a:p>
        </p:txBody>
      </p:sp>
    </p:spTree>
    <p:extLst>
      <p:ext uri="{BB962C8B-B14F-4D97-AF65-F5344CB8AC3E}">
        <p14:creationId xmlns:p14="http://schemas.microsoft.com/office/powerpoint/2010/main" val="2038878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6550" y="316617"/>
            <a:ext cx="8643848" cy="535531"/>
          </a:xfrm>
        </p:spPr>
        <p:txBody>
          <a:bodyPr/>
          <a:lstStyle/>
          <a:p>
            <a:r>
              <a:rPr lang="en-US" altLang="zh-CN" sz="3200" dirty="0"/>
              <a:t>Overview</a:t>
            </a:r>
            <a:endParaRPr lang="zh-CN" altLang="en-US" sz="3200" dirty="0"/>
          </a:p>
        </p:txBody>
      </p:sp>
      <p:pic>
        <p:nvPicPr>
          <p:cNvPr id="3" name="图片 2"/>
          <p:cNvPicPr>
            <a:picLocks noChangeAspect="1"/>
          </p:cNvPicPr>
          <p:nvPr/>
        </p:nvPicPr>
        <p:blipFill>
          <a:blip r:embed="rId3"/>
          <a:stretch>
            <a:fillRect/>
          </a:stretch>
        </p:blipFill>
        <p:spPr>
          <a:xfrm>
            <a:off x="3275902" y="1021080"/>
            <a:ext cx="5950600" cy="5303520"/>
          </a:xfrm>
          <a:prstGeom prst="rect">
            <a:avLst/>
          </a:prstGeom>
        </p:spPr>
      </p:pic>
      <p:sp>
        <p:nvSpPr>
          <p:cNvPr id="4" name="圆角矩形 3"/>
          <p:cNvSpPr/>
          <p:nvPr/>
        </p:nvSpPr>
        <p:spPr>
          <a:xfrm>
            <a:off x="3275902" y="1021080"/>
            <a:ext cx="3274006" cy="1664247"/>
          </a:xfrm>
          <a:prstGeom prst="roundRect">
            <a:avLst>
              <a:gd name="adj" fmla="val 6930"/>
            </a:avLst>
          </a:prstGeom>
          <a:solidFill>
            <a:schemeClr val="accent4">
              <a:lumMod val="60000"/>
              <a:lumOff val="40000"/>
              <a:alpha val="12000"/>
            </a:schemeClr>
          </a:solid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6776278" y="1021080"/>
            <a:ext cx="2402935" cy="1664247"/>
          </a:xfrm>
          <a:prstGeom prst="roundRect">
            <a:avLst>
              <a:gd name="adj" fmla="val 5312"/>
            </a:avLst>
          </a:prstGeom>
          <a:solidFill>
            <a:schemeClr val="accent4">
              <a:lumMod val="60000"/>
              <a:lumOff val="40000"/>
              <a:alpha val="12000"/>
            </a:schemeClr>
          </a:solid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6777847" y="2918012"/>
            <a:ext cx="2402935" cy="3173506"/>
          </a:xfrm>
          <a:prstGeom prst="roundRect">
            <a:avLst>
              <a:gd name="adj" fmla="val 5312"/>
            </a:avLst>
          </a:prstGeom>
          <a:solidFill>
            <a:schemeClr val="accent4">
              <a:lumMod val="60000"/>
              <a:lumOff val="40000"/>
              <a:alpha val="12000"/>
            </a:schemeClr>
          </a:solid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275902" y="3220720"/>
            <a:ext cx="2959946" cy="1300480"/>
          </a:xfrm>
          <a:prstGeom prst="roundRect">
            <a:avLst>
              <a:gd name="adj" fmla="val 5312"/>
            </a:avLst>
          </a:prstGeom>
          <a:solidFill>
            <a:schemeClr val="accent4">
              <a:lumMod val="60000"/>
              <a:lumOff val="40000"/>
              <a:alpha val="12000"/>
            </a:schemeClr>
          </a:solid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flipH="1">
            <a:off x="360843" y="979968"/>
            <a:ext cx="2784162" cy="1938042"/>
            <a:chOff x="6335614" y="922698"/>
            <a:chExt cx="2589386" cy="1151367"/>
          </a:xfrm>
        </p:grpSpPr>
        <p:sp>
          <p:nvSpPr>
            <p:cNvPr id="9" name="圆角矩形标注 8"/>
            <p:cNvSpPr/>
            <p:nvPr/>
          </p:nvSpPr>
          <p:spPr>
            <a:xfrm rot="5400000">
              <a:off x="7141131" y="290198"/>
              <a:ext cx="1151367" cy="2416368"/>
            </a:xfrm>
            <a:prstGeom prst="wedgeRoundRectCallout">
              <a:avLst>
                <a:gd name="adj1" fmla="val -26304"/>
                <a:gd name="adj2" fmla="val 62625"/>
                <a:gd name="adj3" fmla="val 16667"/>
              </a:avLst>
            </a:prstGeom>
            <a:solidFill>
              <a:schemeClr val="bg1">
                <a:lumMod val="95000"/>
              </a:schemeClr>
            </a:solidFill>
            <a:ln w="38100">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00" b="1">
                <a:solidFill>
                  <a:srgbClr val="0CA1C9"/>
                </a:solidFill>
              </a:endParaRPr>
            </a:p>
          </p:txBody>
        </p:sp>
        <p:sp>
          <p:nvSpPr>
            <p:cNvPr id="10" name="文本框 9"/>
            <p:cNvSpPr txBox="1"/>
            <p:nvPr/>
          </p:nvSpPr>
          <p:spPr>
            <a:xfrm>
              <a:off x="6335614" y="955261"/>
              <a:ext cx="2589386" cy="1097077"/>
            </a:xfrm>
            <a:prstGeom prst="rect">
              <a:avLst/>
            </a:prstGeom>
            <a:noFill/>
          </p:spPr>
          <p:txBody>
            <a:bodyPr wrap="square" rtlCol="0">
              <a:spAutoFit/>
            </a:bodyPr>
            <a:lstStyle/>
            <a:p>
              <a:r>
                <a:rPr lang="en-US" altLang="zh-CN" sz="1900" dirty="0"/>
                <a:t>Address sensor position-sensitive deficiency and ear-canal-shape-sensitive deficiency in multi-path reflections</a:t>
              </a:r>
              <a:endParaRPr lang="zh-CN" altLang="en-US" sz="1900" dirty="0"/>
            </a:p>
          </p:txBody>
        </p:sp>
      </p:grpSp>
      <p:grpSp>
        <p:nvGrpSpPr>
          <p:cNvPr id="11" name="组合 10"/>
          <p:cNvGrpSpPr/>
          <p:nvPr/>
        </p:nvGrpSpPr>
        <p:grpSpPr>
          <a:xfrm>
            <a:off x="9509608" y="1034779"/>
            <a:ext cx="2337249" cy="1010608"/>
            <a:chOff x="6508632" y="922699"/>
            <a:chExt cx="2337249" cy="600390"/>
          </a:xfrm>
        </p:grpSpPr>
        <p:sp>
          <p:nvSpPr>
            <p:cNvPr id="12" name="圆角矩形标注 11"/>
            <p:cNvSpPr/>
            <p:nvPr/>
          </p:nvSpPr>
          <p:spPr>
            <a:xfrm rot="5400000">
              <a:off x="7377062" y="54270"/>
              <a:ext cx="600390" cy="2337248"/>
            </a:xfrm>
            <a:prstGeom prst="wedgeRoundRectCallout">
              <a:avLst>
                <a:gd name="adj1" fmla="val -26304"/>
                <a:gd name="adj2" fmla="val 62625"/>
                <a:gd name="adj3" fmla="val 16667"/>
              </a:avLst>
            </a:prstGeom>
            <a:solidFill>
              <a:schemeClr val="bg1">
                <a:lumMod val="95000"/>
              </a:schemeClr>
            </a:solidFill>
            <a:ln w="38100">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00" b="1">
                <a:solidFill>
                  <a:srgbClr val="0CA1C9"/>
                </a:solidFill>
              </a:endParaRPr>
            </a:p>
          </p:txBody>
        </p:sp>
        <p:sp>
          <p:nvSpPr>
            <p:cNvPr id="13" name="文本框 12"/>
            <p:cNvSpPr txBox="1"/>
            <p:nvPr/>
          </p:nvSpPr>
          <p:spPr>
            <a:xfrm>
              <a:off x="6508632" y="947122"/>
              <a:ext cx="2337249" cy="575966"/>
            </a:xfrm>
            <a:prstGeom prst="rect">
              <a:avLst/>
            </a:prstGeom>
            <a:noFill/>
          </p:spPr>
          <p:txBody>
            <a:bodyPr wrap="square" rtlCol="0">
              <a:spAutoFit/>
            </a:bodyPr>
            <a:lstStyle/>
            <a:p>
              <a:r>
                <a:rPr lang="en-US" altLang="zh-CN" sz="1900" dirty="0"/>
                <a:t>Accurately segment actual tongue-jaw movements.</a:t>
              </a:r>
              <a:endParaRPr lang="zh-CN" altLang="en-US" sz="1900" dirty="0"/>
            </a:p>
          </p:txBody>
        </p:sp>
      </p:grpSp>
      <p:grpSp>
        <p:nvGrpSpPr>
          <p:cNvPr id="14" name="组合 13"/>
          <p:cNvGrpSpPr/>
          <p:nvPr/>
        </p:nvGrpSpPr>
        <p:grpSpPr>
          <a:xfrm>
            <a:off x="9509608" y="3706607"/>
            <a:ext cx="2673426" cy="1672327"/>
            <a:chOff x="6508632" y="922699"/>
            <a:chExt cx="2673426" cy="993509"/>
          </a:xfrm>
        </p:grpSpPr>
        <p:sp>
          <p:nvSpPr>
            <p:cNvPr id="15" name="圆角矩形标注 14"/>
            <p:cNvSpPr/>
            <p:nvPr/>
          </p:nvSpPr>
          <p:spPr>
            <a:xfrm rot="5400000">
              <a:off x="7288078" y="143253"/>
              <a:ext cx="993509" cy="2552402"/>
            </a:xfrm>
            <a:prstGeom prst="wedgeRoundRectCallout">
              <a:avLst>
                <a:gd name="adj1" fmla="val -26304"/>
                <a:gd name="adj2" fmla="val 62625"/>
                <a:gd name="adj3" fmla="val 16667"/>
              </a:avLst>
            </a:prstGeom>
            <a:solidFill>
              <a:schemeClr val="bg1">
                <a:lumMod val="95000"/>
              </a:schemeClr>
            </a:solidFill>
            <a:ln w="38100">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00" b="1">
                <a:solidFill>
                  <a:srgbClr val="0CA1C9"/>
                </a:solidFill>
              </a:endParaRPr>
            </a:p>
          </p:txBody>
        </p:sp>
        <p:sp>
          <p:nvSpPr>
            <p:cNvPr id="16" name="文本框 15"/>
            <p:cNvSpPr txBox="1"/>
            <p:nvPr/>
          </p:nvSpPr>
          <p:spPr>
            <a:xfrm>
              <a:off x="6508632" y="947122"/>
              <a:ext cx="2673426" cy="969086"/>
            </a:xfrm>
            <a:prstGeom prst="rect">
              <a:avLst/>
            </a:prstGeom>
            <a:noFill/>
          </p:spPr>
          <p:txBody>
            <a:bodyPr wrap="square" rtlCol="0">
              <a:spAutoFit/>
            </a:bodyPr>
            <a:lstStyle/>
            <a:p>
              <a:r>
                <a:rPr lang="en-US" altLang="zh-CN" sz="2000" dirty="0"/>
                <a:t>Reduce the impacts of ear canal shape diversity and sensor position difference on the received signals.</a:t>
              </a:r>
              <a:endParaRPr lang="zh-CN" altLang="en-US" sz="1900" dirty="0"/>
            </a:p>
          </p:txBody>
        </p:sp>
      </p:grpSp>
      <p:grpSp>
        <p:nvGrpSpPr>
          <p:cNvPr id="20" name="组合 19"/>
          <p:cNvGrpSpPr/>
          <p:nvPr/>
        </p:nvGrpSpPr>
        <p:grpSpPr>
          <a:xfrm flipH="1">
            <a:off x="1167664" y="3378029"/>
            <a:ext cx="1898261" cy="1143173"/>
            <a:chOff x="6435502" y="922699"/>
            <a:chExt cx="1898261" cy="679145"/>
          </a:xfrm>
        </p:grpSpPr>
        <p:sp>
          <p:nvSpPr>
            <p:cNvPr id="21" name="圆角矩形标注 20"/>
            <p:cNvSpPr/>
            <p:nvPr/>
          </p:nvSpPr>
          <p:spPr>
            <a:xfrm rot="5400000">
              <a:off x="7081625" y="349706"/>
              <a:ext cx="679145" cy="1825131"/>
            </a:xfrm>
            <a:prstGeom prst="wedgeRoundRectCallout">
              <a:avLst>
                <a:gd name="adj1" fmla="val -26304"/>
                <a:gd name="adj2" fmla="val 62625"/>
                <a:gd name="adj3" fmla="val 16667"/>
              </a:avLst>
            </a:prstGeom>
            <a:solidFill>
              <a:schemeClr val="bg1">
                <a:lumMod val="95000"/>
              </a:schemeClr>
            </a:solidFill>
            <a:ln w="38100">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00" b="1">
                <a:solidFill>
                  <a:srgbClr val="0CA1C9"/>
                </a:solidFill>
              </a:endParaRPr>
            </a:p>
          </p:txBody>
        </p:sp>
        <p:sp>
          <p:nvSpPr>
            <p:cNvPr id="22" name="文本框 21"/>
            <p:cNvSpPr txBox="1"/>
            <p:nvPr/>
          </p:nvSpPr>
          <p:spPr>
            <a:xfrm>
              <a:off x="6435502" y="947122"/>
              <a:ext cx="1777239" cy="603393"/>
            </a:xfrm>
            <a:prstGeom prst="rect">
              <a:avLst/>
            </a:prstGeom>
            <a:noFill/>
          </p:spPr>
          <p:txBody>
            <a:bodyPr wrap="square" rtlCol="0">
              <a:spAutoFit/>
            </a:bodyPr>
            <a:lstStyle/>
            <a:p>
              <a:r>
                <a:rPr lang="en-US" altLang="zh-CN" sz="2000" dirty="0"/>
                <a:t>Enable user-independent recognition</a:t>
              </a:r>
              <a:endParaRPr lang="zh-CN" altLang="en-US" sz="1900" dirty="0"/>
            </a:p>
          </p:txBody>
        </p:sp>
      </p:grpSp>
    </p:spTree>
    <p:extLst>
      <p:ext uri="{BB962C8B-B14F-4D97-AF65-F5344CB8AC3E}">
        <p14:creationId xmlns:p14="http://schemas.microsoft.com/office/powerpoint/2010/main" val="17554125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par>
                          <p:cTn id="43" fill="hold">
                            <p:stCondLst>
                              <p:cond delay="500"/>
                            </p:stCondLst>
                            <p:childTnLst>
                              <p:par>
                                <p:cTn id="44" presetID="1" presetClass="entr" presetSubtype="0"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par>
                          <p:cTn id="49" fill="hold">
                            <p:stCondLst>
                              <p:cond delay="500"/>
                            </p:stCondLst>
                            <p:childTnLst>
                              <p:par>
                                <p:cTn id="50" presetID="1" presetClass="entr" presetSubtype="0"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3283</TotalTime>
  <Words>4386</Words>
  <Application>Microsoft Office PowerPoint</Application>
  <PresentationFormat>宽屏</PresentationFormat>
  <Paragraphs>353</Paragraphs>
  <Slides>23</Slides>
  <Notes>23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23</vt:i4>
      </vt:variant>
    </vt:vector>
  </HeadingPairs>
  <TitlesOfParts>
    <vt:vector size="29" baseType="lpstr">
      <vt:lpstr>等线</vt:lpstr>
      <vt:lpstr>微软雅黑</vt:lpstr>
      <vt:lpstr>Arial</vt:lpstr>
      <vt:lpstr>Cambria Math</vt:lpstr>
      <vt:lpstr>Wingdings</vt:lpstr>
      <vt:lpstr>Office 主题​​</vt:lpstr>
      <vt:lpstr>PowerPoint 演示文稿</vt:lpstr>
      <vt:lpstr>Background</vt:lpstr>
      <vt:lpstr>Background</vt:lpstr>
      <vt:lpstr>Existing Tongue-Jaw Movement Recognition Approaches</vt:lpstr>
      <vt:lpstr>Ear Canal Sensing</vt:lpstr>
      <vt:lpstr>Basic Idea</vt:lpstr>
      <vt:lpstr>Basic Idea</vt:lpstr>
      <vt:lpstr>Observations</vt:lpstr>
      <vt:lpstr>Overview</vt:lpstr>
      <vt:lpstr>Acoustic Signal Collection</vt:lpstr>
      <vt:lpstr>Acoustic Signal Collection</vt:lpstr>
      <vt:lpstr>Tongue-Jaw Movement Segmentation</vt:lpstr>
      <vt:lpstr>Tongue-Jaw Movement Segmentation</vt:lpstr>
      <vt:lpstr>Multi-path Reflection Instability Reduction</vt:lpstr>
      <vt:lpstr>Multi-path Reflection Instability Reduction</vt:lpstr>
      <vt:lpstr>Tongue-Jaw Movement Recognition</vt:lpstr>
      <vt:lpstr>Experimental Setup</vt:lpstr>
      <vt:lpstr>Tongue-Jaw Movement Recognition Performance</vt:lpstr>
      <vt:lpstr>Use Issue Study </vt:lpstr>
      <vt:lpstr>Use Issue Study </vt:lpstr>
      <vt:lpstr>Usage Scenarios</vt:lpstr>
      <vt:lpstr>CONCLUSION</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微软用户</dc:creator>
  <cp:lastModifiedBy>#CAO YETONG#</cp:lastModifiedBy>
  <cp:revision>354</cp:revision>
  <dcterms:created xsi:type="dcterms:W3CDTF">2021-02-10T03:45:05Z</dcterms:created>
  <dcterms:modified xsi:type="dcterms:W3CDTF">2023-07-30T08:19:27Z</dcterms:modified>
</cp:coreProperties>
</file>