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avi" ContentType="video/avi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10" r:id="rId2"/>
    <p:sldId id="353" r:id="rId3"/>
    <p:sldId id="354" r:id="rId4"/>
    <p:sldId id="357" r:id="rId5"/>
    <p:sldId id="361" r:id="rId6"/>
    <p:sldId id="359" r:id="rId7"/>
    <p:sldId id="321" r:id="rId8"/>
    <p:sldId id="322" r:id="rId9"/>
    <p:sldId id="330" r:id="rId10"/>
    <p:sldId id="349" r:id="rId11"/>
    <p:sldId id="324" r:id="rId12"/>
    <p:sldId id="362" r:id="rId13"/>
    <p:sldId id="363" r:id="rId14"/>
    <p:sldId id="343" r:id="rId15"/>
    <p:sldId id="367" r:id="rId16"/>
    <p:sldId id="346" r:id="rId17"/>
    <p:sldId id="347" r:id="rId18"/>
    <p:sldId id="329" r:id="rId19"/>
    <p:sldId id="332" r:id="rId20"/>
    <p:sldId id="333" r:id="rId21"/>
    <p:sldId id="365" r:id="rId22"/>
    <p:sldId id="337" r:id="rId23"/>
    <p:sldId id="334" r:id="rId24"/>
    <p:sldId id="338" r:id="rId25"/>
    <p:sldId id="342" r:id="rId26"/>
    <p:sldId id="30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55" userDrawn="1">
          <p15:clr>
            <a:srgbClr val="A4A3A4"/>
          </p15:clr>
        </p15:guide>
        <p15:guide id="2" pos="529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pos="40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A1A"/>
    <a:srgbClr val="D486A4"/>
    <a:srgbClr val="E7E7E7"/>
    <a:srgbClr val="857566"/>
    <a:srgbClr val="998675"/>
    <a:srgbClr val="00B7EE"/>
    <a:srgbClr val="FF0066"/>
    <a:srgbClr val="006C39"/>
    <a:srgbClr val="A13F3D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7" autoAdjust="0"/>
    <p:restoredTop sz="82262" autoAdjust="0"/>
  </p:normalViewPr>
  <p:slideViewPr>
    <p:cSldViewPr snapToGrid="0">
      <p:cViewPr>
        <p:scale>
          <a:sx n="50" d="100"/>
          <a:sy n="50" d="100"/>
        </p:scale>
        <p:origin x="-1232" y="-152"/>
      </p:cViewPr>
      <p:guideLst>
        <p:guide orient="horz" pos="2284"/>
        <p:guide pos="529"/>
        <p:guide pos="3840"/>
        <p:guide pos="2986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0B9C3E-7F70-4991-B973-39A64CCB614B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3E9A8-87AD-4403-A3EF-229C5DA6006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412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1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5588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382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613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006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1006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4060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027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890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545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4267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107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6263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1102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1102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70102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2792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1514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36334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73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829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829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954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0954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24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6502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3E9A8-87AD-4403-A3EF-229C5DA6006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22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92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780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505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样式1-常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1550089" y="863157"/>
            <a:ext cx="10318623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833366C-F485-4B9F-89F5-27A807162B12}"/>
              </a:ext>
            </a:extLst>
          </p:cNvPr>
          <p:cNvSpPr/>
          <p:nvPr userDrawn="1"/>
        </p:nvSpPr>
        <p:spPr>
          <a:xfrm>
            <a:off x="11155416" y="6469626"/>
            <a:ext cx="713296" cy="388374"/>
          </a:xfrm>
          <a:prstGeom prst="rect">
            <a:avLst/>
          </a:prstGeom>
          <a:solidFill>
            <a:srgbClr val="A13F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C10D966C-9DD4-4144-A316-29077EB905B4}"/>
              </a:ext>
            </a:extLst>
          </p:cNvPr>
          <p:cNvSpPr/>
          <p:nvPr userDrawn="1"/>
        </p:nvSpPr>
        <p:spPr>
          <a:xfrm>
            <a:off x="318632" y="0"/>
            <a:ext cx="1048735" cy="873125"/>
          </a:xfrm>
          <a:prstGeom prst="rect">
            <a:avLst/>
          </a:prstGeom>
          <a:solidFill>
            <a:srgbClr val="006C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1606550" y="344317"/>
            <a:ext cx="8643848" cy="48013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lang="zh-CN" altLang="en-US" sz="2800" b="1" baseline="0"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 eaLnBrk="1" hangingPunct="1"/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833366C-F485-4B9F-89F5-27A807162B12}"/>
              </a:ext>
            </a:extLst>
          </p:cNvPr>
          <p:cNvSpPr/>
          <p:nvPr userDrawn="1"/>
        </p:nvSpPr>
        <p:spPr>
          <a:xfrm>
            <a:off x="318631" y="6469626"/>
            <a:ext cx="10844339" cy="388374"/>
          </a:xfrm>
          <a:prstGeom prst="rect">
            <a:avLst/>
          </a:prstGeom>
          <a:solidFill>
            <a:srgbClr val="006C3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文本框 5"/>
          <p:cNvSpPr txBox="1">
            <a:spLocks noChangeArrowheads="1"/>
          </p:cNvSpPr>
          <p:nvPr userDrawn="1"/>
        </p:nvSpPr>
        <p:spPr bwMode="auto">
          <a:xfrm>
            <a:off x="11244186" y="6510212"/>
            <a:ext cx="5508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defRPr/>
            </a:pPr>
            <a:fld id="{4CE2CC6A-3CD6-4EB2-A6B9-76993E7CF1F2}" type="slidenum">
              <a:rPr lang="zh-CN" altLang="en-US" sz="1600" smtClean="0">
                <a:solidFill>
                  <a:srgbClr val="F2F2F2"/>
                </a:solidFill>
                <a:latin typeface="微软雅黑" panose="020B0503020204020204" pitchFamily="34" charset="-122"/>
              </a:rPr>
              <a:pPr algn="ctr" eaLnBrk="1" hangingPunct="1">
                <a:defRPr/>
              </a:pPr>
              <a:t>‹#›</a:t>
            </a:fld>
            <a:endParaRPr lang="zh-CN" altLang="en-US" sz="1600" dirty="0" smtClean="0">
              <a:solidFill>
                <a:srgbClr val="F2F2F2"/>
              </a:solidFill>
              <a:latin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C10D966C-9DD4-4144-A316-29077EB905B4}"/>
              </a:ext>
            </a:extLst>
          </p:cNvPr>
          <p:cNvSpPr/>
          <p:nvPr userDrawn="1"/>
        </p:nvSpPr>
        <p:spPr>
          <a:xfrm>
            <a:off x="1378908" y="-1612"/>
            <a:ext cx="167082" cy="874737"/>
          </a:xfrm>
          <a:prstGeom prst="rect">
            <a:avLst/>
          </a:prstGeom>
          <a:solidFill>
            <a:srgbClr val="A13F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cxnSp>
        <p:nvCxnSpPr>
          <p:cNvPr id="7" name="直接连接符 6"/>
          <p:cNvCxnSpPr/>
          <p:nvPr userDrawn="1"/>
        </p:nvCxnSpPr>
        <p:spPr>
          <a:xfrm>
            <a:off x="1366474" y="-17822"/>
            <a:ext cx="0" cy="107941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 userDrawn="1"/>
        </p:nvCxnSpPr>
        <p:spPr>
          <a:xfrm>
            <a:off x="11155416" y="6119786"/>
            <a:ext cx="0" cy="76063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619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50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12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103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061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48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47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68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1BC3B-72BF-4195-ABBD-64156CFB1C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31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71BC3B-72BF-4195-ABBD-64156CFB1CB0}" type="datetimeFigureOut">
              <a:rPr lang="zh-CN" altLang="en-US" smtClean="0"/>
              <a:t>2022/10/26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88FB-B38F-40D3-90B5-882FD3F9E0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56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1.png"/><Relationship Id="rId13" Type="http://schemas.openxmlformats.org/officeDocument/2006/relationships/image" Target="../media/image71.png"/><Relationship Id="rId3" Type="http://schemas.openxmlformats.org/officeDocument/2006/relationships/image" Target="../media/image31.png"/><Relationship Id="rId7" Type="http://schemas.openxmlformats.org/officeDocument/2006/relationships/image" Target="../media/image651.png"/><Relationship Id="rId12" Type="http://schemas.openxmlformats.org/officeDocument/2006/relationships/image" Target="../media/image59.png"/><Relationship Id="rId17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1.png"/><Relationship Id="rId11" Type="http://schemas.openxmlformats.org/officeDocument/2006/relationships/image" Target="../media/image58.png"/><Relationship Id="rId5" Type="http://schemas.openxmlformats.org/officeDocument/2006/relationships/image" Target="../media/image630.png"/><Relationship Id="rId15" Type="http://schemas.openxmlformats.org/officeDocument/2006/relationships/image" Target="../media/image60.png"/><Relationship Id="rId10" Type="http://schemas.openxmlformats.org/officeDocument/2006/relationships/image" Target="../media/image68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Relationship Id="rId1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3.png"/><Relationship Id="rId2" Type="http://schemas.microsoft.com/office/2007/relationships/media" Target="../media/media1.avi"/><Relationship Id="rId1" Type="http://schemas.openxmlformats.org/officeDocument/2006/relationships/video" Target="NUL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0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22.emf"/><Relationship Id="rId12" Type="http://schemas.openxmlformats.org/officeDocument/2006/relationships/image" Target="../media/image3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image" Target="../media/image34.emf"/><Relationship Id="rId5" Type="http://schemas.openxmlformats.org/officeDocument/2006/relationships/image" Target="../media/image25.png"/><Relationship Id="rId10" Type="http://schemas.openxmlformats.org/officeDocument/2006/relationships/image" Target="../media/image33.emf"/><Relationship Id="rId4" Type="http://schemas.openxmlformats.org/officeDocument/2006/relationships/image" Target="../media/image24.png"/><Relationship Id="rId9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image" Target="../media/image3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38.emf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2022231"/>
            <a:ext cx="12192000" cy="2022575"/>
          </a:xfrm>
          <a:prstGeom prst="rect">
            <a:avLst/>
          </a:prstGeom>
          <a:solidFill>
            <a:srgbClr val="006C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</a:endParaRPr>
          </a:p>
        </p:txBody>
      </p:sp>
      <p:sp>
        <p:nvSpPr>
          <p:cNvPr id="4" name="文本占位符 27">
            <a:extLst>
              <a:ext uri="{FF2B5EF4-FFF2-40B4-BE49-F238E27FC236}">
                <a16:creationId xmlns:a16="http://schemas.microsoft.com/office/drawing/2014/main" xmlns="" id="{CCDACD4C-1CA6-4E65-8D95-3D708C7F59C7}"/>
              </a:ext>
            </a:extLst>
          </p:cNvPr>
          <p:cNvSpPr txBox="1">
            <a:spLocks/>
          </p:cNvSpPr>
          <p:nvPr/>
        </p:nvSpPr>
        <p:spPr>
          <a:xfrm>
            <a:off x="466164" y="2302155"/>
            <a:ext cx="11474823" cy="238680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sz="44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Crisp-BP</a:t>
            </a:r>
            <a:r>
              <a:rPr lang="en-US" altLang="zh-CN" sz="4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: Continuous Wrist PPG-based Blood Pressure Measurement</a:t>
            </a:r>
            <a:endParaRPr lang="zh-CN" altLang="en-US" sz="44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DC8450B-B7A8-4345-A581-E9097A655714}"/>
              </a:ext>
            </a:extLst>
          </p:cNvPr>
          <p:cNvSpPr txBox="1">
            <a:spLocks/>
          </p:cNvSpPr>
          <p:nvPr/>
        </p:nvSpPr>
        <p:spPr>
          <a:xfrm>
            <a:off x="466164" y="4103209"/>
            <a:ext cx="11672495" cy="258013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r>
              <a:rPr lang="en-US" altLang="zh-CN" sz="3600" dirty="0" smtClean="0">
                <a:latin typeface="+mj-lt"/>
                <a:cs typeface="Arial" panose="020B0604020202020204" pitchFamily="34" charset="0"/>
              </a:rPr>
              <a:t>Presenter: </a:t>
            </a:r>
            <a:r>
              <a:rPr lang="en-US" altLang="zh-CN" sz="3600" dirty="0" err="1" smtClean="0">
                <a:latin typeface="+mj-lt"/>
                <a:cs typeface="Arial" panose="020B0604020202020204" pitchFamily="34" charset="0"/>
              </a:rPr>
              <a:t>Yetong</a:t>
            </a:r>
            <a:r>
              <a:rPr lang="en-US" altLang="zh-CN" sz="3600" dirty="0" smtClean="0">
                <a:latin typeface="+mj-lt"/>
                <a:cs typeface="Arial" panose="020B0604020202020204" pitchFamily="34" charset="0"/>
              </a:rPr>
              <a:t> Cao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en-US" altLang="zh-CN" dirty="0" err="1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Yetong</a:t>
            </a:r>
            <a:r>
              <a:rPr lang="en-US" altLang="zh-CN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Cao</a:t>
            </a:r>
            <a:r>
              <a:rPr lang="en-US" altLang="zh-CN" baseline="300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∗</a:t>
            </a:r>
            <a:r>
              <a:rPr lang="en-US" altLang="zh-CN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dirty="0" err="1" smtClean="0">
                <a:solidFill>
                  <a:srgbClr val="637939"/>
                </a:solidFill>
                <a:latin typeface="+mj-lt"/>
                <a:cs typeface="Arial" panose="020B0604020202020204" pitchFamily="34" charset="0"/>
              </a:rPr>
              <a:t>Huijie</a:t>
            </a:r>
            <a:r>
              <a:rPr lang="en-US" altLang="zh-CN" dirty="0" smtClean="0">
                <a:solidFill>
                  <a:srgbClr val="637939"/>
                </a:solidFill>
                <a:latin typeface="+mj-lt"/>
                <a:cs typeface="Arial" panose="020B0604020202020204" pitchFamily="34" charset="0"/>
              </a:rPr>
              <a:t> Chen</a:t>
            </a:r>
            <a:r>
              <a:rPr lang="en-US" altLang="zh-CN" baseline="30000" dirty="0" smtClean="0">
                <a:solidFill>
                  <a:srgbClr val="637939"/>
                </a:solidFill>
                <a:latin typeface="+mj-lt"/>
              </a:rPr>
              <a:t>†</a:t>
            </a:r>
            <a:r>
              <a:rPr lang="en-US" altLang="zh-CN" dirty="0" smtClean="0">
                <a:latin typeface="+mj-lt"/>
              </a:rPr>
              <a:t> </a:t>
            </a:r>
            <a:r>
              <a:rPr lang="en-US" altLang="zh-CN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Fan Li</a:t>
            </a:r>
            <a:r>
              <a:rPr lang="en-US" altLang="zh-CN" baseline="30000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∗</a:t>
            </a:r>
            <a:r>
              <a:rPr lang="en-US" altLang="zh-CN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Yu </a:t>
            </a:r>
            <a:r>
              <a:rPr lang="en-US" altLang="zh-CN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Wang</a:t>
            </a:r>
            <a:r>
              <a:rPr lang="en-US" altLang="zh-CN" baseline="300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‡</a:t>
            </a:r>
            <a:r>
              <a:rPr lang="en-US" altLang="zh-CN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aseline="30000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*</a:t>
            </a:r>
            <a:r>
              <a:rPr lang="en-US" altLang="zh-CN" sz="1800" i="1" dirty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School of Computer Science, Beijing Institute of </a:t>
            </a:r>
            <a:r>
              <a:rPr lang="en-US" altLang="zh-CN" sz="1800" i="1" dirty="0" smtClean="0">
                <a:solidFill>
                  <a:srgbClr val="00B0F0"/>
                </a:solidFill>
                <a:latin typeface="+mj-lt"/>
                <a:cs typeface="Arial" panose="020B0604020202020204" pitchFamily="34" charset="0"/>
              </a:rPr>
              <a:t>Technology, China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aseline="30000" dirty="0" smtClean="0">
                <a:solidFill>
                  <a:srgbClr val="637939"/>
                </a:solidFill>
                <a:latin typeface="+mj-lt"/>
              </a:rPr>
              <a:t> </a:t>
            </a:r>
            <a:r>
              <a:rPr lang="en-US" altLang="zh-CN" sz="1800" baseline="30000" dirty="0">
                <a:solidFill>
                  <a:srgbClr val="637939"/>
                </a:solidFill>
                <a:latin typeface="+mj-lt"/>
              </a:rPr>
              <a:t>† </a:t>
            </a:r>
            <a:r>
              <a:rPr lang="en-US" altLang="zh-CN" sz="1800" i="1" dirty="0" smtClean="0">
                <a:solidFill>
                  <a:srgbClr val="637939"/>
                </a:solidFill>
                <a:latin typeface="+mj-lt"/>
                <a:cs typeface="Arial" panose="020B0604020202020204" pitchFamily="34" charset="0"/>
              </a:rPr>
              <a:t>School </a:t>
            </a:r>
            <a:r>
              <a:rPr lang="en-US" altLang="zh-CN" sz="1800" i="1" dirty="0">
                <a:solidFill>
                  <a:srgbClr val="637939"/>
                </a:solidFill>
                <a:latin typeface="+mj-lt"/>
                <a:cs typeface="Arial" panose="020B0604020202020204" pitchFamily="34" charset="0"/>
              </a:rPr>
              <a:t>of Computer Science, Beijing </a:t>
            </a:r>
            <a:r>
              <a:rPr lang="en-US" altLang="zh-CN" sz="1800" i="1" dirty="0" smtClean="0">
                <a:solidFill>
                  <a:srgbClr val="637939"/>
                </a:solidFill>
                <a:latin typeface="+mj-lt"/>
                <a:cs typeface="Arial" panose="020B0604020202020204" pitchFamily="34" charset="0"/>
              </a:rPr>
              <a:t>University </a:t>
            </a:r>
            <a:r>
              <a:rPr lang="en-US" altLang="zh-CN" sz="1800" i="1" dirty="0">
                <a:solidFill>
                  <a:srgbClr val="637939"/>
                </a:solidFill>
                <a:latin typeface="+mj-lt"/>
                <a:cs typeface="Arial" panose="020B0604020202020204" pitchFamily="34" charset="0"/>
              </a:rPr>
              <a:t>of </a:t>
            </a:r>
            <a:r>
              <a:rPr lang="en-US" altLang="zh-CN" sz="1800" i="1" dirty="0" smtClean="0">
                <a:solidFill>
                  <a:srgbClr val="637939"/>
                </a:solidFill>
                <a:latin typeface="+mj-lt"/>
                <a:cs typeface="Arial" panose="020B0604020202020204" pitchFamily="34" charset="0"/>
              </a:rPr>
              <a:t>Technology, China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US" altLang="zh-CN" sz="1800" baseline="30000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altLang="zh-CN" sz="1800" baseline="30000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‡ </a:t>
            </a:r>
            <a:r>
              <a:rPr lang="en-US" altLang="zh-CN" sz="1800" i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Department </a:t>
            </a:r>
            <a:r>
              <a:rPr lang="en-US" altLang="zh-CN" sz="1800" i="1" dirty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of Computer and Information Sciences, Temple </a:t>
            </a:r>
            <a:r>
              <a:rPr lang="en-US" altLang="zh-CN" sz="1800" i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University, USA</a:t>
            </a:r>
            <a:endParaRPr lang="en-US" altLang="zh-CN" sz="1800" i="1" dirty="0" smtClean="0">
              <a:solidFill>
                <a:srgbClr val="637939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altLang="zh-CN" baseline="30000" dirty="0" smtClean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US" altLang="zh-CN" baseline="30000" dirty="0" smtClean="0">
              <a:solidFill>
                <a:srgbClr val="7030A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8910" y="292377"/>
            <a:ext cx="3097697" cy="9877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" y="4198261"/>
            <a:ext cx="1013593" cy="10171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20" y="5666172"/>
            <a:ext cx="1013593" cy="101717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71" y="361436"/>
            <a:ext cx="3118333" cy="8496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418" y="404765"/>
            <a:ext cx="3469948" cy="762968"/>
          </a:xfrm>
          <a:prstGeom prst="rect">
            <a:avLst/>
          </a:prstGeom>
        </p:spPr>
      </p:pic>
      <p:sp>
        <p:nvSpPr>
          <p:cNvPr id="11" name="文本框 12">
            <a:extLst>
              <a:ext uri="{FF2B5EF4-FFF2-40B4-BE49-F238E27FC236}">
                <a16:creationId xmlns:a16="http://schemas.microsoft.com/office/drawing/2014/main" xmlns="" id="{7CC61540-75B4-48D7-8FBA-0AEEB9CDA407}"/>
              </a:ext>
            </a:extLst>
          </p:cNvPr>
          <p:cNvSpPr txBox="1"/>
          <p:nvPr/>
        </p:nvSpPr>
        <p:spPr>
          <a:xfrm>
            <a:off x="0" y="125386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 err="1">
                <a:solidFill>
                  <a:srgbClr val="006C39"/>
                </a:solidFill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MobiCom</a:t>
            </a:r>
            <a:r>
              <a:rPr lang="en-US" altLang="zh-CN" sz="3600" b="1" dirty="0">
                <a:solidFill>
                  <a:srgbClr val="006C39"/>
                </a:solidFill>
                <a:latin typeface="+mj-lt"/>
                <a:ea typeface="Arial Unicode MS" panose="020B0604020202020204" pitchFamily="34" charset="-122"/>
                <a:cs typeface="Arial" panose="020B0604020202020204" pitchFamily="34" charset="0"/>
              </a:rPr>
              <a:t> 2021</a:t>
            </a:r>
            <a:endParaRPr lang="zh-CN" altLang="en-US" sz="3600" b="1" dirty="0">
              <a:solidFill>
                <a:srgbClr val="006C39"/>
              </a:solidFill>
              <a:latin typeface="+mj-lt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4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10128250" cy="590931"/>
          </a:xfrm>
        </p:spPr>
        <p:txBody>
          <a:bodyPr/>
          <a:lstStyle/>
          <a:p>
            <a:r>
              <a:rPr lang="en-US" altLang="zh-CN" sz="3600" dirty="0" smtClean="0"/>
              <a:t>Measuring </a:t>
            </a:r>
            <a:r>
              <a:rPr lang="en-US" altLang="zh-CN" sz="3600" dirty="0"/>
              <a:t>RWTT using Acceleration </a:t>
            </a:r>
            <a:r>
              <a:rPr lang="en-US" altLang="zh-CN" sz="3600" dirty="0" smtClean="0"/>
              <a:t>PPG</a:t>
            </a:r>
            <a:endParaRPr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9117" y="1498028"/>
            <a:ext cx="9266569" cy="404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082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 smtClean="0"/>
              <a:t>System Overview</a:t>
            </a:r>
            <a:endParaRPr lang="zh-CN" altLang="en-US" sz="3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116" y="1082447"/>
            <a:ext cx="2874792" cy="267106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541" y="4127010"/>
            <a:ext cx="3082290" cy="20712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6116" y="4127010"/>
            <a:ext cx="2874792" cy="205989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052" y="1088089"/>
            <a:ext cx="3069268" cy="2659782"/>
          </a:xfrm>
          <a:prstGeom prst="rect">
            <a:avLst/>
          </a:prstGeom>
        </p:spPr>
      </p:pic>
      <p:sp>
        <p:nvSpPr>
          <p:cNvPr id="44" name="右箭头 43"/>
          <p:cNvSpPr/>
          <p:nvPr/>
        </p:nvSpPr>
        <p:spPr>
          <a:xfrm>
            <a:off x="5690908" y="2245360"/>
            <a:ext cx="274144" cy="254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右箭头 44"/>
          <p:cNvSpPr/>
          <p:nvPr/>
        </p:nvSpPr>
        <p:spPr>
          <a:xfrm rot="5400000">
            <a:off x="7241580" y="3741904"/>
            <a:ext cx="516211" cy="254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7575436" y="3699599"/>
            <a:ext cx="1216944" cy="379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Yes</a:t>
            </a:r>
            <a:endParaRPr lang="zh-CN" alt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5950312" y="3074850"/>
            <a:ext cx="1216944" cy="379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No</a:t>
            </a:r>
            <a:endParaRPr lang="zh-CN" altLang="en-US" dirty="0"/>
          </a:p>
        </p:txBody>
      </p:sp>
      <p:cxnSp>
        <p:nvCxnSpPr>
          <p:cNvPr id="55" name="直接连接符 54"/>
          <p:cNvCxnSpPr/>
          <p:nvPr/>
        </p:nvCxnSpPr>
        <p:spPr>
          <a:xfrm flipH="1">
            <a:off x="3340100" y="3393495"/>
            <a:ext cx="298147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>
            <a:off x="3340082" y="2737589"/>
            <a:ext cx="0" cy="649810"/>
          </a:xfrm>
          <a:prstGeom prst="line">
            <a:avLst/>
          </a:prstGeom>
          <a:ln w="12700">
            <a:headEnd type="triangl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右箭头 58"/>
          <p:cNvSpPr/>
          <p:nvPr/>
        </p:nvSpPr>
        <p:spPr>
          <a:xfrm rot="10800000">
            <a:off x="5690908" y="5030771"/>
            <a:ext cx="341720" cy="254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文本框 59"/>
          <p:cNvSpPr txBox="1"/>
          <p:nvPr/>
        </p:nvSpPr>
        <p:spPr>
          <a:xfrm>
            <a:off x="3340064" y="3016932"/>
            <a:ext cx="2278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Adjust the writ band</a:t>
            </a:r>
            <a:endParaRPr lang="zh-CN" altLang="en-US" dirty="0"/>
          </a:p>
        </p:txBody>
      </p:sp>
      <p:grpSp>
        <p:nvGrpSpPr>
          <p:cNvPr id="71" name="组合 70"/>
          <p:cNvGrpSpPr/>
          <p:nvPr/>
        </p:nvGrpSpPr>
        <p:grpSpPr>
          <a:xfrm>
            <a:off x="9174480" y="1493134"/>
            <a:ext cx="2841969" cy="1713053"/>
            <a:chOff x="9174480" y="1493134"/>
            <a:chExt cx="2841969" cy="1713053"/>
          </a:xfrm>
        </p:grpSpPr>
        <p:sp>
          <p:nvSpPr>
            <p:cNvPr id="62" name="椭圆形标注 61"/>
            <p:cNvSpPr/>
            <p:nvPr/>
          </p:nvSpPr>
          <p:spPr>
            <a:xfrm>
              <a:off x="9174480" y="1493134"/>
              <a:ext cx="2841969" cy="1713053"/>
            </a:xfrm>
            <a:prstGeom prst="wedgeEllipseCallout">
              <a:avLst>
                <a:gd name="adj1" fmla="val -66646"/>
                <a:gd name="adj2" fmla="val 5743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5" name="矩形 64"/>
            <p:cNvSpPr/>
            <p:nvPr/>
          </p:nvSpPr>
          <p:spPr>
            <a:xfrm>
              <a:off x="9314957" y="1839242"/>
              <a:ext cx="2467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/>
                <a:t>Address challenge #1</a:t>
              </a:r>
              <a:r>
                <a:rPr lang="en-US" altLang="zh-CN" dirty="0" smtClean="0"/>
                <a:t>:</a:t>
              </a:r>
            </a:p>
          </p:txBody>
        </p:sp>
        <p:sp>
          <p:nvSpPr>
            <p:cNvPr id="66" name="矩形 65"/>
            <p:cNvSpPr/>
            <p:nvPr/>
          </p:nvSpPr>
          <p:spPr>
            <a:xfrm>
              <a:off x="9231309" y="2139882"/>
              <a:ext cx="26346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/>
                <a:t>Help users maintain appropriate contact pressure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9231310" y="4174244"/>
            <a:ext cx="2785140" cy="1713053"/>
            <a:chOff x="9231310" y="4174244"/>
            <a:chExt cx="2785140" cy="1713053"/>
          </a:xfrm>
        </p:grpSpPr>
        <p:sp>
          <p:nvSpPr>
            <p:cNvPr id="63" name="椭圆形标注 62"/>
            <p:cNvSpPr/>
            <p:nvPr/>
          </p:nvSpPr>
          <p:spPr>
            <a:xfrm>
              <a:off x="9231310" y="4174244"/>
              <a:ext cx="2785140" cy="1713053"/>
            </a:xfrm>
            <a:prstGeom prst="wedgeEllipseCallout">
              <a:avLst>
                <a:gd name="adj1" fmla="val -66646"/>
                <a:gd name="adj2" fmla="val 5743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9398605" y="4661439"/>
              <a:ext cx="2467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/>
                <a:t>Address challenge </a:t>
              </a:r>
              <a:r>
                <a:rPr lang="en-US" altLang="zh-CN" dirty="0" smtClean="0"/>
                <a:t>#2: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9314957" y="4962079"/>
              <a:ext cx="263463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/>
                <a:t>Extract clean arterial pulse</a:t>
              </a:r>
              <a:endParaRPr lang="en-US" altLang="zh-CN" dirty="0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-1" y="4174244"/>
            <a:ext cx="2699041" cy="1713053"/>
            <a:chOff x="-1" y="4174244"/>
            <a:chExt cx="2699041" cy="1713053"/>
          </a:xfrm>
        </p:grpSpPr>
        <p:sp>
          <p:nvSpPr>
            <p:cNvPr id="64" name="椭圆形标注 63"/>
            <p:cNvSpPr/>
            <p:nvPr/>
          </p:nvSpPr>
          <p:spPr>
            <a:xfrm flipH="1">
              <a:off x="-1" y="4174244"/>
              <a:ext cx="2665613" cy="1713053"/>
            </a:xfrm>
            <a:prstGeom prst="wedgeEllipseCallout">
              <a:avLst>
                <a:gd name="adj1" fmla="val -66646"/>
                <a:gd name="adj2" fmla="val 5743"/>
              </a:avLst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dk1"/>
                </a:solidFill>
              </a:endParaRPr>
            </a:p>
          </p:txBody>
        </p:sp>
        <p:sp>
          <p:nvSpPr>
            <p:cNvPr id="69" name="矩形 68"/>
            <p:cNvSpPr/>
            <p:nvPr/>
          </p:nvSpPr>
          <p:spPr>
            <a:xfrm>
              <a:off x="148050" y="4592747"/>
              <a:ext cx="24673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/>
                <a:t>Address challenge </a:t>
              </a:r>
              <a:r>
                <a:rPr lang="en-US" altLang="zh-CN" dirty="0" smtClean="0"/>
                <a:t>#3:</a:t>
              </a:r>
            </a:p>
          </p:txBody>
        </p:sp>
        <p:sp>
          <p:nvSpPr>
            <p:cNvPr id="70" name="矩形 69"/>
            <p:cNvSpPr/>
            <p:nvPr/>
          </p:nvSpPr>
          <p:spPr>
            <a:xfrm>
              <a:off x="64402" y="4893387"/>
              <a:ext cx="2634638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dirty="0" smtClean="0"/>
                <a:t>Realize accurate, user-independent ABP estimation</a:t>
              </a:r>
              <a:endParaRPr lang="en-US" altLang="zh-CN" dirty="0"/>
            </a:p>
          </p:txBody>
        </p:sp>
      </p:grpSp>
    </p:spTree>
    <p:extLst>
      <p:ext uri="{BB962C8B-B14F-4D97-AF65-F5344CB8AC3E}">
        <p14:creationId xmlns:p14="http://schemas.microsoft.com/office/powerpoint/2010/main" val="18750598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2" grpId="0"/>
      <p:bldP spid="53" grpId="0"/>
      <p:bldP spid="59" grpId="0" animBg="1"/>
      <p:bldP spid="6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717868" y="1405286"/>
            <a:ext cx="109559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Contact Pressure Estimation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Extract </a:t>
            </a:r>
            <a:r>
              <a:rPr lang="en-US" altLang="zh-CN" sz="2400" dirty="0"/>
              <a:t>two unique features </a:t>
            </a:r>
            <a:endParaRPr lang="en-US" altLang="zh-CN" sz="2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 lvl="1">
              <a:buClr>
                <a:srgbClr val="C00000"/>
              </a:buClr>
            </a:pPr>
            <a:endParaRPr lang="en-US" altLang="zh-CN" sz="2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Estimate contact pressure using </a:t>
            </a:r>
            <a:r>
              <a:rPr lang="en-US" altLang="zh-CN" sz="2400" dirty="0"/>
              <a:t>Least-Squares Support Vector Machine (</a:t>
            </a:r>
            <a:r>
              <a:rPr lang="en-US" altLang="zh-CN" sz="2400" dirty="0" smtClean="0"/>
              <a:t>LSSVM</a:t>
            </a:r>
            <a:r>
              <a:rPr lang="en-US" altLang="zh-CN" sz="2400" dirty="0"/>
              <a:t>)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8812"/>
            <a:ext cx="7580748" cy="223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 smtClean="0"/>
              <a:t>Device State Identification</a:t>
            </a:r>
            <a:endParaRPr lang="zh-CN" altLang="en-US" sz="36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3298"/>
          <a:stretch/>
        </p:blipFill>
        <p:spPr bwMode="auto">
          <a:xfrm>
            <a:off x="7195937" y="1651860"/>
            <a:ext cx="4607661" cy="2869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7040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 smtClean="0"/>
              <a:t>Device State Identification</a:t>
            </a:r>
            <a:endParaRPr lang="zh-CN" altLang="en-US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717868" y="1405286"/>
            <a:ext cx="1095597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Contact </a:t>
            </a:r>
            <a:r>
              <a:rPr lang="en-US" altLang="zh-CN" sz="2800" dirty="0"/>
              <a:t>Pressure </a:t>
            </a:r>
            <a:r>
              <a:rPr lang="en-US" altLang="zh-CN" sz="2800" dirty="0" smtClean="0"/>
              <a:t>Qualification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D</a:t>
            </a:r>
            <a:r>
              <a:rPr lang="en-US" altLang="zh-CN" sz="2400" dirty="0" smtClean="0"/>
              <a:t>etermine </a:t>
            </a:r>
            <a:r>
              <a:rPr lang="en-US" altLang="zh-CN" sz="2400" dirty="0"/>
              <a:t>the </a:t>
            </a:r>
            <a:r>
              <a:rPr lang="en-US" altLang="zh-CN" sz="2400" dirty="0" smtClean="0"/>
              <a:t>Optimal Contact Pressure (OCP)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Guide the user to adjust the wristband to achieve OCP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426" y="2418798"/>
            <a:ext cx="6661856" cy="303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组合 9"/>
          <p:cNvGrpSpPr/>
          <p:nvPr/>
        </p:nvGrpSpPr>
        <p:grpSpPr>
          <a:xfrm>
            <a:off x="6056354" y="2171763"/>
            <a:ext cx="1865717" cy="996767"/>
            <a:chOff x="6026891" y="2851836"/>
            <a:chExt cx="1865717" cy="996767"/>
          </a:xfrm>
        </p:grpSpPr>
        <p:sp>
          <p:nvSpPr>
            <p:cNvPr id="5" name="椭圆 4"/>
            <p:cNvSpPr/>
            <p:nvPr/>
          </p:nvSpPr>
          <p:spPr>
            <a:xfrm>
              <a:off x="6026891" y="3575923"/>
              <a:ext cx="272680" cy="272680"/>
            </a:xfrm>
            <a:prstGeom prst="ellipse">
              <a:avLst/>
            </a:prstGeom>
            <a:solidFill>
              <a:srgbClr val="FF0000"/>
            </a:solidFill>
            <a:ln w="254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 flipV="1">
              <a:off x="6163231" y="3179429"/>
              <a:ext cx="816409" cy="532834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/>
            <p:nvPr/>
          </p:nvSpPr>
          <p:spPr>
            <a:xfrm>
              <a:off x="6930485" y="2851836"/>
              <a:ext cx="96212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solidFill>
                    <a:srgbClr val="FF0000"/>
                  </a:solidFill>
                </a:rPr>
                <a:t>OCP</a:t>
              </a:r>
              <a:endParaRPr lang="zh-CN" altLang="en-US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98850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 smtClean="0"/>
              <a:t>Arterial Pulse Profiling</a:t>
            </a:r>
            <a:endParaRPr lang="zh-CN" altLang="en-US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717868" y="1127760"/>
            <a:ext cx="101482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Noise Reduction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Bandpass filtering: </a:t>
            </a:r>
            <a:r>
              <a:rPr lang="en-US" altLang="zh-CN" sz="2400" dirty="0"/>
              <a:t>4</a:t>
            </a:r>
            <a:r>
              <a:rPr lang="en-US" altLang="zh-CN" sz="2400" baseline="30000" dirty="0"/>
              <a:t>th</a:t>
            </a:r>
            <a:r>
              <a:rPr lang="en-US" altLang="zh-CN" sz="2400" dirty="0"/>
              <a:t>-order </a:t>
            </a:r>
            <a:r>
              <a:rPr lang="en-US" altLang="zh-CN" sz="2400" dirty="0" smtClean="0"/>
              <a:t>Butterworth</a:t>
            </a:r>
            <a:r>
              <a:rPr lang="en-US" altLang="zh-CN" sz="2400" dirty="0"/>
              <a:t>,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[</a:t>
            </a:r>
            <a:r>
              <a:rPr lang="en-US" altLang="zh-CN" sz="2400" dirty="0" smtClean="0"/>
              <a:t>0.5-8</a:t>
            </a:r>
            <a:r>
              <a:rPr lang="en-US" altLang="zh-CN" sz="2400" dirty="0"/>
              <a:t>] Hz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Remove </a:t>
            </a:r>
            <a:r>
              <a:rPr lang="en-US" altLang="zh-CN" sz="2400" dirty="0"/>
              <a:t>outlier </a:t>
            </a:r>
            <a:r>
              <a:rPr lang="en-US" altLang="zh-CN" sz="2400" dirty="0" smtClean="0"/>
              <a:t>pulses: </a:t>
            </a:r>
            <a:r>
              <a:rPr lang="en-US" altLang="zh-CN" sz="2400" dirty="0"/>
              <a:t>percentage change </a:t>
            </a:r>
            <a:r>
              <a:rPr lang="en-US" altLang="zh-CN" sz="2400" dirty="0" smtClean="0"/>
              <a:t>method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(Malik,1990)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16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Arterial Pulse Extraction</a:t>
            </a:r>
            <a:endParaRPr lang="en-US" altLang="zh-CN" sz="2800" dirty="0"/>
          </a:p>
        </p:txBody>
      </p:sp>
      <p:grpSp>
        <p:nvGrpSpPr>
          <p:cNvPr id="8" name="组合 7"/>
          <p:cNvGrpSpPr/>
          <p:nvPr/>
        </p:nvGrpSpPr>
        <p:grpSpPr>
          <a:xfrm>
            <a:off x="796461" y="3306084"/>
            <a:ext cx="4599616" cy="2341885"/>
            <a:chOff x="802196" y="4070490"/>
            <a:chExt cx="4599616" cy="2341885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49"/>
            <a:stretch/>
          </p:blipFill>
          <p:spPr>
            <a:xfrm>
              <a:off x="2185232" y="4070490"/>
              <a:ext cx="3216580" cy="2341885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02196" y="4592836"/>
              <a:ext cx="1305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smtClean="0"/>
                <a:t>Capillaries</a:t>
              </a:r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116734" y="5451927"/>
              <a:ext cx="999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smtClean="0"/>
                <a:t>Arteries</a:t>
              </a:r>
              <a:endParaRPr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123506" y="5792709"/>
              <a:ext cx="999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smtClean="0"/>
                <a:t>Veins</a:t>
              </a:r>
              <a:endParaRPr lang="zh-CN" altLang="en-US" dirty="0"/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2324461" y="4777502"/>
              <a:ext cx="387450" cy="0"/>
            </a:xfrm>
            <a:prstGeom prst="line">
              <a:avLst/>
            </a:prstGeom>
            <a:ln w="1905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2646502" y="5636593"/>
              <a:ext cx="123745" cy="189537"/>
            </a:xfrm>
            <a:prstGeom prst="line">
              <a:avLst/>
            </a:prstGeom>
            <a:ln w="1905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>
              <a:off x="2324461" y="5977375"/>
              <a:ext cx="449381" cy="0"/>
            </a:xfrm>
            <a:prstGeom prst="line">
              <a:avLst/>
            </a:prstGeom>
            <a:ln w="1905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>
              <a:off x="2324461" y="5636593"/>
              <a:ext cx="322041" cy="0"/>
            </a:xfrm>
            <a:prstGeom prst="line">
              <a:avLst/>
            </a:prstGeom>
            <a:ln w="1905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矩形 16"/>
          <p:cNvSpPr/>
          <p:nvPr/>
        </p:nvSpPr>
        <p:spPr>
          <a:xfrm>
            <a:off x="2861396" y="3444943"/>
            <a:ext cx="302962" cy="1866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4343443" y="3444943"/>
            <a:ext cx="331517" cy="1866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374456" y="3355156"/>
            <a:ext cx="17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Infrared LED</a:t>
            </a:r>
            <a:endParaRPr lang="zh-CN" altLang="en-US" dirty="0"/>
          </a:p>
        </p:txBody>
      </p:sp>
      <p:cxnSp>
        <p:nvCxnSpPr>
          <p:cNvPr id="21" name="直接连接符 20"/>
          <p:cNvCxnSpPr/>
          <p:nvPr/>
        </p:nvCxnSpPr>
        <p:spPr>
          <a:xfrm>
            <a:off x="2318726" y="3539822"/>
            <a:ext cx="692079" cy="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848844" y="3108263"/>
            <a:ext cx="183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Photodetector</a:t>
            </a:r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198" y="3131311"/>
            <a:ext cx="4286935" cy="250607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5254" y="3170589"/>
            <a:ext cx="2624514" cy="100898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99771" y="4268657"/>
            <a:ext cx="2531196" cy="63571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853" y="5038761"/>
            <a:ext cx="2531197" cy="559896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5499903" y="3396888"/>
            <a:ext cx="1904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Infrared PPG</a:t>
            </a:r>
          </a:p>
          <a:p>
            <a:pPr algn="r"/>
            <a:r>
              <a:rPr lang="en-US" altLang="zh-CN" dirty="0" smtClean="0"/>
              <a:t>(Infrared PPG)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5574201" y="4403046"/>
            <a:ext cx="201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Capillary Pulse</a:t>
            </a:r>
          </a:p>
          <a:p>
            <a:pPr algn="r"/>
            <a:r>
              <a:rPr lang="en-US" altLang="zh-CN" dirty="0" smtClean="0"/>
              <a:t>(Green PPG)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5308645" y="5139323"/>
            <a:ext cx="21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Arterial Pulse</a:t>
            </a:r>
            <a:endParaRPr lang="zh-CN" altLang="en-US" dirty="0"/>
          </a:p>
        </p:txBody>
      </p:sp>
      <p:sp>
        <p:nvSpPr>
          <p:cNvPr id="30" name="下箭头 29"/>
          <p:cNvSpPr/>
          <p:nvPr/>
        </p:nvSpPr>
        <p:spPr>
          <a:xfrm rot="10800000" flipV="1">
            <a:off x="8571607" y="4888668"/>
            <a:ext cx="130480" cy="277139"/>
          </a:xfrm>
          <a:prstGeom prst="downArrow">
            <a:avLst>
              <a:gd name="adj1" fmla="val 50000"/>
              <a:gd name="adj2" fmla="val 10150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3166110" y="3444943"/>
            <a:ext cx="306873" cy="1866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任意多边形 42"/>
          <p:cNvSpPr/>
          <p:nvPr/>
        </p:nvSpPr>
        <p:spPr>
          <a:xfrm>
            <a:off x="2859644" y="3622894"/>
            <a:ext cx="1816961" cy="1885761"/>
          </a:xfrm>
          <a:custGeom>
            <a:avLst/>
            <a:gdLst>
              <a:gd name="connsiteX0" fmla="*/ 0 w 2472388"/>
              <a:gd name="connsiteY0" fmla="*/ 0 h 2463800"/>
              <a:gd name="connsiteX1" fmla="*/ 2472388 w 2472388"/>
              <a:gd name="connsiteY1" fmla="*/ 0 h 2463800"/>
              <a:gd name="connsiteX2" fmla="*/ 2466134 w 2472388"/>
              <a:gd name="connsiteY2" fmla="*/ 247343 h 2463800"/>
              <a:gd name="connsiteX3" fmla="*/ 1236194 w 2472388"/>
              <a:gd name="connsiteY3" fmla="*/ 2463800 h 2463800"/>
              <a:gd name="connsiteX4" fmla="*/ 6254 w 2472388"/>
              <a:gd name="connsiteY4" fmla="*/ 247343 h 24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388" h="2463800">
                <a:moveTo>
                  <a:pt x="0" y="0"/>
                </a:moveTo>
                <a:lnTo>
                  <a:pt x="2472388" y="0"/>
                </a:lnTo>
                <a:lnTo>
                  <a:pt x="2466134" y="247343"/>
                </a:lnTo>
                <a:cubicBezTo>
                  <a:pt x="2402822" y="1492294"/>
                  <a:pt x="1876321" y="2463800"/>
                  <a:pt x="1236194" y="2463800"/>
                </a:cubicBezTo>
                <a:cubicBezTo>
                  <a:pt x="596067" y="2463800"/>
                  <a:pt x="69566" y="1492294"/>
                  <a:pt x="6254" y="247343"/>
                </a:cubicBezTo>
                <a:close/>
              </a:path>
            </a:pathLst>
          </a:custGeom>
          <a:solidFill>
            <a:srgbClr val="FF0000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 39"/>
          <p:cNvSpPr/>
          <p:nvPr/>
        </p:nvSpPr>
        <p:spPr>
          <a:xfrm>
            <a:off x="3166933" y="3628490"/>
            <a:ext cx="1508850" cy="694179"/>
          </a:xfrm>
          <a:custGeom>
            <a:avLst/>
            <a:gdLst>
              <a:gd name="connsiteX0" fmla="*/ 0 w 2472388"/>
              <a:gd name="connsiteY0" fmla="*/ 0 h 2463800"/>
              <a:gd name="connsiteX1" fmla="*/ 2472388 w 2472388"/>
              <a:gd name="connsiteY1" fmla="*/ 0 h 2463800"/>
              <a:gd name="connsiteX2" fmla="*/ 2466134 w 2472388"/>
              <a:gd name="connsiteY2" fmla="*/ 247343 h 2463800"/>
              <a:gd name="connsiteX3" fmla="*/ 1236194 w 2472388"/>
              <a:gd name="connsiteY3" fmla="*/ 2463800 h 2463800"/>
              <a:gd name="connsiteX4" fmla="*/ 6254 w 2472388"/>
              <a:gd name="connsiteY4" fmla="*/ 247343 h 24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388" h="2463800">
                <a:moveTo>
                  <a:pt x="0" y="0"/>
                </a:moveTo>
                <a:lnTo>
                  <a:pt x="2472388" y="0"/>
                </a:lnTo>
                <a:lnTo>
                  <a:pt x="2466134" y="247343"/>
                </a:lnTo>
                <a:cubicBezTo>
                  <a:pt x="2402822" y="1492294"/>
                  <a:pt x="1876321" y="2463800"/>
                  <a:pt x="1236194" y="2463800"/>
                </a:cubicBezTo>
                <a:cubicBezTo>
                  <a:pt x="596067" y="2463800"/>
                  <a:pt x="69566" y="1492294"/>
                  <a:pt x="6254" y="247343"/>
                </a:cubicBezTo>
                <a:close/>
              </a:path>
            </a:pathLst>
          </a:custGeom>
          <a:solidFill>
            <a:srgbClr val="00B050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3" name="组合 52"/>
          <p:cNvGrpSpPr/>
          <p:nvPr/>
        </p:nvGrpSpPr>
        <p:grpSpPr>
          <a:xfrm>
            <a:off x="2291695" y="3169419"/>
            <a:ext cx="1021680" cy="308100"/>
            <a:chOff x="2297430" y="3933825"/>
            <a:chExt cx="1021680" cy="30810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2865379" y="3939404"/>
              <a:ext cx="453731" cy="302521"/>
            </a:xfrm>
            <a:prstGeom prst="line">
              <a:avLst/>
            </a:prstGeom>
            <a:ln w="1905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297430" y="3933825"/>
              <a:ext cx="567949" cy="0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文本框 51"/>
          <p:cNvSpPr txBox="1"/>
          <p:nvPr/>
        </p:nvSpPr>
        <p:spPr>
          <a:xfrm>
            <a:off x="374456" y="2992573"/>
            <a:ext cx="17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Green LED</a:t>
            </a:r>
            <a:endParaRPr lang="zh-CN" altLang="en-US" dirty="0"/>
          </a:p>
        </p:txBody>
      </p:sp>
      <p:sp>
        <p:nvSpPr>
          <p:cNvPr id="54" name="下箭头 53"/>
          <p:cNvSpPr/>
          <p:nvPr/>
        </p:nvSpPr>
        <p:spPr>
          <a:xfrm rot="10800000" flipV="1">
            <a:off x="8571607" y="4060468"/>
            <a:ext cx="130480" cy="277139"/>
          </a:xfrm>
          <a:prstGeom prst="downArrow">
            <a:avLst>
              <a:gd name="adj1" fmla="val 50000"/>
              <a:gd name="adj2" fmla="val 10150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8570269" y="3986009"/>
            <a:ext cx="1003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remove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86188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/>
      <p:bldP spid="22" grpId="0"/>
      <p:bldP spid="27" grpId="0"/>
      <p:bldP spid="28" grpId="0"/>
      <p:bldP spid="29" grpId="0"/>
      <p:bldP spid="30" grpId="0" animBg="1"/>
      <p:bldP spid="36" grpId="0" animBg="1"/>
      <p:bldP spid="43" grpId="0" animBg="1"/>
      <p:bldP spid="40" grpId="0" animBg="1"/>
      <p:bldP spid="52" grpId="0"/>
      <p:bldP spid="54" grpId="0" animBg="1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71215" y="2994819"/>
            <a:ext cx="5309824" cy="2655396"/>
            <a:chOff x="443180" y="2629859"/>
            <a:chExt cx="5309824" cy="2655396"/>
          </a:xfrm>
        </p:grpSpPr>
        <p:grpSp>
          <p:nvGrpSpPr>
            <p:cNvPr id="5" name="组合 4"/>
            <p:cNvGrpSpPr/>
            <p:nvPr/>
          </p:nvGrpSpPr>
          <p:grpSpPr>
            <a:xfrm>
              <a:off x="865185" y="2943370"/>
              <a:ext cx="4599616" cy="2341885"/>
              <a:chOff x="802196" y="4070490"/>
              <a:chExt cx="4599616" cy="2341885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2549"/>
              <a:stretch/>
            </p:blipFill>
            <p:spPr>
              <a:xfrm>
                <a:off x="2185232" y="4070490"/>
                <a:ext cx="3216580" cy="2341885"/>
              </a:xfrm>
              <a:prstGeom prst="rect">
                <a:avLst/>
              </a:prstGeom>
            </p:spPr>
          </p:pic>
          <p:sp>
            <p:nvSpPr>
              <p:cNvPr id="7" name="文本框 6"/>
              <p:cNvSpPr txBox="1"/>
              <p:nvPr/>
            </p:nvSpPr>
            <p:spPr>
              <a:xfrm>
                <a:off x="802196" y="4592836"/>
                <a:ext cx="13054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dirty="0" smtClean="0"/>
                  <a:t>Capillaries</a:t>
                </a:r>
                <a:endParaRPr lang="zh-CN" altLang="en-US" dirty="0"/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1116734" y="5451927"/>
                <a:ext cx="999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dirty="0" smtClean="0"/>
                  <a:t>Arteries</a:t>
                </a:r>
                <a:endParaRPr lang="zh-CN" altLang="en-US" dirty="0"/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1123506" y="5792709"/>
                <a:ext cx="9997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dirty="0" smtClean="0"/>
                  <a:t>Veins</a:t>
                </a:r>
                <a:endParaRPr lang="zh-CN" altLang="en-US" dirty="0"/>
              </a:p>
            </p:txBody>
          </p:sp>
          <p:cxnSp>
            <p:nvCxnSpPr>
              <p:cNvPr id="10" name="直接连接符 9"/>
              <p:cNvCxnSpPr/>
              <p:nvPr/>
            </p:nvCxnSpPr>
            <p:spPr>
              <a:xfrm>
                <a:off x="2324461" y="4777502"/>
                <a:ext cx="387450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>
                <a:off x="2646502" y="5636593"/>
                <a:ext cx="123745" cy="189537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2324461" y="5977375"/>
                <a:ext cx="449381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2324461" y="5636593"/>
                <a:ext cx="322041" cy="0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矩形 13"/>
            <p:cNvSpPr/>
            <p:nvPr/>
          </p:nvSpPr>
          <p:spPr>
            <a:xfrm>
              <a:off x="2930120" y="3082229"/>
              <a:ext cx="302962" cy="18663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412167" y="3082229"/>
              <a:ext cx="331517" cy="18663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43180" y="2992442"/>
              <a:ext cx="1789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smtClean="0"/>
                <a:t>Infrared LED</a:t>
              </a:r>
              <a:endParaRPr lang="zh-CN" altLang="en-US" dirty="0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2387450" y="3177108"/>
              <a:ext cx="692079" cy="0"/>
            </a:xfrm>
            <a:prstGeom prst="line">
              <a:avLst/>
            </a:prstGeom>
            <a:ln w="19050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文本框 17"/>
            <p:cNvSpPr txBox="1"/>
            <p:nvPr/>
          </p:nvSpPr>
          <p:spPr>
            <a:xfrm>
              <a:off x="3917568" y="2745549"/>
              <a:ext cx="18354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Photodetector</a:t>
              </a:r>
              <a:endParaRPr lang="zh-CN" altLang="en-US" dirty="0"/>
            </a:p>
          </p:txBody>
        </p:sp>
        <p:sp>
          <p:nvSpPr>
            <p:cNvPr id="27" name="矩形 26"/>
            <p:cNvSpPr/>
            <p:nvPr/>
          </p:nvSpPr>
          <p:spPr>
            <a:xfrm>
              <a:off x="3234834" y="3082229"/>
              <a:ext cx="306873" cy="18663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2928368" y="3260180"/>
              <a:ext cx="1816961" cy="1885761"/>
            </a:xfrm>
            <a:custGeom>
              <a:avLst/>
              <a:gdLst>
                <a:gd name="connsiteX0" fmla="*/ 0 w 2472388"/>
                <a:gd name="connsiteY0" fmla="*/ 0 h 2463800"/>
                <a:gd name="connsiteX1" fmla="*/ 2472388 w 2472388"/>
                <a:gd name="connsiteY1" fmla="*/ 0 h 2463800"/>
                <a:gd name="connsiteX2" fmla="*/ 2466134 w 2472388"/>
                <a:gd name="connsiteY2" fmla="*/ 247343 h 2463800"/>
                <a:gd name="connsiteX3" fmla="*/ 1236194 w 2472388"/>
                <a:gd name="connsiteY3" fmla="*/ 2463800 h 2463800"/>
                <a:gd name="connsiteX4" fmla="*/ 6254 w 2472388"/>
                <a:gd name="connsiteY4" fmla="*/ 247343 h 246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2388" h="2463800">
                  <a:moveTo>
                    <a:pt x="0" y="0"/>
                  </a:moveTo>
                  <a:lnTo>
                    <a:pt x="2472388" y="0"/>
                  </a:lnTo>
                  <a:lnTo>
                    <a:pt x="2466134" y="247343"/>
                  </a:lnTo>
                  <a:cubicBezTo>
                    <a:pt x="2402822" y="1492294"/>
                    <a:pt x="1876321" y="2463800"/>
                    <a:pt x="1236194" y="2463800"/>
                  </a:cubicBezTo>
                  <a:cubicBezTo>
                    <a:pt x="596067" y="2463800"/>
                    <a:pt x="69566" y="1492294"/>
                    <a:pt x="6254" y="247343"/>
                  </a:cubicBezTo>
                  <a:close/>
                </a:path>
              </a:pathLst>
            </a:cu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3235657" y="3265776"/>
              <a:ext cx="1508850" cy="694179"/>
            </a:xfrm>
            <a:custGeom>
              <a:avLst/>
              <a:gdLst>
                <a:gd name="connsiteX0" fmla="*/ 0 w 2472388"/>
                <a:gd name="connsiteY0" fmla="*/ 0 h 2463800"/>
                <a:gd name="connsiteX1" fmla="*/ 2472388 w 2472388"/>
                <a:gd name="connsiteY1" fmla="*/ 0 h 2463800"/>
                <a:gd name="connsiteX2" fmla="*/ 2466134 w 2472388"/>
                <a:gd name="connsiteY2" fmla="*/ 247343 h 2463800"/>
                <a:gd name="connsiteX3" fmla="*/ 1236194 w 2472388"/>
                <a:gd name="connsiteY3" fmla="*/ 2463800 h 2463800"/>
                <a:gd name="connsiteX4" fmla="*/ 6254 w 2472388"/>
                <a:gd name="connsiteY4" fmla="*/ 247343 h 246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2388" h="2463800">
                  <a:moveTo>
                    <a:pt x="0" y="0"/>
                  </a:moveTo>
                  <a:lnTo>
                    <a:pt x="2472388" y="0"/>
                  </a:lnTo>
                  <a:lnTo>
                    <a:pt x="2466134" y="247343"/>
                  </a:lnTo>
                  <a:cubicBezTo>
                    <a:pt x="2402822" y="1492294"/>
                    <a:pt x="1876321" y="2463800"/>
                    <a:pt x="1236194" y="2463800"/>
                  </a:cubicBezTo>
                  <a:cubicBezTo>
                    <a:pt x="596067" y="2463800"/>
                    <a:pt x="69566" y="1492294"/>
                    <a:pt x="6254" y="247343"/>
                  </a:cubicBezTo>
                  <a:close/>
                </a:path>
              </a:pathLst>
            </a:custGeom>
            <a:solidFill>
              <a:srgbClr val="00B050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360419" y="2806705"/>
              <a:ext cx="1021680" cy="308100"/>
              <a:chOff x="2297430" y="3933825"/>
              <a:chExt cx="1021680" cy="308100"/>
            </a:xfrm>
          </p:grpSpPr>
          <p:cxnSp>
            <p:nvCxnSpPr>
              <p:cNvPr id="31" name="直接连接符 30"/>
              <p:cNvCxnSpPr/>
              <p:nvPr/>
            </p:nvCxnSpPr>
            <p:spPr>
              <a:xfrm>
                <a:off x="2865379" y="3939404"/>
                <a:ext cx="453731" cy="302521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 31"/>
              <p:cNvCxnSpPr/>
              <p:nvPr/>
            </p:nvCxnSpPr>
            <p:spPr>
              <a:xfrm>
                <a:off x="2297430" y="3933825"/>
                <a:ext cx="5679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文本框 32"/>
            <p:cNvSpPr txBox="1"/>
            <p:nvPr/>
          </p:nvSpPr>
          <p:spPr>
            <a:xfrm>
              <a:off x="443180" y="2629859"/>
              <a:ext cx="1789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smtClean="0"/>
                <a:t>Green LED</a:t>
              </a:r>
              <a:endParaRPr lang="zh-CN" altLang="en-US" dirty="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48" y="288918"/>
            <a:ext cx="11690001" cy="590931"/>
          </a:xfrm>
        </p:spPr>
        <p:txBody>
          <a:bodyPr/>
          <a:lstStyle/>
          <a:p>
            <a:r>
              <a:rPr lang="en-US" altLang="zh-CN" sz="3600" dirty="0" smtClean="0"/>
              <a:t>Arterial Pulse Profiling</a:t>
            </a:r>
            <a:endParaRPr lang="zh-CN" altLang="en-US" sz="3600" dirty="0"/>
          </a:p>
        </p:txBody>
      </p:sp>
      <p:grpSp>
        <p:nvGrpSpPr>
          <p:cNvPr id="40" name="组合 39"/>
          <p:cNvGrpSpPr/>
          <p:nvPr/>
        </p:nvGrpSpPr>
        <p:grpSpPr>
          <a:xfrm>
            <a:off x="761327" y="3959214"/>
            <a:ext cx="6151041" cy="2308324"/>
            <a:chOff x="6215959" y="1304541"/>
            <a:chExt cx="6151041" cy="2308324"/>
          </a:xfrm>
        </p:grpSpPr>
        <p:sp>
          <p:nvSpPr>
            <p:cNvPr id="4" name="文本框 3"/>
            <p:cNvSpPr txBox="1"/>
            <p:nvPr/>
          </p:nvSpPr>
          <p:spPr>
            <a:xfrm>
              <a:off x="6215959" y="1304541"/>
              <a:ext cx="6151041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r>
                <a:rPr lang="en-US" altLang="zh-CN" sz="2400" dirty="0"/>
                <a:t>Optical Density </a:t>
              </a:r>
              <a:r>
                <a:rPr lang="en-US" altLang="zh-CN" sz="2400" dirty="0" smtClean="0"/>
                <a:t>Modeling</a:t>
              </a:r>
              <a:r>
                <a:rPr lang="zh-CN" altLang="en-US" sz="2400" dirty="0" smtClean="0"/>
                <a:t>：</a:t>
              </a:r>
              <a:endParaRPr lang="en-US" altLang="zh-CN" sz="2400" dirty="0" smtClean="0"/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endParaRPr lang="en-US" altLang="zh-CN" sz="2400" dirty="0"/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endParaRPr lang="en-US" altLang="zh-CN" sz="2400" dirty="0" smtClean="0"/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endParaRPr lang="en-US" altLang="zh-CN" sz="2400" dirty="0" smtClean="0"/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endParaRPr lang="en-US" altLang="zh-CN" sz="2400" dirty="0" smtClean="0"/>
            </a:p>
            <a:p>
              <a:pPr marL="285750" indent="-285750">
                <a:buClr>
                  <a:srgbClr val="C00000"/>
                </a:buClr>
                <a:buFont typeface="Wingdings" panose="05000000000000000000" pitchFamily="2" charset="2"/>
                <a:buChar char="Ø"/>
              </a:pPr>
              <a:endParaRPr lang="en-US" altLang="zh-CN" sz="2400" dirty="0" smtClean="0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840660" y="1770722"/>
              <a:ext cx="4136242" cy="1498139"/>
              <a:chOff x="5683678" y="3232202"/>
              <a:chExt cx="4136242" cy="14981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文本框 35"/>
                  <p:cNvSpPr txBox="1"/>
                  <p:nvPr/>
                </p:nvSpPr>
                <p:spPr>
                  <a:xfrm>
                    <a:off x="5683678" y="3232202"/>
                    <a:ext cx="2396938" cy="5841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𝑂𝐷</m:t>
                          </m:r>
                          <m:d>
                            <m:d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r>
                            <m:rPr>
                              <m:sty m:val="p"/>
                            </m:rP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f>
                            <m:f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altLang="zh-CN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CN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p>
                                  <m:r>
                                    <a:rPr lang="en-US" altLang="zh-CN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den>
                          </m:f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6" name="文本框 3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3678" y="3232202"/>
                    <a:ext cx="2396938" cy="5841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文本框 36"/>
                  <p:cNvSpPr txBox="1"/>
                  <p:nvPr/>
                </p:nvSpPr>
                <p:spPr>
                  <a:xfrm>
                    <a:off x="6537868" y="3695104"/>
                    <a:ext cx="3282052" cy="68339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≈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200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zh-CN" altLang="en-US" sz="2000" i="1" dirty="0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sz="20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b="0" i="1" dirty="0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f>
                            <m:fPr>
                              <m:ctrlPr>
                                <a:rPr lang="en-US" altLang="zh-CN" sz="2000" b="0" i="1" dirty="0" smtClean="0">
                                  <a:latin typeface="Cambria Math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en-US" altLang="zh-CN" sz="2000" b="0" i="1" dirty="0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en-US" altLang="zh-CN" sz="2000" b="0" i="1" dirty="0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2000" b="0" i="1" dirty="0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e>
                                <m:sub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′0</m:t>
                                  </m:r>
                                </m:sup>
                              </m:sSubSup>
                            </m:den>
                          </m:f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20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zh-CN" altLang="en-US" sz="2000" i="1" dirty="0" smtClean="0">
                              <a:latin typeface="Cambria Math" panose="02040503050406030204" pitchFamily="18" charset="0"/>
                            </a:rPr>
                            <m:t>∆</m:t>
                          </m:r>
                          <m:sSubSup>
                            <m:sSubSupPr>
                              <m:ctrlPr>
                                <a:rPr lang="en-US" altLang="zh-CN" sz="2000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 dirty="0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7" name="文本框 3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7868" y="3695104"/>
                    <a:ext cx="3282052" cy="68339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矩形 37"/>
                  <p:cNvSpPr/>
                  <p:nvPr/>
                </p:nvSpPr>
                <p:spPr>
                  <a:xfrm>
                    <a:off x="6444550" y="4330231"/>
                    <a:ext cx="1569853" cy="40011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zh-CN" altLang="en-US" sz="2000" i="1">
                              <a:latin typeface="Cambria Math" panose="02040503050406030204" pitchFamily="18" charset="0"/>
                            </a:rPr>
                            <m:t>≈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20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  <m:r>
                            <a:rPr lang="zh-CN" altLang="en-US" sz="2000" i="1" dirty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oMath>
                      </m:oMathPara>
                    </a14:m>
                    <a:endParaRPr lang="zh-CN" altLang="en-US" sz="2000" dirty="0"/>
                  </a:p>
                </p:txBody>
              </p:sp>
            </mc:Choice>
            <mc:Fallback xmlns="">
              <p:sp>
                <p:nvSpPr>
                  <p:cNvPr id="38" name="矩形 3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444550" y="4330231"/>
                    <a:ext cx="1569853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7576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/>
              <p:cNvSpPr txBox="1"/>
              <p:nvPr/>
            </p:nvSpPr>
            <p:spPr>
              <a:xfrm>
                <a:off x="5935504" y="990496"/>
                <a:ext cx="3348545" cy="533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altLang="zh-CN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2000" i="1" dirty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altLang="zh-CN" sz="200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zh-CN" alt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0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p>
                      </m:sSubSup>
                      <m:r>
                        <a:rPr lang="el-GR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1" name="文本框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5504" y="990496"/>
                <a:ext cx="3348545" cy="5331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矩形 41"/>
              <p:cNvSpPr/>
              <p:nvPr/>
            </p:nvSpPr>
            <p:spPr>
              <a:xfrm>
                <a:off x="1304854" y="5968605"/>
                <a:ext cx="225305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dirty="0" smtClean="0">
                          <a:latin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000" i="1" dirty="0"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a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ε</m:t>
                      </m:r>
                      <m:r>
                        <a:rPr lang="el-GR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2" name="矩形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854" y="5968605"/>
                <a:ext cx="2253053" cy="400110"/>
              </a:xfrm>
              <a:prstGeom prst="rect">
                <a:avLst/>
              </a:prstGeom>
              <a:blipFill>
                <a:blip r:embed="rId8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/>
              <p:cNvSpPr txBox="1"/>
              <p:nvPr/>
            </p:nvSpPr>
            <p:spPr>
              <a:xfrm>
                <a:off x="5951017" y="1526014"/>
                <a:ext cx="5896294" cy="5331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000" i="1" smtClean="0"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altLang="zh-CN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2000" i="1" dirty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 dirty="0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sz="2000" i="1" dirty="0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b="0" i="1" dirty="0" smtClean="0">
                                      <a:latin typeface="Cambria Math" panose="02040503050406030204" pitchFamily="18" charset="0"/>
                                    </a:rPr>
                                    <m:t>𝐼𝑅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altLang="zh-CN" sz="2000" i="1" dirty="0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zh-CN" altLang="en-US" sz="2000" i="1" dirty="0" smtClean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000" i="1" dirty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b="0" i="1" dirty="0" smtClean="0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sup>
                      </m:sSubSup>
                      <m:r>
                        <a:rPr lang="el-GR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en-US" altLang="zh-CN" sz="200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2000" i="1" dirty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𝐼𝑅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altLang="zh-CN" sz="20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zh-CN" alt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sup>
                      </m:sSubSup>
                      <m:r>
                        <a:rPr lang="el-GR" altLang="zh-CN" sz="20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l-GR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3" name="文本框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1017" y="1526014"/>
                <a:ext cx="5896294" cy="53315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左大括号 44"/>
          <p:cNvSpPr/>
          <p:nvPr/>
        </p:nvSpPr>
        <p:spPr>
          <a:xfrm>
            <a:off x="5671954" y="1174988"/>
            <a:ext cx="255793" cy="697333"/>
          </a:xfrm>
          <a:prstGeom prst="leftBrace">
            <a:avLst/>
          </a:prstGeom>
          <a:ln w="12700">
            <a:solidFill>
              <a:srgbClr val="1A1A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矩形 50"/>
              <p:cNvSpPr/>
              <p:nvPr/>
            </p:nvSpPr>
            <p:spPr>
              <a:xfrm>
                <a:off x="10927894" y="1583157"/>
                <a:ext cx="98328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1" name="矩形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894" y="1583157"/>
                <a:ext cx="983281" cy="400110"/>
              </a:xfrm>
              <a:prstGeom prst="rect">
                <a:avLst/>
              </a:prstGeom>
              <a:blipFill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矩形 74"/>
              <p:cNvSpPr/>
              <p:nvPr/>
            </p:nvSpPr>
            <p:spPr>
              <a:xfrm>
                <a:off x="6425050" y="4438142"/>
                <a:ext cx="140737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altLang="zh-CN" sz="20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75" name="矩形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050" y="4438142"/>
                <a:ext cx="1407372" cy="400110"/>
              </a:xfrm>
              <a:prstGeom prst="rect">
                <a:avLst/>
              </a:prstGeom>
              <a:blipFill rotWithShape="1"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矩形 81"/>
              <p:cNvSpPr/>
              <p:nvPr/>
            </p:nvSpPr>
            <p:spPr>
              <a:xfrm>
                <a:off x="6981117" y="2399638"/>
                <a:ext cx="3849772" cy="1582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altLang="zh-CN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𝐼𝑅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CN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zh-CN" alt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i="1" dirty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CN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 dirty="0">
                                              <a:latin typeface="Cambria Math" panose="02040503050406030204" pitchFamily="18" charset="0"/>
                                            </a:rPr>
                                            <m:t>𝐼𝑅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altLang="zh-CN" i="1" dirty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  <m:t>𝐼𝑅</m:t>
                                      </m:r>
                                    </m:sub>
                                  </m:sSub>
                                </m:sup>
                              </m:sSubSup>
                            </m:num>
                            <m:den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zh-CN" altLang="en-US" i="1" dirty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i="1" dirty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  <m:t>𝐿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sSub>
                                        <m:sSubPr>
                                          <m:ctrlPr>
                                            <a:rPr lang="en-US" altLang="zh-CN" i="1" dirty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CN" altLang="en-US" i="1" dirty="0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</m:e>
                                        <m:sub>
                                          <m:r>
                                            <a:rPr lang="en-US" altLang="zh-CN" i="1" dirty="0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sub>
                                      </m:sSub>
                                    </m:sup>
                                  </m:sSubSup>
                                </m:e>
                              </m:d>
                              <m:sSubSup>
                                <m:sSubSupPr>
                                  <m:ctrlPr>
                                    <a:rPr lang="en-US" altLang="zh-CN" i="1" dirty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 dirty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p>
                              </m:sSubSup>
                            </m:den>
                          </m:f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∆</m:t>
                          </m:r>
                          <m:r>
                            <a:rPr lang="en-US" altLang="zh-CN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  <m:sSup>
                            <m:sSup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sup>
                          </m:sSup>
                          <m:d>
                            <m:dPr>
                              <m:ctrlP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CN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i="1" dirty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𝐼𝑅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CN" altLang="en-US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𝐼𝑅</m:t>
                                  </m:r>
                                </m:sub>
                              </m:sSub>
                            </m:sup>
                          </m:sSubSup>
                        </m:den>
                      </m:f>
                    </m:oMath>
                  </m:oMathPara>
                </a14:m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矩形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117" y="2399638"/>
                <a:ext cx="3849772" cy="158280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组合 80"/>
          <p:cNvGrpSpPr/>
          <p:nvPr/>
        </p:nvGrpSpPr>
        <p:grpSpPr>
          <a:xfrm>
            <a:off x="8718115" y="2353364"/>
            <a:ext cx="998909" cy="1059921"/>
            <a:chOff x="8786372" y="2405795"/>
            <a:chExt cx="958236" cy="1059921"/>
          </a:xfrm>
        </p:grpSpPr>
        <p:sp>
          <p:nvSpPr>
            <p:cNvPr id="78" name="圆角矩形 77"/>
            <p:cNvSpPr/>
            <p:nvPr/>
          </p:nvSpPr>
          <p:spPr>
            <a:xfrm>
              <a:off x="8786372" y="2405795"/>
              <a:ext cx="958236" cy="1059921"/>
            </a:xfrm>
            <a:prstGeom prst="roundRect">
              <a:avLst/>
            </a:prstGeom>
            <a:solidFill>
              <a:schemeClr val="bg2">
                <a:lumMod val="90000"/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矩形 75"/>
                <p:cNvSpPr/>
                <p:nvPr/>
              </p:nvSpPr>
              <p:spPr>
                <a:xfrm>
                  <a:off x="9033055" y="2704923"/>
                  <a:ext cx="46487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6" name="矩形 7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3055" y="2704923"/>
                  <a:ext cx="464871" cy="461665"/>
                </a:xfrm>
                <a:prstGeom prst="rect">
                  <a:avLst/>
                </a:prstGeom>
                <a:blipFill>
                  <a:blip r:embed="rId13"/>
                  <a:stretch>
                    <a:fillRect b="-19737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组合 79"/>
          <p:cNvGrpSpPr/>
          <p:nvPr/>
        </p:nvGrpSpPr>
        <p:grpSpPr>
          <a:xfrm>
            <a:off x="8533001" y="3460193"/>
            <a:ext cx="1063856" cy="510890"/>
            <a:chOff x="8569827" y="4065752"/>
            <a:chExt cx="1391323" cy="510890"/>
          </a:xfrm>
        </p:grpSpPr>
        <p:sp>
          <p:nvSpPr>
            <p:cNvPr id="79" name="圆角矩形 78"/>
            <p:cNvSpPr/>
            <p:nvPr/>
          </p:nvSpPr>
          <p:spPr>
            <a:xfrm>
              <a:off x="8569827" y="4065752"/>
              <a:ext cx="1391323" cy="510890"/>
            </a:xfrm>
            <a:prstGeom prst="roundRect">
              <a:avLst/>
            </a:prstGeom>
            <a:solidFill>
              <a:schemeClr val="bg2">
                <a:lumMod val="90000"/>
                <a:alpha val="8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矩形 76"/>
                <p:cNvSpPr/>
                <p:nvPr/>
              </p:nvSpPr>
              <p:spPr>
                <a:xfrm>
                  <a:off x="9033855" y="4090365"/>
                  <a:ext cx="463267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zh-CN" alt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7" name="矩形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33855" y="4090365"/>
                  <a:ext cx="463267" cy="461665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6" name="圆角矩形 85"/>
          <p:cNvSpPr/>
          <p:nvPr/>
        </p:nvSpPr>
        <p:spPr>
          <a:xfrm>
            <a:off x="6368720" y="4330140"/>
            <a:ext cx="5196111" cy="1223573"/>
          </a:xfrm>
          <a:prstGeom prst="roundRect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1" name="曲线连接符 90"/>
          <p:cNvCxnSpPr>
            <a:stCxn id="82" idx="3"/>
            <a:endCxn id="86" idx="3"/>
          </p:cNvCxnSpPr>
          <p:nvPr/>
        </p:nvCxnSpPr>
        <p:spPr>
          <a:xfrm>
            <a:off x="10830889" y="3191041"/>
            <a:ext cx="733942" cy="1750886"/>
          </a:xfrm>
          <a:prstGeom prst="curvedConnector3">
            <a:avLst>
              <a:gd name="adj1" fmla="val 131147"/>
            </a:avLst>
          </a:prstGeom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7592515" y="4338672"/>
                <a:ext cx="3935949" cy="6401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000" b="0" i="1" dirty="0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2000" i="1" dirty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000" i="1" dirty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20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</a:rPr>
                                        <m:t>𝐼𝑅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𝐼𝑅</m:t>
                                  </m:r>
                                </m:sub>
                              </m:sSub>
                            </m:sup>
                          </m:sSubSup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  <m:d>
                            <m:dPr>
                              <m:begChr m:val="⟨"/>
                              <m:endChr m:val="⟩"/>
                              <m:ctrlPr>
                                <a:rPr lang="zh-CN" altLang="en-US" sz="2000" i="1" dirty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CN" sz="2000" i="1" dirty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sSub>
                                    <m:sSubPr>
                                      <m:ctrlPr>
                                        <a:rPr lang="en-US" altLang="zh-CN" sz="2000" i="1" dirty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000" i="1" dirty="0">
                                          <a:latin typeface="Cambria Math" panose="02040503050406030204" pitchFamily="18" charset="0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a:rPr lang="en-US" altLang="zh-CN" sz="2000" i="1" dirty="0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</m:sup>
                              </m:sSubSup>
                            </m:e>
                          </m:d>
                          <m:sSubSup>
                            <m:sSubSup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r>
                        <a:rPr lang="el-GR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2515" y="4338672"/>
                <a:ext cx="3935949" cy="64011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矩形 49"/>
              <p:cNvSpPr/>
              <p:nvPr/>
            </p:nvSpPr>
            <p:spPr>
              <a:xfrm>
                <a:off x="7379755" y="4932674"/>
                <a:ext cx="2510495" cy="6254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⟨"/>
                          <m:endChr m:val="⟩"/>
                          <m:ctrlPr>
                            <a:rPr lang="zh-CN" altLang="en-US" sz="2000" i="1" dirty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en-US" altLang="zh-CN" sz="2000" i="1" dirty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000" i="1" dirty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altLang="zh-CN" sz="2000" i="1" dirty="0">
                                      <a:latin typeface="Cambria Math" panose="02040503050406030204" pitchFamily="18" charset="0"/>
                                    </a:rPr>
                                    <m:t>𝐼𝑅</m:t>
                                  </m:r>
                                </m:sub>
                              </m:sSub>
                            </m:sup>
                          </m:sSubSup>
                        </m:e>
                      </m:d>
                      <m:sSubSup>
                        <m:sSubSupPr>
                          <m:ctrlPr>
                            <a:rPr lang="en-US" altLang="zh-CN" sz="2000" i="1" dirty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zh-CN" altLang="en-US" sz="2000" i="1" dirty="0">
                              <a:latin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sup>
                      </m:sSubSup>
                      <m:r>
                        <a:rPr lang="el-GR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sSub>
                        <m:sSubPr>
                          <m:ctrlPr>
                            <a:rPr lang="en-US" altLang="zh-CN" sz="2000" i="1" dirty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zh-CN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CN" sz="20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50" name="矩形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9755" y="4932674"/>
                <a:ext cx="2510495" cy="62549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7655352" y="4438142"/>
                <a:ext cx="3137590" cy="421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𝐼𝑅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zh-CN" altLang="en-US" sz="2000" i="1">
                          <a:latin typeface="Cambria Math" panose="02040503050406030204" pitchFamily="18" charset="0"/>
                        </a:rPr>
                        <m:t>∙∆</m:t>
                      </m:r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𝑂</m:t>
                      </m:r>
                      <m:sSup>
                        <m:sSup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2000" i="1" dirty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 dirty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altLang="zh-CN" sz="2000" i="1" dirty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</m:sup>
                      </m:sSup>
                      <m:d>
                        <m:dPr>
                          <m:ctrlPr>
                            <a:rPr lang="en-US" altLang="zh-CN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5352" y="4438142"/>
                <a:ext cx="3137590" cy="421975"/>
              </a:xfrm>
              <a:prstGeom prst="rect">
                <a:avLst/>
              </a:prstGeom>
              <a:blipFill rotWithShape="1">
                <a:blip r:embed="rId17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14306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0.00052 -0.237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0847E-6 -3.30557E-6 L -0.38578 0.2449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9" y="122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 animBg="1"/>
      <p:bldP spid="51" grpId="0"/>
      <p:bldP spid="51" grpId="1"/>
      <p:bldP spid="75" grpId="0"/>
      <p:bldP spid="82" grpId="0"/>
      <p:bldP spid="86" grpId="0" animBg="1"/>
      <p:bldP spid="49" grpId="0"/>
      <p:bldP spid="50" grpId="0"/>
      <p:bldP spid="21" grpId="0"/>
      <p:bldP spid="2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 smtClean="0"/>
              <a:t>Continuous ABP Monitoring</a:t>
            </a:r>
            <a:endParaRPr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50" y="1153032"/>
            <a:ext cx="6847855" cy="3788175"/>
          </a:xfrm>
          <a:prstGeom prst="rect">
            <a:avLst/>
          </a:prstGeom>
        </p:spPr>
      </p:pic>
      <p:sp>
        <p:nvSpPr>
          <p:cNvPr id="5" name="椭圆形标注 4"/>
          <p:cNvSpPr/>
          <p:nvPr/>
        </p:nvSpPr>
        <p:spPr>
          <a:xfrm>
            <a:off x="6096000" y="4827995"/>
            <a:ext cx="4046899" cy="1261610"/>
          </a:xfrm>
          <a:prstGeom prst="wedgeEllipseCallout">
            <a:avLst>
              <a:gd name="adj1" fmla="val -42630"/>
              <a:gd name="adj2" fmla="val -12878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Requiring sufficient training data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3505" y="1475249"/>
            <a:ext cx="4985760" cy="260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4423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/>
              <a:t>Continuous</a:t>
            </a:r>
            <a:r>
              <a:rPr lang="en-US" altLang="zh-CN" sz="3200" dirty="0"/>
              <a:t> ABP Monitoring</a:t>
            </a:r>
            <a:endParaRPr lang="zh-CN" altLang="en-US" sz="3200" dirty="0"/>
          </a:p>
        </p:txBody>
      </p:sp>
      <p:sp>
        <p:nvSpPr>
          <p:cNvPr id="3" name="文本框 2"/>
          <p:cNvSpPr txBox="1"/>
          <p:nvPr/>
        </p:nvSpPr>
        <p:spPr>
          <a:xfrm>
            <a:off x="717868" y="1127760"/>
            <a:ext cx="10148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Boosting the ABP Monitoring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b="60778"/>
          <a:stretch/>
        </p:blipFill>
        <p:spPr>
          <a:xfrm>
            <a:off x="3073944" y="1917935"/>
            <a:ext cx="7657952" cy="270725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/>
          <a:srcRect t="47428" b="13654"/>
          <a:stretch/>
        </p:blipFill>
        <p:spPr>
          <a:xfrm>
            <a:off x="2935342" y="2017147"/>
            <a:ext cx="7935156" cy="2783541"/>
          </a:xfrm>
          <a:prstGeom prst="rect">
            <a:avLst/>
          </a:prstGeom>
        </p:spPr>
      </p:pic>
      <p:sp>
        <p:nvSpPr>
          <p:cNvPr id="10" name="下箭头 9"/>
          <p:cNvSpPr/>
          <p:nvPr/>
        </p:nvSpPr>
        <p:spPr>
          <a:xfrm>
            <a:off x="6451134" y="4823669"/>
            <a:ext cx="451786" cy="53689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425723" y="5475274"/>
            <a:ext cx="25026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/>
              <a:t>weights </a:t>
            </a:r>
            <a:r>
              <a:rPr lang="en-US" altLang="zh-CN" sz="2800" dirty="0" smtClean="0"/>
              <a:t>&amp; </a:t>
            </a:r>
            <a:r>
              <a:rPr lang="en-US" altLang="zh-CN" sz="2800" dirty="0"/>
              <a:t>bias</a:t>
            </a:r>
            <a:endParaRPr lang="zh-CN" altLang="en-US" sz="2800" dirty="0"/>
          </a:p>
        </p:txBody>
      </p:sp>
      <p:sp>
        <p:nvSpPr>
          <p:cNvPr id="13" name="下箭头 12"/>
          <p:cNvSpPr/>
          <p:nvPr/>
        </p:nvSpPr>
        <p:spPr>
          <a:xfrm rot="10800000">
            <a:off x="6451134" y="4778090"/>
            <a:ext cx="451786" cy="536896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796740" y="4710978"/>
            <a:ext cx="7935156" cy="1563987"/>
            <a:chOff x="2796740" y="4710978"/>
            <a:chExt cx="7935156" cy="1563987"/>
          </a:xfrm>
        </p:grpSpPr>
        <p:sp>
          <p:nvSpPr>
            <p:cNvPr id="14" name="矩形 13"/>
            <p:cNvSpPr/>
            <p:nvPr/>
          </p:nvSpPr>
          <p:spPr>
            <a:xfrm>
              <a:off x="3959604" y="5545123"/>
              <a:ext cx="5217952" cy="72984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3"/>
            <a:srcRect t="86691"/>
            <a:stretch/>
          </p:blipFill>
          <p:spPr>
            <a:xfrm>
              <a:off x="2796740" y="4710978"/>
              <a:ext cx="7935156" cy="9519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8637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t="19777" b="21159"/>
          <a:stretch/>
        </p:blipFill>
        <p:spPr>
          <a:xfrm>
            <a:off x="6690639" y="1182288"/>
            <a:ext cx="5013401" cy="15687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 smtClean="0"/>
              <a:t>Evaluation</a:t>
            </a:r>
            <a:endParaRPr lang="zh-CN" altLang="en-US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717868" y="1127760"/>
            <a:ext cx="604869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Setup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PPG-based prototype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Data Collection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35 participants (17 male, 18 female, aging between 19 to 50)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10 sessions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Continuous monitoring experiment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Various PPG sensors, sampling frequencies, contact pressures, and network </a:t>
            </a:r>
            <a:r>
              <a:rPr lang="en-US" altLang="zh-CN" sz="2200" dirty="0" smtClean="0"/>
              <a:t>structures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Ground Truth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Omron U30 device 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Standard validation procedure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400" dirty="0" smtClean="0"/>
          </a:p>
        </p:txBody>
      </p:sp>
      <p:sp>
        <p:nvSpPr>
          <p:cNvPr id="5" name="矩形 4"/>
          <p:cNvSpPr/>
          <p:nvPr/>
        </p:nvSpPr>
        <p:spPr>
          <a:xfrm>
            <a:off x="8092008" y="2778188"/>
            <a:ext cx="22106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C00000"/>
              </a:buClr>
            </a:pPr>
            <a:r>
              <a:rPr lang="en-US" altLang="zh-CN" sz="2400" dirty="0" smtClean="0"/>
              <a:t>prototype</a:t>
            </a:r>
            <a:endParaRPr lang="en-US" altLang="zh-CN" sz="2400" dirty="0"/>
          </a:p>
        </p:txBody>
      </p:sp>
      <p:pic>
        <p:nvPicPr>
          <p:cNvPr id="3074" name="Picture 2" descr="http://www.omronhealthcare.com.cn/Uploads/Sale/Product/148117991905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5" b="15765"/>
          <a:stretch/>
        </p:blipFill>
        <p:spPr bwMode="auto">
          <a:xfrm>
            <a:off x="7542127" y="3492082"/>
            <a:ext cx="3310424" cy="236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矩形 8"/>
          <p:cNvSpPr/>
          <p:nvPr/>
        </p:nvSpPr>
        <p:spPr>
          <a:xfrm>
            <a:off x="6409614" y="5957292"/>
            <a:ext cx="557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Clr>
                <a:srgbClr val="C00000"/>
              </a:buClr>
            </a:pPr>
            <a:r>
              <a:rPr lang="en-US" altLang="zh-CN" sz="2400" dirty="0" smtClean="0"/>
              <a:t>Arm-cuff BP monitoring device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5976393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981512" y="1127760"/>
            <a:ext cx="1099828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400" dirty="0"/>
              <a:t>Metrics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Mean </a:t>
            </a:r>
            <a:r>
              <a:rPr lang="en-US" altLang="zh-CN" sz="2200" dirty="0" smtClean="0"/>
              <a:t>error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2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2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Standard </a:t>
            </a:r>
            <a:r>
              <a:rPr lang="en-US" altLang="zh-CN" sz="2200" dirty="0" smtClean="0"/>
              <a:t>deviation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200" dirty="0" smtClean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endParaRPr lang="en-US" altLang="zh-CN" sz="2200" dirty="0"/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200" dirty="0"/>
              <a:t>Sample </a:t>
            </a:r>
            <a:r>
              <a:rPr lang="en-US" altLang="zh-CN" sz="2200" dirty="0" smtClean="0"/>
              <a:t>Pearson’s </a:t>
            </a:r>
            <a:r>
              <a:rPr lang="en-US" altLang="zh-CN" sz="2200" dirty="0"/>
              <a:t>correlation coefficient</a:t>
            </a:r>
            <a:endParaRPr lang="zh-CN" altLang="en-US" sz="22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 smtClean="0"/>
              <a:t>Evaluation</a:t>
            </a:r>
            <a:endParaRPr lang="zh-CN" alt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5152934" y="1896597"/>
                <a:ext cx="1985352" cy="5431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𝑀𝐸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2934" y="1896597"/>
                <a:ext cx="1985352" cy="5431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4571718" y="3117188"/>
                <a:ext cx="3147785" cy="9106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dirty="0">
                          <a:latin typeface="Cambria Math" panose="02040503050406030204" pitchFamily="18" charset="0"/>
                        </a:rPr>
                        <m:t>𝑆𝑇𝐵</m:t>
                      </m:r>
                      <m:r>
                        <a:rPr lang="en-US" altLang="zh-CN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altLang="zh-CN" i="1" dirty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altLang="zh-CN" i="1" dirty="0">
                                  <a:latin typeface="Cambria Math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altLang="zh-CN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CN" i="1" dirty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CN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 dirty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CN" i="1" dirty="0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i="1" dirty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 dirty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dirty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CN" i="1" dirty="0">
                                              <a:latin typeface="Cambria Math" panose="02040503050406030204" pitchFamily="18" charset="0"/>
                                            </a:rPr>
                                            <m:t>𝑀𝐸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CN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num>
                            <m:den>
                              <m:r>
                                <a:rPr lang="en-US" altLang="zh-CN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718" y="3117188"/>
                <a:ext cx="3147785" cy="9106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375639" y="4998621"/>
                <a:ext cx="3539943" cy="7392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i="1">
                              <a:latin typeface="Cambria Math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grow m:val="on"/>
                              <m:ctrlPr>
                                <a:rPr lang="zh-CN" alt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zh-CN" alt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alt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</m:d>
                              <m:d>
                                <m:dPr>
                                  <m:ctrlPr>
                                    <a:rPr lang="zh-CN" alt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zh-CN" altLang="en-US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</m:acc>
                                </m:e>
                              </m:d>
                            </m:e>
                          </m:nary>
                        </m:num>
                        <m:den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zh-CN" altLang="en-US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zh-CN" b="0" i="1" smtClean="0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  <m:rad>
                            <m:radPr>
                              <m:degHide m:val="on"/>
                              <m:ctrlPr>
                                <a:rPr lang="zh-CN" altLang="en-US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nary>
                                <m:naryPr>
                                  <m:chr m:val="∑"/>
                                  <m:limLoc m:val="undOvr"/>
                                  <m:grow m:val="on"/>
                                  <m:ctrlPr>
                                    <a:rPr lang="zh-CN" altLang="en-US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zh-CN" altLang="en-US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zh-CN" alt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zh-CN" altLang="en-US" i="1">
                                                  <a:latin typeface="Cambria Math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CN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CN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acc>
                                            <m:accPr>
                                              <m:chr m:val="̅"/>
                                              <m:ctrlPr>
                                                <a:rPr lang="en-US" altLang="zh-CN" i="1">
                                                  <a:latin typeface="Cambria Math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CN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ra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639" y="4998621"/>
                <a:ext cx="3539943" cy="7392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4999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/>
              <a:t>Background</a:t>
            </a:r>
            <a:endParaRPr lang="zh-CN" altLang="en-US" sz="3600" dirty="0"/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BA965F1-09C1-4D60-B9BF-A27A292822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44"/>
          <a:stretch/>
        </p:blipFill>
        <p:spPr>
          <a:xfrm>
            <a:off x="1019673" y="1214960"/>
            <a:ext cx="2672443" cy="504332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25F1E71-4775-4C39-AE42-14CAAFCB7E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749" r="23272"/>
          <a:stretch/>
        </p:blipFill>
        <p:spPr>
          <a:xfrm>
            <a:off x="814044" y="1218173"/>
            <a:ext cx="2628932" cy="504332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CC04AABC-78A1-4756-AE34-C54972CEA75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9" r="23272"/>
          <a:stretch/>
        </p:blipFill>
        <p:spPr>
          <a:xfrm>
            <a:off x="814044" y="1214960"/>
            <a:ext cx="2628932" cy="504332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F7FAD16C-B401-4F5F-9364-98C53F7B995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37" r="42347" b="66635"/>
          <a:stretch/>
        </p:blipFill>
        <p:spPr>
          <a:xfrm>
            <a:off x="1873315" y="1415117"/>
            <a:ext cx="740184" cy="1682714"/>
          </a:xfrm>
          <a:prstGeom prst="rect">
            <a:avLst/>
          </a:prstGeom>
        </p:spPr>
      </p:pic>
      <p:sp>
        <p:nvSpPr>
          <p:cNvPr id="8" name="内容占位符 2"/>
          <p:cNvSpPr txBox="1">
            <a:spLocks/>
          </p:cNvSpPr>
          <p:nvPr/>
        </p:nvSpPr>
        <p:spPr>
          <a:xfrm>
            <a:off x="3513667" y="1237323"/>
            <a:ext cx="8212666" cy="29875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Hypertension: </a:t>
            </a:r>
            <a:r>
              <a:rPr lang="en-US" altLang="zh-CN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blood pressure is too </a:t>
            </a: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/>
              <a:t>Global </a:t>
            </a:r>
            <a:r>
              <a:rPr lang="en-US" altLang="zh-CN" dirty="0"/>
              <a:t>health </a:t>
            </a:r>
            <a:r>
              <a:rPr lang="en-US" altLang="zh-CN" dirty="0" smtClean="0"/>
              <a:t>issue: affect 1 </a:t>
            </a:r>
            <a:r>
              <a:rPr lang="en-US" altLang="zh-CN" dirty="0"/>
              <a:t>in </a:t>
            </a:r>
            <a:r>
              <a:rPr lang="en-US" altLang="zh-CN" dirty="0" smtClean="0"/>
              <a:t>5 </a:t>
            </a:r>
            <a:r>
              <a:rPr lang="en-US" altLang="zh-CN" dirty="0"/>
              <a:t>people</a:t>
            </a:r>
            <a:endParaRPr lang="en-US" altLang="zh-CN" dirty="0" smtClean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/>
              <a:t>Silent killer: </a:t>
            </a:r>
            <a:r>
              <a:rPr lang="en-US" altLang="zh-CN" dirty="0"/>
              <a:t>no </a:t>
            </a:r>
            <a:r>
              <a:rPr lang="en-US" altLang="zh-CN" dirty="0" smtClean="0"/>
              <a:t>symptoms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dirty="0" smtClean="0"/>
              <a:t>Damage the body</a:t>
            </a:r>
            <a:endParaRPr lang="en-US" altLang="zh-CN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28" name="对话气泡: 圆角矩形 19">
            <a:extLst>
              <a:ext uri="{FF2B5EF4-FFF2-40B4-BE49-F238E27FC236}">
                <a16:creationId xmlns="" xmlns:a16="http://schemas.microsoft.com/office/drawing/2014/main" id="{54E17502-2396-4EF5-9969-45287DAD1AC2}"/>
              </a:ext>
            </a:extLst>
          </p:cNvPr>
          <p:cNvSpPr/>
          <p:nvPr/>
        </p:nvSpPr>
        <p:spPr>
          <a:xfrm>
            <a:off x="3606800" y="3437467"/>
            <a:ext cx="7382933" cy="2952054"/>
          </a:xfrm>
          <a:prstGeom prst="wedgeRoundRectCallout">
            <a:avLst>
              <a:gd name="adj1" fmla="val -67307"/>
              <a:gd name="adj2" fmla="val -61870"/>
              <a:gd name="adj3" fmla="val 16667"/>
            </a:avLst>
          </a:prstGeom>
          <a:solidFill>
            <a:srgbClr val="F6F6F6"/>
          </a:solidFill>
          <a:ln w="25400">
            <a:solidFill>
              <a:srgbClr val="006C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E2B31038-615C-4286-9CBE-48F25469CFD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643" t="9636" r="2620"/>
          <a:stretch/>
        </p:blipFill>
        <p:spPr>
          <a:xfrm>
            <a:off x="5736982" y="4477504"/>
            <a:ext cx="3122565" cy="1840047"/>
          </a:xfrm>
          <a:prstGeom prst="rect">
            <a:avLst/>
          </a:prstGeom>
        </p:spPr>
      </p:pic>
      <p:sp>
        <p:nvSpPr>
          <p:cNvPr id="30" name="文本框 21">
            <a:extLst>
              <a:ext uri="{FF2B5EF4-FFF2-40B4-BE49-F238E27FC236}">
                <a16:creationId xmlns="" xmlns:a16="http://schemas.microsoft.com/office/drawing/2014/main" id="{9A882BF9-F4E0-4DEB-A33E-7EE9AAF3C8BC}"/>
              </a:ext>
            </a:extLst>
          </p:cNvPr>
          <p:cNvSpPr txBox="1"/>
          <p:nvPr/>
        </p:nvSpPr>
        <p:spPr>
          <a:xfrm>
            <a:off x="3945466" y="3592688"/>
            <a:ext cx="70442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Blood pressure is the key signal in the </a:t>
            </a:r>
            <a:r>
              <a:rPr lang="en-US" altLang="zh-CN" sz="28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prevention and diagnosis of </a:t>
            </a:r>
            <a:r>
              <a:rPr lang="en-US" altLang="zh-CN" sz="2800" b="0" i="0" kern="1200" dirty="0">
                <a:solidFill>
                  <a:schemeClr val="tx1"/>
                </a:solidFill>
                <a:effectLst/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hypertension.</a:t>
            </a:r>
            <a:endParaRPr lang="zh-CN" altLang="en-US" sz="2800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87183717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fill="hold" nodeType="afterEffect" p14:presetBounceEnd="3000">
                                      <p:stCondLst>
                                        <p:cond delay="0"/>
                                      </p:stCondLst>
                                      <p:childTnLst>
                                        <p:animScale p14:bounceEnd="3000">
                                          <p:cBhvr>
                                            <p:cTn id="6" dur="1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6" presetClass="emph" presetSubtype="0" repeatCount="indefinite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6" dur="1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20000" y="12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" presetID="35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discrete" valueType="str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hidden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visible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30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Overall Performance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t="4990"/>
          <a:stretch/>
        </p:blipFill>
        <p:spPr>
          <a:xfrm>
            <a:off x="1738851" y="1185081"/>
            <a:ext cx="8600145" cy="359664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049233" y="5149378"/>
            <a:ext cx="37391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Mean error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DBP 0.86 mmHg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SBP 1.67 mmHg</a:t>
            </a:r>
          </a:p>
        </p:txBody>
      </p:sp>
      <p:sp>
        <p:nvSpPr>
          <p:cNvPr id="7" name="矩形 6"/>
          <p:cNvSpPr/>
          <p:nvPr/>
        </p:nvSpPr>
        <p:spPr>
          <a:xfrm>
            <a:off x="3320923" y="4781724"/>
            <a:ext cx="543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/>
              <a:t>Bland–Altman </a:t>
            </a:r>
            <a:r>
              <a:rPr lang="en-US" altLang="zh-CN" b="1" dirty="0"/>
              <a:t>diagram of DBP and SBP</a:t>
            </a:r>
            <a:endParaRPr lang="zh-CN" altLang="en-US" b="1" dirty="0"/>
          </a:p>
        </p:txBody>
      </p:sp>
      <p:sp>
        <p:nvSpPr>
          <p:cNvPr id="5" name="矩形 4"/>
          <p:cNvSpPr/>
          <p:nvPr/>
        </p:nvSpPr>
        <p:spPr>
          <a:xfrm>
            <a:off x="6697213" y="5149378"/>
            <a:ext cx="435947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/>
              <a:t>Standard deviation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200" dirty="0"/>
              <a:t>DBP 6.55 mmHg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200" dirty="0"/>
              <a:t>SBP 7.31 mmHg</a:t>
            </a:r>
          </a:p>
        </p:txBody>
      </p:sp>
    </p:spTree>
    <p:extLst>
      <p:ext uri="{BB962C8B-B14F-4D97-AF65-F5344CB8AC3E}">
        <p14:creationId xmlns:p14="http://schemas.microsoft.com/office/powerpoint/2010/main" val="1816429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Overall Performance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1958859" y="5141204"/>
            <a:ext cx="7841387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/>
              <a:t>Sample Pearson’s correlation coefficient</a:t>
            </a:r>
          </a:p>
          <a:p>
            <a:pPr marL="800100" lvl="1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200" dirty="0"/>
              <a:t>DBP 0.88</a:t>
            </a:r>
          </a:p>
          <a:p>
            <a:pPr marL="800100" lvl="1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200" dirty="0"/>
              <a:t>SBP </a:t>
            </a:r>
            <a:r>
              <a:rPr lang="en-US" altLang="zh-CN" sz="2200" dirty="0" smtClean="0"/>
              <a:t>0.82</a:t>
            </a:r>
            <a:endParaRPr lang="zh-CN" altLang="en-US" sz="2200" dirty="0"/>
          </a:p>
        </p:txBody>
      </p:sp>
      <p:sp>
        <p:nvSpPr>
          <p:cNvPr id="7" name="矩形 6"/>
          <p:cNvSpPr/>
          <p:nvPr/>
        </p:nvSpPr>
        <p:spPr>
          <a:xfrm>
            <a:off x="3320923" y="4781724"/>
            <a:ext cx="543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Correlation diagram of DBP and SBP</a:t>
            </a:r>
            <a:endParaRPr lang="zh-CN" altLang="en-US" b="1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4770" b="4954"/>
          <a:stretch/>
        </p:blipFill>
        <p:spPr>
          <a:xfrm>
            <a:off x="1807857" y="1260060"/>
            <a:ext cx="8462132" cy="3446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390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Overall Performance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53006"/>
                  </p:ext>
                </p:extLst>
              </p:nvPr>
            </p:nvGraphicFramePr>
            <p:xfrm>
              <a:off x="712204" y="1326140"/>
              <a:ext cx="5436000" cy="17526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xmlns="" val="414684285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xmlns="" val="3566060275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xmlns="" val="661564949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xmlns="" val="1577963056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ME</a:t>
                          </a:r>
                        </a:p>
                        <a:p>
                          <a:pPr algn="ctr"/>
                          <a:r>
                            <a:rPr lang="en-US" altLang="zh-CN" dirty="0" smtClean="0"/>
                            <a:t>(mmHg)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STD</a:t>
                          </a:r>
                        </a:p>
                        <a:p>
                          <a:pPr algn="ctr"/>
                          <a:r>
                            <a:rPr lang="en-US" altLang="zh-CN" dirty="0" smtClean="0"/>
                            <a:t>(mmHg)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2095851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altLang="zh-CN" i="1" dirty="0" smtClean="0"/>
                            <a:t>Crisp-BP</a:t>
                          </a:r>
                          <a:endParaRPr lang="zh-CN" altLang="en-US" i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DBP</a:t>
                          </a:r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0.86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6.55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7600250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SBP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1.67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7.31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423713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AAMI</a:t>
                          </a:r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DBP &amp; SBP</a:t>
                          </a:r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dirty="0" smtClean="0"/>
                            <a:t>5</a:t>
                          </a:r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dirty="0" smtClean="0"/>
                            <a:t>8</a:t>
                          </a:r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117917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753006"/>
                  </p:ext>
                </p:extLst>
              </p:nvPr>
            </p:nvGraphicFramePr>
            <p:xfrm>
              <a:off x="712204" y="1326140"/>
              <a:ext cx="5436000" cy="175260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4146842855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566060275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val="661564949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val="1577963056"/>
                        </a:ext>
                      </a:extLst>
                    </a:gridCol>
                  </a:tblGrid>
                  <a:tr h="64008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ME</a:t>
                          </a:r>
                        </a:p>
                        <a:p>
                          <a:pPr algn="ctr"/>
                          <a:r>
                            <a:rPr lang="en-US" altLang="zh-CN" dirty="0" smtClean="0"/>
                            <a:t>(mmHg)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STD</a:t>
                          </a:r>
                        </a:p>
                        <a:p>
                          <a:pPr algn="ctr"/>
                          <a:r>
                            <a:rPr lang="en-US" altLang="zh-CN" dirty="0" smtClean="0"/>
                            <a:t>(mmHg)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095851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altLang="zh-CN" i="1" dirty="0" smtClean="0"/>
                            <a:t>Crisp-BP</a:t>
                          </a:r>
                          <a:endParaRPr lang="zh-CN" altLang="en-US" i="1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DBP</a:t>
                          </a:r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0.86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6.55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7600250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SBP</a:t>
                          </a:r>
                          <a:endParaRPr lang="zh-CN" altLang="en-US" dirty="0"/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1.67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7.31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>
                        <a:solidFill>
                          <a:srgbClr val="E7E7E7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2371323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AAMI</a:t>
                          </a:r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DBP &amp; SBP</a:t>
                          </a:r>
                          <a:endParaRPr lang="zh-CN" altLang="en-US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98214" t="-381967" r="-101339" b="-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296889" t="-381967" r="-889" b="-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117917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3778459"/>
                  </p:ext>
                </p:extLst>
              </p:nvPr>
            </p:nvGraphicFramePr>
            <p:xfrm>
              <a:off x="712204" y="3689894"/>
              <a:ext cx="6804000" cy="259588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xmlns="" val="74032991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xmlns="" val="3142068655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xmlns="" val="1401195523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xmlns="" val="1931179020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xmlns="" val="173525285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Cumulative Error Percentage</a:t>
                          </a:r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43647006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dirty="0" smtClean="0"/>
                            <a:t>5</a:t>
                          </a:r>
                          <a:r>
                            <a:rPr lang="zh-CN" altLang="en-US" baseline="0" dirty="0" smtClean="0"/>
                            <a:t> </a:t>
                          </a:r>
                          <a:r>
                            <a:rPr lang="en-US" altLang="zh-CN" baseline="0" dirty="0" smtClean="0"/>
                            <a:t>mmHg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dirty="0" smtClean="0"/>
                            <a:t>10</a:t>
                          </a:r>
                          <a:r>
                            <a:rPr lang="zh-CN" altLang="en-US" baseline="0" dirty="0" smtClean="0"/>
                            <a:t> </a:t>
                          </a:r>
                          <a:r>
                            <a:rPr lang="en-US" altLang="zh-CN" baseline="0" dirty="0" smtClean="0"/>
                            <a:t>mmHg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zh-CN" altLang="en-US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</m:oMath>
                          </a14:m>
                          <a:r>
                            <a:rPr lang="en-US" altLang="zh-CN" dirty="0" smtClean="0"/>
                            <a:t>15</a:t>
                          </a:r>
                          <a:r>
                            <a:rPr lang="zh-CN" altLang="en-US" baseline="0" dirty="0" smtClean="0"/>
                            <a:t> </a:t>
                          </a:r>
                          <a:r>
                            <a:rPr lang="en-US" altLang="zh-CN" baseline="0" dirty="0" smtClean="0"/>
                            <a:t>mmHg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50200984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altLang="zh-CN" i="1" dirty="0" smtClean="0"/>
                            <a:t>Crisp-BP</a:t>
                          </a:r>
                          <a:endParaRPr lang="zh-CN" alt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DBP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76.73%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91.43%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97.96%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01778085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SBP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65.66%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87.17%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96.23%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581536305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300000"/>
                            </a:lnSpc>
                          </a:pPr>
                          <a:r>
                            <a:rPr lang="en-US" altLang="zh-CN" dirty="0" smtClean="0"/>
                            <a:t>BHS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Grade 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60%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95%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30729183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Grade B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50%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90%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38327461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Grade C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40%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85%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6269072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表格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83778459"/>
                  </p:ext>
                </p:extLst>
              </p:nvPr>
            </p:nvGraphicFramePr>
            <p:xfrm>
              <a:off x="712204" y="3689894"/>
              <a:ext cx="6804000" cy="259588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260000">
                      <a:extLst>
                        <a:ext uri="{9D8B030D-6E8A-4147-A177-3AD203B41FA5}">
                          <a16:colId xmlns:a16="http://schemas.microsoft.com/office/drawing/2014/main" val="740329911"/>
                        </a:ext>
                      </a:extLst>
                    </a:gridCol>
                    <a:gridCol w="1440000">
                      <a:extLst>
                        <a:ext uri="{9D8B030D-6E8A-4147-A177-3AD203B41FA5}">
                          <a16:colId xmlns:a16="http://schemas.microsoft.com/office/drawing/2014/main" val="3142068655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val="1401195523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val="1931179020"/>
                        </a:ext>
                      </a:extLst>
                    </a:gridCol>
                    <a:gridCol w="1368000">
                      <a:extLst>
                        <a:ext uri="{9D8B030D-6E8A-4147-A177-3AD203B41FA5}">
                          <a16:colId xmlns:a16="http://schemas.microsoft.com/office/drawing/2014/main" val="1735252853"/>
                        </a:ext>
                      </a:extLst>
                    </a:gridCol>
                  </a:tblGrid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sz="1800" kern="1200" dirty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Cumulative Error Percentage</a:t>
                          </a:r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43647006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196889" t="-108197" r="-200889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298214" t="-108197" r="-101786" b="-5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4"/>
                          <a:stretch>
                            <a:fillRect l="-396444" t="-108197" r="-1333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200984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200000"/>
                            </a:lnSpc>
                          </a:pPr>
                          <a:r>
                            <a:rPr lang="en-US" altLang="zh-CN" i="1" dirty="0" smtClean="0"/>
                            <a:t>Crisp-BP</a:t>
                          </a:r>
                          <a:endParaRPr lang="zh-CN" altLang="en-US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DBP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76.73%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91.43%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97.96%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780852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SBP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65.66%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87.17%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96.23%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81536305"/>
                      </a:ext>
                    </a:extLst>
                  </a:tr>
                  <a:tr h="370840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300000"/>
                            </a:lnSpc>
                          </a:pPr>
                          <a:r>
                            <a:rPr lang="en-US" altLang="zh-CN" dirty="0" smtClean="0"/>
                            <a:t>BHS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Grade 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60%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95%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07291836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Grade B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50%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75%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90%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83274614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Grade C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40%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65%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85%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26907237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云形标注 7"/>
          <p:cNvSpPr/>
          <p:nvPr/>
        </p:nvSpPr>
        <p:spPr>
          <a:xfrm>
            <a:off x="6897189" y="903499"/>
            <a:ext cx="4963888" cy="2417063"/>
          </a:xfrm>
          <a:prstGeom prst="cloudCallout">
            <a:avLst>
              <a:gd name="adj1" fmla="val -72095"/>
              <a:gd name="adj2" fmla="val 116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ssociation for the </a:t>
            </a:r>
            <a:r>
              <a:rPr lang="en-US" altLang="zh-CN" sz="2800" u="sng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dvancement of </a:t>
            </a:r>
            <a:r>
              <a:rPr lang="en-US" altLang="zh-CN" sz="2800" u="sng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edical </a:t>
            </a:r>
            <a:r>
              <a:rPr lang="en-US" altLang="zh-CN" sz="2800" u="sng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nstruments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云形标注 8"/>
          <p:cNvSpPr/>
          <p:nvPr/>
        </p:nvSpPr>
        <p:spPr>
          <a:xfrm>
            <a:off x="8059783" y="3955431"/>
            <a:ext cx="3801293" cy="1907177"/>
          </a:xfrm>
          <a:prstGeom prst="cloudCallout">
            <a:avLst>
              <a:gd name="adj1" fmla="val -70387"/>
              <a:gd name="adj2" fmla="val -96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u="sng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ritain </a:t>
            </a:r>
            <a:r>
              <a:rPr lang="en-US" altLang="zh-CN" sz="2800" u="sng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ypertension </a:t>
            </a:r>
            <a:r>
              <a:rPr lang="en-US" altLang="zh-CN" sz="2800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ociety 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040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Comparison with Typical Related Works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0135563"/>
                  </p:ext>
                </p:extLst>
              </p:nvPr>
            </p:nvGraphicFramePr>
            <p:xfrm>
              <a:off x="1308000" y="1046237"/>
              <a:ext cx="9828000" cy="451612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908000">
                      <a:extLst>
                        <a:ext uri="{9D8B030D-6E8A-4147-A177-3AD203B41FA5}">
                          <a16:colId xmlns:a16="http://schemas.microsoft.com/office/drawing/2014/main" xmlns="" val="2569001593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xmlns="" val="1434742003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xmlns="" val="2760159644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xmlns="" val="1286605315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xmlns="" val="957419051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xmlns="" val="4207553802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xmlns="" val="3571199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Items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Glabella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SeismoWatch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Seismo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Naptics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eBP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Crisp-BP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648362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Method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PTT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PTT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PTT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PTT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CPA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RWTT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897592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Subject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78515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Device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Glasses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Wristband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Phone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Shorts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In-ear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Wristband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960034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Auxiliary Tools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Accel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 smtClean="0"/>
                            <a:t>Accel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 smtClean="0"/>
                            <a:t>Accel,elec,oxi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Balloon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214247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Passive</a:t>
                          </a:r>
                          <a:r>
                            <a:rPr lang="en-US" altLang="zh-CN" baseline="0" dirty="0" smtClean="0"/>
                            <a:t> Sensing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>
                              <a:sym typeface="Wingdings 2" panose="05020102010507070707" pitchFamily="18" charset="2"/>
                            </a:rPr>
                            <a:t>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 smtClean="0">
                              <a:sym typeface="Wingdings 2" panose="05020102010507070707" pitchFamily="18" charset="2"/>
                            </a:rPr>
                            <a:t>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 smtClean="0"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 smtClean="0">
                              <a:sym typeface="Wingdings 2" panose="05020102010507070707" pitchFamily="18" charset="2"/>
                            </a:rPr>
                            <a:t>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 smtClean="0">
                              <a:solidFill>
                                <a:srgbClr val="FF0000"/>
                              </a:solidFill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zh-CN" alt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42513262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Scenario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Daytime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Instant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Instant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Night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Instant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Daytime &amp; night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776847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Comfort</a:t>
                          </a:r>
                          <a:r>
                            <a:rPr lang="en-US" altLang="zh-CN" baseline="0" dirty="0" smtClean="0"/>
                            <a:t> Level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High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Middle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Middle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Middle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Middle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High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30039533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SBP ME/STD (mmHg)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zh-CN" altLang="en-US" smtClean="0">
                                  <a:latin typeface="Cambria Math" panose="02040503050406030204" pitchFamily="18" charset="0"/>
                                </a:rPr>
                                <m:t>±</m:t>
                              </m:r>
                            </m:oMath>
                          </a14:m>
                          <a:r>
                            <a:rPr lang="en-US" altLang="zh-CN" dirty="0" smtClean="0"/>
                            <a:t>10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4.8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1.8/7.2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1.67/7.31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1010021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DBP</a:t>
                          </a:r>
                          <a:r>
                            <a:rPr lang="en-US" altLang="zh-CN" baseline="0" dirty="0" smtClean="0"/>
                            <a:t> </a:t>
                          </a:r>
                          <a:r>
                            <a:rPr lang="en-US" altLang="zh-CN" dirty="0" smtClean="0"/>
                            <a:t>ME/STD (mmHg)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2.9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1.3/6.9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-3.1/7.9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0.86/6.55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29028368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0135563"/>
                  </p:ext>
                </p:extLst>
              </p:nvPr>
            </p:nvGraphicFramePr>
            <p:xfrm>
              <a:off x="1308000" y="1046237"/>
              <a:ext cx="9828000" cy="4516120"/>
            </p:xfrm>
            <a:graphic>
              <a:graphicData uri="http://schemas.openxmlformats.org/drawingml/2006/table">
                <a:tbl>
                  <a:tblPr firstRow="1" bandRow="1">
                    <a:tableStyleId>{6E25E649-3F16-4E02-A733-19D2CDBF48F0}</a:tableStyleId>
                  </a:tblPr>
                  <a:tblGrid>
                    <a:gridCol w="1908000">
                      <a:extLst>
                        <a:ext uri="{9D8B030D-6E8A-4147-A177-3AD203B41FA5}">
                          <a16:colId xmlns:a16="http://schemas.microsoft.com/office/drawing/2014/main" val="2569001593"/>
                        </a:ext>
                      </a:extLst>
                    </a:gridCol>
                    <a:gridCol w="1080000">
                      <a:extLst>
                        <a:ext uri="{9D8B030D-6E8A-4147-A177-3AD203B41FA5}">
                          <a16:colId xmlns:a16="http://schemas.microsoft.com/office/drawing/2014/main" val="1434742003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2760159644"/>
                        </a:ext>
                      </a:extLst>
                    </a:gridCol>
                    <a:gridCol w="1008000">
                      <a:extLst>
                        <a:ext uri="{9D8B030D-6E8A-4147-A177-3AD203B41FA5}">
                          <a16:colId xmlns:a16="http://schemas.microsoft.com/office/drawing/2014/main" val="1286605315"/>
                        </a:ext>
                      </a:extLst>
                    </a:gridCol>
                    <a:gridCol w="1692000">
                      <a:extLst>
                        <a:ext uri="{9D8B030D-6E8A-4147-A177-3AD203B41FA5}">
                          <a16:colId xmlns:a16="http://schemas.microsoft.com/office/drawing/2014/main" val="957419051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4207553802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35711992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Items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Glabella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SeismoWatch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Seismo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Naptics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eBP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Crisp-BP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483626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Method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PTT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PTT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PTT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PTT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CPA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RWTT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975920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Subject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6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35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35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85156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Device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Glasses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Wristband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Phone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Shorts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In-ear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Wristband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600343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Auxiliary Tools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err="1" smtClean="0"/>
                            <a:t>Accel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 smtClean="0"/>
                            <a:t>Accel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err="1" smtClean="0"/>
                            <a:t>Accel,elec,oxi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Balloon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-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1424773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Passive</a:t>
                          </a:r>
                          <a:r>
                            <a:rPr lang="en-US" altLang="zh-CN" baseline="0" dirty="0" smtClean="0"/>
                            <a:t> Sensing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>
                              <a:sym typeface="Wingdings 2" panose="05020102010507070707" pitchFamily="18" charset="2"/>
                            </a:rPr>
                            <a:t>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 smtClean="0">
                              <a:sym typeface="Wingdings 2" panose="05020102010507070707" pitchFamily="18" charset="2"/>
                            </a:rPr>
                            <a:t>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 smtClean="0"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 smtClean="0">
                              <a:sym typeface="Wingdings 2" panose="05020102010507070707" pitchFamily="18" charset="2"/>
                            </a:rPr>
                            <a:t>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zh-CN" altLang="en-US" dirty="0" smtClean="0">
                              <a:solidFill>
                                <a:srgbClr val="FF0000"/>
                              </a:solidFill>
                              <a:sym typeface="Wingdings 2" panose="05020102010507070707" pitchFamily="18" charset="2"/>
                            </a:rPr>
                            <a:t></a:t>
                          </a:r>
                          <a:endParaRPr lang="zh-CN" altLang="en-US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1326224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Scenario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Daytime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Instant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Instant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Night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Instant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Daytime &amp; night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68470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Comfort</a:t>
                          </a:r>
                          <a:r>
                            <a:rPr lang="en-US" altLang="zh-CN" baseline="0" dirty="0" smtClean="0"/>
                            <a:t> Level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High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Middle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Middle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Middle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Middle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High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395334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SBP ME/STD (mmHg)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3"/>
                          <a:stretch>
                            <a:fillRect l="-176836" t="-511429" r="-635593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4.8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1.8/7.2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1.67/7.31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0100219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zh-CN" dirty="0" smtClean="0"/>
                            <a:t>DBP</a:t>
                          </a:r>
                          <a:r>
                            <a:rPr lang="en-US" altLang="zh-CN" baseline="0" dirty="0" smtClean="0"/>
                            <a:t> </a:t>
                          </a:r>
                          <a:r>
                            <a:rPr lang="en-US" altLang="zh-CN" dirty="0" smtClean="0"/>
                            <a:t>ME/STD (mmHg)</a:t>
                          </a:r>
                          <a:endParaRPr lang="zh-CN" altLang="en-US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2.9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1.3/6.9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/>
                            <a:t>-3.1/7.9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rgbClr val="FF0000"/>
                              </a:solidFill>
                            </a:rPr>
                            <a:t>0.86/6.55</a:t>
                          </a:r>
                          <a:endParaRPr lang="zh-CN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028368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矩形 5"/>
          <p:cNvSpPr/>
          <p:nvPr/>
        </p:nvSpPr>
        <p:spPr>
          <a:xfrm>
            <a:off x="1434000" y="5562357"/>
            <a:ext cx="957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PTT, CPA stand for pulse transit times, change of pulse amplitude, respectively. </a:t>
            </a:r>
            <a:r>
              <a:rPr lang="en-US" altLang="zh-CN" dirty="0" err="1"/>
              <a:t>Accel</a:t>
            </a:r>
            <a:r>
              <a:rPr lang="en-US" altLang="zh-CN" dirty="0"/>
              <a:t>, </a:t>
            </a:r>
            <a:r>
              <a:rPr lang="en-US" altLang="zh-CN" dirty="0" err="1"/>
              <a:t>elec</a:t>
            </a:r>
            <a:r>
              <a:rPr lang="en-US" altLang="zh-CN" dirty="0"/>
              <a:t>, and </a:t>
            </a:r>
            <a:r>
              <a:rPr lang="en-US" altLang="zh-CN" dirty="0" err="1"/>
              <a:t>oxi</a:t>
            </a:r>
            <a:r>
              <a:rPr lang="en-US" altLang="zh-CN" dirty="0"/>
              <a:t> represent accelerometer, electrodes, and oximeter, respectively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6591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24-Hour Performance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481" y="1136779"/>
            <a:ext cx="6944769" cy="372946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20923" y="4781724"/>
            <a:ext cx="543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/>
              <a:t>24-hour </a:t>
            </a:r>
            <a:r>
              <a:rPr lang="en-US" altLang="zh-CN" b="1" dirty="0"/>
              <a:t>performance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4559300" y="5151056"/>
            <a:ext cx="571499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400" dirty="0" smtClean="0"/>
              <a:t>Mean error</a:t>
            </a:r>
            <a:r>
              <a:rPr lang="zh-CN" altLang="en-US" sz="2400" dirty="0" smtClean="0"/>
              <a:t>：</a:t>
            </a:r>
            <a:endParaRPr lang="en-US" altLang="zh-CN" sz="2400" dirty="0" smtClean="0"/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DBP &lt;3.2 mmHg</a:t>
            </a:r>
          </a:p>
          <a:p>
            <a:pPr marL="800100" lvl="1" indent="-34290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zh-CN" sz="2200" dirty="0" smtClean="0"/>
              <a:t>SBP </a:t>
            </a:r>
            <a:r>
              <a:rPr lang="en-US" altLang="zh-CN" sz="2200" dirty="0"/>
              <a:t>&lt;3.2 mmHg</a:t>
            </a:r>
            <a:endParaRPr lang="en-US" altLang="zh-CN" sz="2200" dirty="0" smtClean="0"/>
          </a:p>
        </p:txBody>
      </p:sp>
    </p:spTree>
    <p:extLst>
      <p:ext uri="{BB962C8B-B14F-4D97-AF65-F5344CB8AC3E}">
        <p14:creationId xmlns:p14="http://schemas.microsoft.com/office/powerpoint/2010/main" val="4256932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Conclusion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717867" y="1404597"/>
            <a:ext cx="102297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We propose an effective system to monitor ABP</a:t>
            </a:r>
            <a:r>
              <a:rPr lang="en-US" altLang="zh-CN" sz="2800" dirty="0"/>
              <a:t>.</a:t>
            </a:r>
            <a:endParaRPr lang="en-US" altLang="zh-CN" sz="2800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/>
              <a:t>We design a set of </a:t>
            </a:r>
            <a:r>
              <a:rPr lang="en-US" altLang="zh-CN" sz="2800" dirty="0" smtClean="0"/>
              <a:t>techniques to ensure accurate ABP measurements.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Evaluation Results are promising.</a:t>
            </a:r>
          </a:p>
        </p:txBody>
      </p:sp>
      <p:pic>
        <p:nvPicPr>
          <p:cNvPr id="6" name="Picture 2" descr="C:\Users\lenovo\Downloads\qrcode_dl.acm.or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6174" y="3119895"/>
            <a:ext cx="3176425" cy="31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18"/>
          <p:cNvSpPr txBox="1"/>
          <p:nvPr/>
        </p:nvSpPr>
        <p:spPr>
          <a:xfrm>
            <a:off x="717867" y="3875722"/>
            <a:ext cx="80883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A13F3D"/>
              </a:buClr>
            </a:pPr>
            <a:r>
              <a:rPr lang="en-US" altLang="zh-CN" sz="2800" b="1" dirty="0">
                <a:solidFill>
                  <a:srgbClr val="006C39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More details</a:t>
            </a:r>
            <a:r>
              <a:rPr lang="zh-CN" altLang="en-US" sz="2800" b="1" dirty="0">
                <a:solidFill>
                  <a:srgbClr val="006C39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？</a:t>
            </a:r>
            <a:endParaRPr lang="en-US" altLang="zh-CN" sz="2800" b="1" dirty="0">
              <a:solidFill>
                <a:srgbClr val="006C39"/>
              </a:solidFill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  <a:p>
            <a:pPr>
              <a:buClr>
                <a:srgbClr val="A13F3D"/>
              </a:buClr>
            </a:pPr>
            <a:r>
              <a:rPr lang="en-US" altLang="zh-CN" sz="2000" b="0" i="0" dirty="0" err="1">
                <a:solidFill>
                  <a:srgbClr val="3C3E44"/>
                </a:solidFill>
                <a:effectLst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Yetong</a:t>
            </a:r>
            <a:r>
              <a:rPr lang="en-US" altLang="zh-CN" sz="2000" b="0" i="0" dirty="0">
                <a:solidFill>
                  <a:srgbClr val="3C3E44"/>
                </a:solidFill>
                <a:effectLst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Cao, </a:t>
            </a:r>
            <a:r>
              <a:rPr lang="en-US" altLang="zh-CN" sz="2000" b="0" i="0" dirty="0" err="1">
                <a:solidFill>
                  <a:srgbClr val="3C3E44"/>
                </a:solidFill>
                <a:effectLst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Huijie</a:t>
            </a:r>
            <a:r>
              <a:rPr lang="en-US" altLang="zh-CN" sz="2000" b="0" i="0" dirty="0">
                <a:solidFill>
                  <a:srgbClr val="3C3E44"/>
                </a:solidFill>
                <a:effectLst/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solidFill>
                  <a:srgbClr val="3C3E4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Chen, Fan Li, Yu Wang,</a:t>
            </a:r>
          </a:p>
          <a:p>
            <a:pPr>
              <a:buClr>
                <a:srgbClr val="A13F3D"/>
              </a:buClr>
            </a:pPr>
            <a:r>
              <a:rPr lang="en-US" altLang="zh-CN" sz="2000" dirty="0">
                <a:solidFill>
                  <a:srgbClr val="006C39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Crisp-BP: Continuous Wrist PPG-based Blood Pressure Measurement,</a:t>
            </a:r>
          </a:p>
          <a:p>
            <a:pPr>
              <a:buClr>
                <a:srgbClr val="A13F3D"/>
              </a:buClr>
            </a:pPr>
            <a:r>
              <a:rPr lang="en-US" altLang="zh-CN" sz="2000" dirty="0">
                <a:solidFill>
                  <a:srgbClr val="3C3E4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In </a:t>
            </a:r>
            <a:r>
              <a:rPr lang="en-US" altLang="zh-CN" sz="2000" dirty="0" err="1">
                <a:solidFill>
                  <a:srgbClr val="3C3E4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MobiCom</a:t>
            </a:r>
            <a:r>
              <a:rPr lang="en-US" altLang="zh-CN" sz="2000" dirty="0">
                <a:solidFill>
                  <a:srgbClr val="3C3E44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 2021, New Orleans, United States, January 31 - February 04 2022</a:t>
            </a:r>
          </a:p>
        </p:txBody>
      </p:sp>
    </p:spTree>
    <p:extLst>
      <p:ext uri="{BB962C8B-B14F-4D97-AF65-F5344CB8AC3E}">
        <p14:creationId xmlns:p14="http://schemas.microsoft.com/office/powerpoint/2010/main" val="1143689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80727" y="772593"/>
            <a:ext cx="9503769" cy="2067157"/>
            <a:chOff x="2097897" y="2388923"/>
            <a:chExt cx="7502429" cy="2756209"/>
          </a:xfrm>
        </p:grpSpPr>
        <p:sp>
          <p:nvSpPr>
            <p:cNvPr id="3" name="矩形 2"/>
            <p:cNvSpPr/>
            <p:nvPr/>
          </p:nvSpPr>
          <p:spPr>
            <a:xfrm>
              <a:off x="2097897" y="2498254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Thanks!</a:t>
              </a:r>
              <a:endParaRPr lang="zh-CN" altLang="en-US" sz="1245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72065" y="2443590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FFFFFF"/>
                  </a:solidFill>
                </a:rPr>
                <a:t>Thanks!</a:t>
              </a:r>
              <a:endParaRPr lang="zh-CN" altLang="en-US" sz="1245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2246233" y="2388923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015C31"/>
                  </a:solidFill>
                </a:rPr>
                <a:t>Thanks!</a:t>
              </a:r>
              <a:endParaRPr lang="zh-CN" altLang="en-US" sz="1245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180727" y="2418513"/>
            <a:ext cx="9503769" cy="1505466"/>
            <a:chOff x="2097897" y="2388923"/>
            <a:chExt cx="7502429" cy="2007287"/>
          </a:xfrm>
        </p:grpSpPr>
        <p:sp>
          <p:nvSpPr>
            <p:cNvPr id="11" name="矩形 10"/>
            <p:cNvSpPr/>
            <p:nvPr/>
          </p:nvSpPr>
          <p:spPr>
            <a:xfrm>
              <a:off x="2097897" y="2498254"/>
              <a:ext cx="7354093" cy="1897956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 smtClean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&amp;</a:t>
              </a:r>
              <a:endParaRPr lang="zh-CN" altLang="en-US" sz="880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172065" y="2443590"/>
              <a:ext cx="7354093" cy="1897956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 smtClean="0">
                  <a:ln w="0">
                    <a:noFill/>
                  </a:ln>
                  <a:solidFill>
                    <a:srgbClr val="FFFFFF"/>
                  </a:solidFill>
                </a:rPr>
                <a:t>&amp;</a:t>
              </a:r>
              <a:endParaRPr lang="zh-CN" altLang="en-US" sz="880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246233" y="2388923"/>
              <a:ext cx="7354093" cy="1897955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8800" b="1" dirty="0" smtClean="0">
                  <a:ln w="0">
                    <a:noFill/>
                  </a:ln>
                  <a:solidFill>
                    <a:srgbClr val="015C31"/>
                  </a:solidFill>
                </a:rPr>
                <a:t>&amp;</a:t>
              </a:r>
              <a:endParaRPr lang="zh-CN" altLang="en-US" sz="880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180727" y="3325564"/>
            <a:ext cx="9503769" cy="2074215"/>
            <a:chOff x="1103270" y="4255300"/>
            <a:chExt cx="9503769" cy="2074215"/>
          </a:xfrm>
        </p:grpSpPr>
        <p:sp>
          <p:nvSpPr>
            <p:cNvPr id="15" name="矩形 14"/>
            <p:cNvSpPr/>
            <p:nvPr/>
          </p:nvSpPr>
          <p:spPr>
            <a:xfrm>
              <a:off x="1103270" y="4344356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 smtClean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Questions</a:t>
              </a:r>
              <a:endParaRPr lang="zh-CN" altLang="en-US" sz="1245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197223" y="4296398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 smtClean="0">
                  <a:ln w="0">
                    <a:noFill/>
                  </a:ln>
                  <a:solidFill>
                    <a:srgbClr val="FFFFFF"/>
                  </a:solidFill>
                </a:rPr>
                <a:t>Questions</a:t>
              </a:r>
              <a:endParaRPr lang="zh-CN" altLang="en-US" sz="1245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291176" y="4255300"/>
              <a:ext cx="9315863" cy="1985159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 smtClean="0">
                  <a:ln w="0">
                    <a:noFill/>
                  </a:ln>
                  <a:solidFill>
                    <a:srgbClr val="015C31"/>
                  </a:solidFill>
                </a:rPr>
                <a:t>Questions</a:t>
              </a:r>
              <a:endParaRPr lang="zh-CN" altLang="en-US" sz="1245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531586" y="5636196"/>
            <a:ext cx="7523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A13F3D"/>
              </a:buClr>
            </a:pPr>
            <a:r>
              <a:rPr lang="en-US" altLang="zh-CN" sz="2200" dirty="0" err="1" smtClean="0"/>
              <a:t>Yetong</a:t>
            </a:r>
            <a:r>
              <a:rPr lang="en-US" altLang="zh-CN" sz="2200" dirty="0" smtClean="0"/>
              <a:t> Cao</a:t>
            </a:r>
          </a:p>
          <a:p>
            <a:pPr algn="ctr">
              <a:buClr>
                <a:srgbClr val="A13F3D"/>
              </a:buClr>
            </a:pPr>
            <a:r>
              <a:rPr lang="en-US" altLang="zh-CN" sz="2200" dirty="0" smtClean="0"/>
              <a:t>yetongcao@bit.edu.cn</a:t>
            </a:r>
          </a:p>
        </p:txBody>
      </p:sp>
    </p:spTree>
    <p:extLst>
      <p:ext uri="{BB962C8B-B14F-4D97-AF65-F5344CB8AC3E}">
        <p14:creationId xmlns:p14="http://schemas.microsoft.com/office/powerpoint/2010/main" val="76516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/>
              <a:t>Current BP Monitoring Solutions</a:t>
            </a:r>
            <a:endParaRPr lang="zh-CN" altLang="en-US" sz="3600" dirty="0"/>
          </a:p>
        </p:txBody>
      </p:sp>
      <p:pic>
        <p:nvPicPr>
          <p:cNvPr id="4" name="Picture 5" descr="A picture containing person, holding, woman, black&#10;&#10;Description automatically generated">
            <a:extLst>
              <a:ext uri="{FF2B5EF4-FFF2-40B4-BE49-F238E27FC236}">
                <a16:creationId xmlns:a16="http://schemas.microsoft.com/office/drawing/2014/main" xmlns="" id="{5C9500FE-5C3B-41A5-A598-2965A2CEE45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8359" b="38462"/>
          <a:stretch/>
        </p:blipFill>
        <p:spPr>
          <a:xfrm>
            <a:off x="9485745" y="4193050"/>
            <a:ext cx="1708529" cy="1893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37" y="1872729"/>
            <a:ext cx="1943488" cy="194348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48" y="4172690"/>
            <a:ext cx="2741228" cy="194348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825" y="1902647"/>
            <a:ext cx="2850449" cy="1883651"/>
          </a:xfrm>
          <a:prstGeom prst="rect">
            <a:avLst/>
          </a:prstGeom>
        </p:spPr>
      </p:pic>
      <p:sp>
        <p:nvSpPr>
          <p:cNvPr id="9" name="内容占位符 2"/>
          <p:cNvSpPr txBox="1">
            <a:spLocks/>
          </p:cNvSpPr>
          <p:nvPr/>
        </p:nvSpPr>
        <p:spPr>
          <a:xfrm>
            <a:off x="6122112" y="1212629"/>
            <a:ext cx="5072161" cy="8082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Related Solutions</a:t>
            </a:r>
            <a:endParaRPr lang="en-US" altLang="zh-CN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1285476" y="1202850"/>
            <a:ext cx="4383803" cy="8082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Arm-cuff BP Monitoring</a:t>
            </a:r>
            <a:endParaRPr lang="en-US" altLang="zh-CN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8" name="1-1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1184.3137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85476" y="1809403"/>
            <a:ext cx="4243449" cy="424344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-274320" y="895149"/>
            <a:ext cx="12626419" cy="5527035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167640" y="3339965"/>
            <a:ext cx="12519739" cy="853085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A13F3D"/>
              </a:buClr>
            </a:pPr>
            <a:endParaRPr lang="en-US" altLang="zh-CN" sz="2400" dirty="0">
              <a:solidFill>
                <a:schemeClr val="tx1"/>
              </a:solidFill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3789506" y="3488388"/>
            <a:ext cx="5221662" cy="609398"/>
            <a:chOff x="6040605" y="5740710"/>
            <a:chExt cx="5221662" cy="609398"/>
          </a:xfrm>
        </p:grpSpPr>
        <p:sp>
          <p:nvSpPr>
            <p:cNvPr id="38" name="文本框 37"/>
            <p:cNvSpPr txBox="1"/>
            <p:nvPr/>
          </p:nvSpPr>
          <p:spPr>
            <a:xfrm>
              <a:off x="6497371" y="5740710"/>
              <a:ext cx="4764896" cy="609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>
                  <a:srgbClr val="A13F3D"/>
                </a:buClr>
              </a:pPr>
              <a:r>
                <a:rPr lang="en-US" altLang="zh-CN" sz="2800" dirty="0" smtClean="0"/>
                <a:t>Work discontinuously</a:t>
              </a:r>
              <a:endParaRPr lang="zh-CN" altLang="en-US" sz="2800" dirty="0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6040605" y="5813683"/>
              <a:ext cx="415938" cy="415938"/>
              <a:chOff x="601885" y="5044440"/>
              <a:chExt cx="415938" cy="415938"/>
            </a:xfrm>
          </p:grpSpPr>
          <p:sp>
            <p:nvSpPr>
              <p:cNvPr id="40" name="椭圆 39"/>
              <p:cNvSpPr/>
              <p:nvPr/>
            </p:nvSpPr>
            <p:spPr>
              <a:xfrm>
                <a:off x="601885" y="5044440"/>
                <a:ext cx="415938" cy="415938"/>
              </a:xfrm>
              <a:prstGeom prst="ellipse">
                <a:avLst/>
              </a:prstGeom>
              <a:noFill/>
              <a:ln w="38100">
                <a:solidFill>
                  <a:srgbClr val="A13F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grpSp>
            <p:nvGrpSpPr>
              <p:cNvPr id="41" name="组合 40"/>
              <p:cNvGrpSpPr/>
              <p:nvPr/>
            </p:nvGrpSpPr>
            <p:grpSpPr>
              <a:xfrm>
                <a:off x="693709" y="5147813"/>
                <a:ext cx="232291" cy="87630"/>
                <a:chOff x="698028" y="5135621"/>
                <a:chExt cx="232291" cy="87630"/>
              </a:xfrm>
            </p:grpSpPr>
            <p:sp>
              <p:nvSpPr>
                <p:cNvPr id="43" name="椭圆 42"/>
                <p:cNvSpPr/>
                <p:nvPr/>
              </p:nvSpPr>
              <p:spPr>
                <a:xfrm>
                  <a:off x="698028" y="5135621"/>
                  <a:ext cx="87630" cy="87630"/>
                </a:xfrm>
                <a:prstGeom prst="ellipse">
                  <a:avLst/>
                </a:prstGeom>
                <a:solidFill>
                  <a:srgbClr val="A13F3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842689" y="5135621"/>
                  <a:ext cx="87630" cy="87630"/>
                </a:xfrm>
                <a:prstGeom prst="ellipse">
                  <a:avLst/>
                </a:prstGeom>
                <a:solidFill>
                  <a:srgbClr val="A13F3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</p:grpSp>
          <p:sp>
            <p:nvSpPr>
              <p:cNvPr id="42" name="弧形 41"/>
              <p:cNvSpPr/>
              <p:nvPr/>
            </p:nvSpPr>
            <p:spPr>
              <a:xfrm rot="16705284">
                <a:off x="732378" y="5281605"/>
                <a:ext cx="154952" cy="178516"/>
              </a:xfrm>
              <a:prstGeom prst="arc">
                <a:avLst>
                  <a:gd name="adj1" fmla="val 16200000"/>
                  <a:gd name="adj2" fmla="val 4547280"/>
                </a:avLst>
              </a:prstGeom>
              <a:noFill/>
              <a:ln w="28575" cap="rnd">
                <a:solidFill>
                  <a:srgbClr val="A13F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lt1"/>
                  </a:solidFill>
                </a:endParaRP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685969" y="6052852"/>
            <a:ext cx="52181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bg1">
                    <a:lumMod val="50000"/>
                  </a:schemeClr>
                </a:solidFill>
              </a:rPr>
              <a:t>https://www.youtube.com/watch?v=N2GZCfJ5lK8</a:t>
            </a:r>
            <a:endParaRPr lang="zh-CN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7727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9" grpId="0"/>
      <p:bldP spid="10" grpId="0"/>
      <p:bldP spid="11" grpId="0" animBg="1"/>
      <p:bldP spid="12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48815" t="-1321"/>
          <a:stretch/>
        </p:blipFill>
        <p:spPr>
          <a:xfrm>
            <a:off x="6666385" y="4032491"/>
            <a:ext cx="2141729" cy="192426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4"/>
          <a:srcRect l="28886" t="6055" b="2777"/>
          <a:stretch/>
        </p:blipFill>
        <p:spPr>
          <a:xfrm>
            <a:off x="9104903" y="4119982"/>
            <a:ext cx="2089370" cy="1994115"/>
          </a:xfrm>
          <a:custGeom>
            <a:avLst/>
            <a:gdLst>
              <a:gd name="connsiteX0" fmla="*/ 315990 w 2187615"/>
              <a:gd name="connsiteY0" fmla="*/ 0 h 2087881"/>
              <a:gd name="connsiteX1" fmla="*/ 2187615 w 2187615"/>
              <a:gd name="connsiteY1" fmla="*/ 0 h 2087881"/>
              <a:gd name="connsiteX2" fmla="*/ 2187615 w 2187615"/>
              <a:gd name="connsiteY2" fmla="*/ 2087881 h 2087881"/>
              <a:gd name="connsiteX3" fmla="*/ 0 w 2187615"/>
              <a:gd name="connsiteY3" fmla="*/ 2087881 h 2087881"/>
              <a:gd name="connsiteX4" fmla="*/ 0 w 2187615"/>
              <a:gd name="connsiteY4" fmla="*/ 1524000 h 2087881"/>
              <a:gd name="connsiteX5" fmla="*/ 64530 w 2187615"/>
              <a:gd name="connsiteY5" fmla="*/ 1524000 h 2087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7615" h="2087881">
                <a:moveTo>
                  <a:pt x="315990" y="0"/>
                </a:moveTo>
                <a:lnTo>
                  <a:pt x="2187615" y="0"/>
                </a:lnTo>
                <a:lnTo>
                  <a:pt x="2187615" y="2087881"/>
                </a:lnTo>
                <a:lnTo>
                  <a:pt x="0" y="2087881"/>
                </a:lnTo>
                <a:lnTo>
                  <a:pt x="0" y="1524000"/>
                </a:lnTo>
                <a:lnTo>
                  <a:pt x="64530" y="152400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/>
              <a:t>Current BP Monitoring Solutions</a:t>
            </a:r>
            <a:endParaRPr lang="zh-CN" altLang="en-US" sz="3600" dirty="0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6122112" y="1212629"/>
            <a:ext cx="5072161" cy="8082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Related Solutions</a:t>
            </a:r>
            <a:endParaRPr lang="en-US" altLang="zh-CN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807303" y="1202850"/>
            <a:ext cx="5350216" cy="8082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Pulse Wave Velocity (PWV)-based BP Monitoring</a:t>
            </a:r>
            <a:endParaRPr lang="en-US" altLang="zh-CN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/>
          <a:srcRect l="26447" r="3032"/>
          <a:stretch/>
        </p:blipFill>
        <p:spPr>
          <a:xfrm>
            <a:off x="8466314" y="1832218"/>
            <a:ext cx="2727960" cy="195408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216404" y="2382473"/>
            <a:ext cx="4863936" cy="3660885"/>
            <a:chOff x="654341" y="1879295"/>
            <a:chExt cx="5425999" cy="4164063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3" t="4997" r="26459" b="11198"/>
            <a:stretch/>
          </p:blipFill>
          <p:spPr>
            <a:xfrm>
              <a:off x="654341" y="1879295"/>
              <a:ext cx="5405744" cy="4164063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47906" y="4989720"/>
                  <a:ext cx="3221373" cy="6108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/>
                          </a:rPr>
                          <m:t>𝑃𝑊𝑉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/>
                              </a:rPr>
                              <m:t>𝐿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∆</m:t>
                            </m:r>
                            <m:r>
                              <a:rPr lang="en-US" altLang="zh-CN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7906" y="4989720"/>
                  <a:ext cx="3221373" cy="61087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4494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2858967" y="5559169"/>
                  <a:ext cx="32213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/>
                          </a:rPr>
                          <m:t>𝐵𝑃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=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𝛼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∙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𝑃𝑊𝑉</m:t>
                        </m:r>
                        <m:r>
                          <a:rPr lang="en-US" altLang="zh-CN" b="0" i="1" smtClean="0">
                            <a:latin typeface="Cambria Math"/>
                          </a:rPr>
                          <m:t>+</m:t>
                        </m:r>
                        <m:r>
                          <a:rPr lang="zh-CN" altLang="en-US" b="0" i="1" smtClean="0">
                            <a:latin typeface="Cambria Math"/>
                          </a:rPr>
                          <m:t>𝛽</m:t>
                        </m:r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58967" y="5559169"/>
                  <a:ext cx="3221373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301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右大括号 14"/>
            <p:cNvSpPr/>
            <p:nvPr/>
          </p:nvSpPr>
          <p:spPr>
            <a:xfrm rot="5400000">
              <a:off x="4051412" y="3754909"/>
              <a:ext cx="278479" cy="2191143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07382" y="1758245"/>
            <a:ext cx="1650079" cy="2028053"/>
          </a:xfrm>
          <a:prstGeom prst="rect">
            <a:avLst/>
          </a:prstGeom>
        </p:spPr>
      </p:pic>
      <p:sp>
        <p:nvSpPr>
          <p:cNvPr id="39" name="矩形 38"/>
          <p:cNvSpPr/>
          <p:nvPr/>
        </p:nvSpPr>
        <p:spPr>
          <a:xfrm>
            <a:off x="-274320" y="880845"/>
            <a:ext cx="12626419" cy="5541340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-167640" y="3339965"/>
            <a:ext cx="12519739" cy="853085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A13F3D"/>
              </a:buClr>
            </a:pPr>
            <a:endParaRPr lang="en-US" altLang="zh-CN" sz="2400" dirty="0">
              <a:solidFill>
                <a:schemeClr val="tx1"/>
              </a:solidFill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3512420" y="3427606"/>
            <a:ext cx="5221662" cy="561885"/>
            <a:chOff x="6040605" y="5740710"/>
            <a:chExt cx="5221662" cy="561885"/>
          </a:xfrm>
        </p:grpSpPr>
        <p:sp>
          <p:nvSpPr>
            <p:cNvPr id="42" name="文本框 37"/>
            <p:cNvSpPr txBox="1"/>
            <p:nvPr/>
          </p:nvSpPr>
          <p:spPr>
            <a:xfrm>
              <a:off x="6497371" y="5740710"/>
              <a:ext cx="4764896" cy="56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>
                  <a:srgbClr val="A13F3D"/>
                </a:buClr>
              </a:pPr>
              <a:r>
                <a:rPr lang="en-US" altLang="zh-CN" sz="2800" dirty="0"/>
                <a:t>Require user effort</a:t>
              </a:r>
              <a:endParaRPr lang="zh-CN" altLang="en-US" sz="2800" dirty="0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6040605" y="5813683"/>
              <a:ext cx="415938" cy="415938"/>
              <a:chOff x="601885" y="5044440"/>
              <a:chExt cx="415938" cy="415938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601885" y="5044440"/>
                <a:ext cx="415938" cy="415938"/>
              </a:xfrm>
              <a:prstGeom prst="ellipse">
                <a:avLst/>
              </a:prstGeom>
              <a:noFill/>
              <a:ln w="38100">
                <a:solidFill>
                  <a:srgbClr val="A13F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693709" y="5147813"/>
                <a:ext cx="232291" cy="87630"/>
                <a:chOff x="698028" y="5135621"/>
                <a:chExt cx="232291" cy="87630"/>
              </a:xfrm>
            </p:grpSpPr>
            <p:sp>
              <p:nvSpPr>
                <p:cNvPr id="51" name="椭圆 50"/>
                <p:cNvSpPr/>
                <p:nvPr/>
              </p:nvSpPr>
              <p:spPr>
                <a:xfrm>
                  <a:off x="698028" y="5135621"/>
                  <a:ext cx="87630" cy="87630"/>
                </a:xfrm>
                <a:prstGeom prst="ellipse">
                  <a:avLst/>
                </a:prstGeom>
                <a:solidFill>
                  <a:srgbClr val="A13F3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842689" y="5135621"/>
                  <a:ext cx="87630" cy="87630"/>
                </a:xfrm>
                <a:prstGeom prst="ellipse">
                  <a:avLst/>
                </a:prstGeom>
                <a:solidFill>
                  <a:srgbClr val="A13F3D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2800"/>
                </a:p>
              </p:txBody>
            </p:sp>
          </p:grpSp>
          <p:sp>
            <p:nvSpPr>
              <p:cNvPr id="50" name="弧形 49"/>
              <p:cNvSpPr/>
              <p:nvPr/>
            </p:nvSpPr>
            <p:spPr>
              <a:xfrm rot="16705284">
                <a:off x="732378" y="5281605"/>
                <a:ext cx="154952" cy="178516"/>
              </a:xfrm>
              <a:prstGeom prst="arc">
                <a:avLst>
                  <a:gd name="adj1" fmla="val 16200000"/>
                  <a:gd name="adj2" fmla="val 4547280"/>
                </a:avLst>
              </a:prstGeom>
              <a:noFill/>
              <a:ln w="28575" cap="rnd">
                <a:solidFill>
                  <a:srgbClr val="A13F3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800">
                  <a:solidFill>
                    <a:schemeClr val="lt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18878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9" grpId="0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49" y="288916"/>
            <a:ext cx="11406066" cy="590931"/>
          </a:xfrm>
        </p:spPr>
        <p:txBody>
          <a:bodyPr/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Our Solution</a:t>
            </a:r>
            <a:endParaRPr lang="en-US" altLang="zh-C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126DE15B-1FC2-4245-8FA4-327481903538}"/>
              </a:ext>
            </a:extLst>
          </p:cNvPr>
          <p:cNvGrpSpPr/>
          <p:nvPr/>
        </p:nvGrpSpPr>
        <p:grpSpPr>
          <a:xfrm>
            <a:off x="649941" y="3729897"/>
            <a:ext cx="5585277" cy="2378655"/>
            <a:chOff x="156704" y="3421600"/>
            <a:chExt cx="7840138" cy="3338954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xmlns="" id="{4461D4D6-C7F6-4850-89BD-ADAE5259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7" t="28424" b="28909"/>
            <a:stretch/>
          </p:blipFill>
          <p:spPr>
            <a:xfrm>
              <a:off x="1011170" y="3421600"/>
              <a:ext cx="6985672" cy="3064140"/>
            </a:xfrm>
            <a:prstGeom prst="rect">
              <a:avLst/>
            </a:prstGeom>
          </p:spPr>
        </p:pic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E9A2FDE5-AC20-466C-90BE-70F7C14F7479}"/>
                </a:ext>
              </a:extLst>
            </p:cNvPr>
            <p:cNvSpPr/>
            <p:nvPr/>
          </p:nvSpPr>
          <p:spPr>
            <a:xfrm>
              <a:off x="156704" y="3749450"/>
              <a:ext cx="2527430" cy="299677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FE456060-B057-4CF4-9B13-A08E78A8FA0E}"/>
                </a:ext>
              </a:extLst>
            </p:cNvPr>
            <p:cNvSpPr/>
            <p:nvPr/>
          </p:nvSpPr>
          <p:spPr>
            <a:xfrm>
              <a:off x="3903568" y="3435933"/>
              <a:ext cx="3787650" cy="332462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xmlns="" id="{4A28E05B-6145-4E70-902B-405499CF5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6731" y="3976386"/>
              <a:ext cx="1395984" cy="2062253"/>
            </a:xfrm>
            <a:prstGeom prst="rect">
              <a:avLst/>
            </a:prstGeom>
          </p:spPr>
        </p:pic>
      </p:grpSp>
      <p:pic>
        <p:nvPicPr>
          <p:cNvPr id="54" name="图片 53">
            <a:extLst>
              <a:ext uri="{FF2B5EF4-FFF2-40B4-BE49-F238E27FC236}">
                <a16:creationId xmlns:a16="http://schemas.microsoft.com/office/drawing/2014/main" xmlns="" id="{7B607300-5080-416D-B9F6-060E7246FC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5" t="29253" b="29414"/>
          <a:stretch/>
        </p:blipFill>
        <p:spPr>
          <a:xfrm>
            <a:off x="1206038" y="1258359"/>
            <a:ext cx="5029180" cy="2077701"/>
          </a:xfrm>
          <a:prstGeom prst="rect">
            <a:avLst/>
          </a:prstGeom>
        </p:spPr>
      </p:pic>
      <p:sp>
        <p:nvSpPr>
          <p:cNvPr id="55" name="文本框 37">
            <a:extLst>
              <a:ext uri="{FF2B5EF4-FFF2-40B4-BE49-F238E27FC236}">
                <a16:creationId xmlns:a16="http://schemas.microsoft.com/office/drawing/2014/main" xmlns="" id="{3C85612E-D516-4C7E-9B5F-3118F66ED07B}"/>
              </a:ext>
            </a:extLst>
          </p:cNvPr>
          <p:cNvSpPr txBox="1"/>
          <p:nvPr/>
        </p:nvSpPr>
        <p:spPr>
          <a:xfrm>
            <a:off x="1550205" y="3876156"/>
            <a:ext cx="1307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PPG sensor</a:t>
            </a:r>
            <a:endParaRPr lang="zh-CN" altLang="en-US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xmlns="" id="{F979FC83-C98F-4D34-B482-3CBD3BA9F4F3}"/>
              </a:ext>
            </a:extLst>
          </p:cNvPr>
          <p:cNvGrpSpPr/>
          <p:nvPr/>
        </p:nvGrpSpPr>
        <p:grpSpPr>
          <a:xfrm>
            <a:off x="1258659" y="2776166"/>
            <a:ext cx="5002069" cy="3136610"/>
            <a:chOff x="517339" y="2054170"/>
            <a:chExt cx="7021479" cy="4402907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xmlns="" id="{4A867FC0-F225-4986-9E44-78A1854F9D27}"/>
                </a:ext>
              </a:extLst>
            </p:cNvPr>
            <p:cNvCxnSpPr>
              <a:cxnSpLocks/>
            </p:cNvCxnSpPr>
            <p:nvPr/>
          </p:nvCxnSpPr>
          <p:spPr>
            <a:xfrm>
              <a:off x="3752087" y="2054170"/>
              <a:ext cx="3540253" cy="1374830"/>
            </a:xfrm>
            <a:prstGeom prst="line">
              <a:avLst/>
            </a:prstGeom>
            <a:ln w="38100">
              <a:solidFill>
                <a:srgbClr val="A13F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矩形: 圆角 46">
              <a:extLst>
                <a:ext uri="{FF2B5EF4-FFF2-40B4-BE49-F238E27FC236}">
                  <a16:creationId xmlns:a16="http://schemas.microsoft.com/office/drawing/2014/main" xmlns="" id="{F13C799F-4672-483B-8629-BD2207AD836F}"/>
                </a:ext>
              </a:extLst>
            </p:cNvPr>
            <p:cNvSpPr/>
            <p:nvPr/>
          </p:nvSpPr>
          <p:spPr>
            <a:xfrm>
              <a:off x="517339" y="3372223"/>
              <a:ext cx="7021479" cy="3084854"/>
            </a:xfrm>
            <a:prstGeom prst="roundRect">
              <a:avLst/>
            </a:prstGeom>
            <a:noFill/>
            <a:ln w="38100">
              <a:solidFill>
                <a:srgbClr val="A13F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xmlns="" id="{EAD6189A-47E1-4EEC-A6E6-1B4C504452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47758" y="2054170"/>
              <a:ext cx="2062666" cy="1453780"/>
            </a:xfrm>
            <a:prstGeom prst="line">
              <a:avLst/>
            </a:prstGeom>
            <a:ln w="38100">
              <a:solidFill>
                <a:srgbClr val="A13F3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xmlns="" id="{38B608CF-9D62-4311-81C4-FC1E79D2E5B1}"/>
              </a:ext>
            </a:extLst>
          </p:cNvPr>
          <p:cNvGrpSpPr/>
          <p:nvPr/>
        </p:nvGrpSpPr>
        <p:grpSpPr>
          <a:xfrm>
            <a:off x="2674138" y="1479405"/>
            <a:ext cx="1255782" cy="1566131"/>
            <a:chOff x="2520715" y="2878812"/>
            <a:chExt cx="1664167" cy="2065915"/>
          </a:xfrm>
        </p:grpSpPr>
        <p:pic>
          <p:nvPicPr>
            <p:cNvPr id="70" name="图片 69">
              <a:extLst>
                <a:ext uri="{FF2B5EF4-FFF2-40B4-BE49-F238E27FC236}">
                  <a16:creationId xmlns:a16="http://schemas.microsoft.com/office/drawing/2014/main" xmlns="" id="{855D610A-F4B6-4FDF-8E34-739125CF6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95" r="67350" b="11981"/>
            <a:stretch/>
          </p:blipFill>
          <p:spPr>
            <a:xfrm>
              <a:off x="2749296" y="2878812"/>
              <a:ext cx="1129868" cy="2065915"/>
            </a:xfrm>
            <a:custGeom>
              <a:avLst/>
              <a:gdLst>
                <a:gd name="connsiteX0" fmla="*/ 0 w 1129868"/>
                <a:gd name="connsiteY0" fmla="*/ 0 h 2065915"/>
                <a:gd name="connsiteX1" fmla="*/ 1129868 w 1129868"/>
                <a:gd name="connsiteY1" fmla="*/ 0 h 2065915"/>
                <a:gd name="connsiteX2" fmla="*/ 1129868 w 1129868"/>
                <a:gd name="connsiteY2" fmla="*/ 27688 h 2065915"/>
                <a:gd name="connsiteX3" fmla="*/ 1048323 w 1129868"/>
                <a:gd name="connsiteY3" fmla="*/ 23442 h 2065915"/>
                <a:gd name="connsiteX4" fmla="*/ 1111742 w 1129868"/>
                <a:gd name="connsiteY4" fmla="*/ 348015 h 2065915"/>
                <a:gd name="connsiteX5" fmla="*/ 1129868 w 1129868"/>
                <a:gd name="connsiteY5" fmla="*/ 348958 h 2065915"/>
                <a:gd name="connsiteX6" fmla="*/ 1129868 w 1129868"/>
                <a:gd name="connsiteY6" fmla="*/ 2065915 h 2065915"/>
                <a:gd name="connsiteX7" fmla="*/ 0 w 1129868"/>
                <a:gd name="connsiteY7" fmla="*/ 2065915 h 20659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9868" h="2065915">
                  <a:moveTo>
                    <a:pt x="0" y="0"/>
                  </a:moveTo>
                  <a:lnTo>
                    <a:pt x="1129868" y="0"/>
                  </a:lnTo>
                  <a:lnTo>
                    <a:pt x="1129868" y="27688"/>
                  </a:lnTo>
                  <a:lnTo>
                    <a:pt x="1048323" y="23442"/>
                  </a:lnTo>
                  <a:lnTo>
                    <a:pt x="1111742" y="348015"/>
                  </a:lnTo>
                  <a:lnTo>
                    <a:pt x="1129868" y="348958"/>
                  </a:lnTo>
                  <a:lnTo>
                    <a:pt x="1129868" y="2065915"/>
                  </a:lnTo>
                  <a:lnTo>
                    <a:pt x="0" y="2065915"/>
                  </a:lnTo>
                  <a:close/>
                </a:path>
              </a:pathLst>
            </a:custGeom>
          </p:spPr>
        </p:pic>
        <p:pic>
          <p:nvPicPr>
            <p:cNvPr id="71" name="图片 70">
              <a:extLst>
                <a:ext uri="{FF2B5EF4-FFF2-40B4-BE49-F238E27FC236}">
                  <a16:creationId xmlns:a16="http://schemas.microsoft.com/office/drawing/2014/main" xmlns="" id="{72356135-DCAF-460E-B187-B0A9E2131F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42" r="56189" b="31759"/>
            <a:stretch/>
          </p:blipFill>
          <p:spPr>
            <a:xfrm>
              <a:off x="2520715" y="3159755"/>
              <a:ext cx="1664167" cy="1489710"/>
            </a:xfrm>
            <a:prstGeom prst="rect">
              <a:avLst/>
            </a:prstGeom>
          </p:spPr>
        </p:pic>
        <p:sp>
          <p:nvSpPr>
            <p:cNvPr id="72" name="圆角矩形 7">
              <a:extLst>
                <a:ext uri="{FF2B5EF4-FFF2-40B4-BE49-F238E27FC236}">
                  <a16:creationId xmlns:a16="http://schemas.microsoft.com/office/drawing/2014/main" xmlns="" id="{83658AAE-B30F-41F4-9CE4-68D5581863DA}"/>
                </a:ext>
              </a:extLst>
            </p:cNvPr>
            <p:cNvSpPr/>
            <p:nvPr/>
          </p:nvSpPr>
          <p:spPr>
            <a:xfrm>
              <a:off x="2697024" y="3299342"/>
              <a:ext cx="1212165" cy="1218200"/>
            </a:xfrm>
            <a:prstGeom prst="roundRect">
              <a:avLst/>
            </a:prstGeom>
            <a:solidFill>
              <a:srgbClr val="1A1A1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3" name="文本框 7">
              <a:extLst>
                <a:ext uri="{FF2B5EF4-FFF2-40B4-BE49-F238E27FC236}">
                  <a16:creationId xmlns:a16="http://schemas.microsoft.com/office/drawing/2014/main" xmlns="" id="{B1119239-302F-4998-B20B-5C9D9B4EF1B9}"/>
                </a:ext>
              </a:extLst>
            </p:cNvPr>
            <p:cNvSpPr txBox="1"/>
            <p:nvPr/>
          </p:nvSpPr>
          <p:spPr>
            <a:xfrm>
              <a:off x="2846067" y="3337589"/>
              <a:ext cx="927717" cy="487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160</a:t>
              </a:r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xmlns="" id="{282F2A65-2A77-4348-85DE-5D3F1530DDE1}"/>
                </a:ext>
              </a:extLst>
            </p:cNvPr>
            <p:cNvSpPr/>
            <p:nvPr/>
          </p:nvSpPr>
          <p:spPr>
            <a:xfrm>
              <a:off x="3114135" y="3712807"/>
              <a:ext cx="584608" cy="48719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90</a:t>
              </a: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5" name="心形 74">
              <a:extLst>
                <a:ext uri="{FF2B5EF4-FFF2-40B4-BE49-F238E27FC236}">
                  <a16:creationId xmlns:a16="http://schemas.microsoft.com/office/drawing/2014/main" xmlns="" id="{7F70A137-5914-4DD1-8C69-10C11C7121F8}"/>
                </a:ext>
              </a:extLst>
            </p:cNvPr>
            <p:cNvSpPr/>
            <p:nvPr/>
          </p:nvSpPr>
          <p:spPr>
            <a:xfrm>
              <a:off x="2956455" y="3482874"/>
              <a:ext cx="179360" cy="19113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6" name="心形 75">
              <a:extLst>
                <a:ext uri="{FF2B5EF4-FFF2-40B4-BE49-F238E27FC236}">
                  <a16:creationId xmlns:a16="http://schemas.microsoft.com/office/drawing/2014/main" xmlns="" id="{434621C3-B903-414A-908C-5AAB5FCB9E84}"/>
                </a:ext>
              </a:extLst>
            </p:cNvPr>
            <p:cNvSpPr/>
            <p:nvPr/>
          </p:nvSpPr>
          <p:spPr>
            <a:xfrm>
              <a:off x="2951446" y="3857243"/>
              <a:ext cx="179360" cy="191138"/>
            </a:xfrm>
            <a:prstGeom prst="hear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77" name="文本框 11">
              <a:extLst>
                <a:ext uri="{FF2B5EF4-FFF2-40B4-BE49-F238E27FC236}">
                  <a16:creationId xmlns:a16="http://schemas.microsoft.com/office/drawing/2014/main" xmlns="" id="{C12D8144-54C1-4459-873E-D940BC9836A5}"/>
                </a:ext>
              </a:extLst>
            </p:cNvPr>
            <p:cNvSpPr txBox="1"/>
            <p:nvPr/>
          </p:nvSpPr>
          <p:spPr>
            <a:xfrm>
              <a:off x="2612163" y="4056220"/>
              <a:ext cx="1381891" cy="405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Crisp-BP</a:t>
              </a:r>
              <a:endPara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78" name="文本框 65">
            <a:extLst>
              <a:ext uri="{FF2B5EF4-FFF2-40B4-BE49-F238E27FC236}">
                <a16:creationId xmlns:a16="http://schemas.microsoft.com/office/drawing/2014/main" xmlns="" id="{195679CA-8914-408E-9B89-5FCA94C02884}"/>
              </a:ext>
            </a:extLst>
          </p:cNvPr>
          <p:cNvSpPr txBox="1"/>
          <p:nvPr/>
        </p:nvSpPr>
        <p:spPr>
          <a:xfrm>
            <a:off x="2491963" y="2984750"/>
            <a:ext cx="170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kern="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rPr>
              <a:t>Wrist-worn devices</a:t>
            </a:r>
            <a:endParaRPr lang="zh-CN" altLang="en-US" dirty="0">
              <a:latin typeface="Arial" panose="020B0604020202020204" pitchFamily="34" charset="0"/>
              <a:ea typeface="Arial Unicode MS" panose="020B0604020202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79" name="直接连接符 78">
            <a:extLst>
              <a:ext uri="{FF2B5EF4-FFF2-40B4-BE49-F238E27FC236}">
                <a16:creationId xmlns:a16="http://schemas.microsoft.com/office/drawing/2014/main" xmlns="" id="{D8E376CE-FA0E-4100-8CEF-4954F2201EFB}"/>
              </a:ext>
            </a:extLst>
          </p:cNvPr>
          <p:cNvCxnSpPr>
            <a:cxnSpLocks/>
          </p:cNvCxnSpPr>
          <p:nvPr/>
        </p:nvCxnSpPr>
        <p:spPr>
          <a:xfrm>
            <a:off x="2949443" y="3557835"/>
            <a:ext cx="58067" cy="696452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>
            <a:extLst>
              <a:ext uri="{FF2B5EF4-FFF2-40B4-BE49-F238E27FC236}">
                <a16:creationId xmlns:a16="http://schemas.microsoft.com/office/drawing/2014/main" xmlns="" id="{995FAC3E-BAE5-4E05-A91E-F9D5EDA96DFB}"/>
              </a:ext>
            </a:extLst>
          </p:cNvPr>
          <p:cNvCxnSpPr>
            <a:cxnSpLocks/>
          </p:cNvCxnSpPr>
          <p:nvPr/>
        </p:nvCxnSpPr>
        <p:spPr>
          <a:xfrm>
            <a:off x="1939268" y="4522487"/>
            <a:ext cx="883625" cy="366229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组合 80">
            <a:extLst>
              <a:ext uri="{FF2B5EF4-FFF2-40B4-BE49-F238E27FC236}">
                <a16:creationId xmlns:a16="http://schemas.microsoft.com/office/drawing/2014/main" xmlns="" id="{0884D5AF-406D-4643-BBD6-599A33677724}"/>
              </a:ext>
            </a:extLst>
          </p:cNvPr>
          <p:cNvGrpSpPr/>
          <p:nvPr/>
        </p:nvGrpSpPr>
        <p:grpSpPr>
          <a:xfrm>
            <a:off x="6846331" y="1997081"/>
            <a:ext cx="3901768" cy="609398"/>
            <a:chOff x="7785066" y="1170382"/>
            <a:chExt cx="5476971" cy="855420"/>
          </a:xfrm>
        </p:grpSpPr>
        <p:sp>
          <p:nvSpPr>
            <p:cNvPr id="82" name="文本框 60">
              <a:extLst>
                <a:ext uri="{FF2B5EF4-FFF2-40B4-BE49-F238E27FC236}">
                  <a16:creationId xmlns:a16="http://schemas.microsoft.com/office/drawing/2014/main" xmlns="" id="{A14E9E23-4616-4A98-9775-FB61FB0C3FAE}"/>
                </a:ext>
              </a:extLst>
            </p:cNvPr>
            <p:cNvSpPr txBox="1"/>
            <p:nvPr/>
          </p:nvSpPr>
          <p:spPr>
            <a:xfrm>
              <a:off x="8497141" y="1170382"/>
              <a:ext cx="4764896" cy="8554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>
                  <a:srgbClr val="A13F3D"/>
                </a:buClr>
              </a:pP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Low cost </a:t>
              </a:r>
              <a:endParaRPr lang="zh-CN" altLang="en-US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84" name="图片 83">
              <a:extLst>
                <a:ext uri="{FF2B5EF4-FFF2-40B4-BE49-F238E27FC236}">
                  <a16:creationId xmlns:a16="http://schemas.microsoft.com/office/drawing/2014/main" xmlns="" id="{FDD6E5B9-6B53-4341-A84D-2D738F7BD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066" y="1208581"/>
              <a:ext cx="701627" cy="701627"/>
            </a:xfrm>
            <a:prstGeom prst="rect">
              <a:avLst/>
            </a:prstGeom>
          </p:spPr>
        </p:pic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xmlns="" id="{65FC14FF-12E1-4879-8C1E-9BFD57BF611B}"/>
              </a:ext>
            </a:extLst>
          </p:cNvPr>
          <p:cNvGrpSpPr/>
          <p:nvPr/>
        </p:nvGrpSpPr>
        <p:grpSpPr>
          <a:xfrm>
            <a:off x="6846331" y="2918063"/>
            <a:ext cx="3879076" cy="609398"/>
            <a:chOff x="7785066" y="2211791"/>
            <a:chExt cx="5445117" cy="855421"/>
          </a:xfrm>
        </p:grpSpPr>
        <p:sp>
          <p:nvSpPr>
            <p:cNvPr id="86" name="文本框 42">
              <a:extLst>
                <a:ext uri="{FF2B5EF4-FFF2-40B4-BE49-F238E27FC236}">
                  <a16:creationId xmlns:a16="http://schemas.microsoft.com/office/drawing/2014/main" xmlns="" id="{57B9B3E1-CB3D-4998-90A4-A4AC9F798A0C}"/>
                </a:ext>
              </a:extLst>
            </p:cNvPr>
            <p:cNvSpPr txBox="1"/>
            <p:nvPr/>
          </p:nvSpPr>
          <p:spPr>
            <a:xfrm>
              <a:off x="8465287" y="2211791"/>
              <a:ext cx="4764896" cy="85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>
                  <a:srgbClr val="A13F3D"/>
                </a:buClr>
              </a:pPr>
              <a:r>
                <a:rPr lang="en-US" altLang="zh-CN" sz="2800" kern="0" dirty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omfortable </a:t>
              </a:r>
              <a:endParaRPr lang="zh-CN" altLang="en-US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87" name="图片 86">
              <a:extLst>
                <a:ext uri="{FF2B5EF4-FFF2-40B4-BE49-F238E27FC236}">
                  <a16:creationId xmlns:a16="http://schemas.microsoft.com/office/drawing/2014/main" xmlns="" id="{CAA92156-ECBB-42F4-9198-952617ADA52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066" y="2211791"/>
              <a:ext cx="701627" cy="701627"/>
            </a:xfrm>
            <a:prstGeom prst="rect">
              <a:avLst/>
            </a:prstGeom>
          </p:spPr>
        </p:pic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xmlns="" id="{75DA4F88-5E27-4D80-89DD-319F38208CE8}"/>
              </a:ext>
            </a:extLst>
          </p:cNvPr>
          <p:cNvGrpSpPr/>
          <p:nvPr/>
        </p:nvGrpSpPr>
        <p:grpSpPr>
          <a:xfrm>
            <a:off x="6846331" y="3811831"/>
            <a:ext cx="3901768" cy="609398"/>
            <a:chOff x="7785066" y="3398960"/>
            <a:chExt cx="5476971" cy="855421"/>
          </a:xfrm>
        </p:grpSpPr>
        <p:sp>
          <p:nvSpPr>
            <p:cNvPr id="89" name="文本框 52">
              <a:extLst>
                <a:ext uri="{FF2B5EF4-FFF2-40B4-BE49-F238E27FC236}">
                  <a16:creationId xmlns:a16="http://schemas.microsoft.com/office/drawing/2014/main" xmlns="" id="{AF595077-BCFD-4915-887E-FD542FBA8FCC}"/>
                </a:ext>
              </a:extLst>
            </p:cNvPr>
            <p:cNvSpPr txBox="1"/>
            <p:nvPr/>
          </p:nvSpPr>
          <p:spPr>
            <a:xfrm>
              <a:off x="8497141" y="3398960"/>
              <a:ext cx="4764896" cy="855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>
                  <a:srgbClr val="A13F3D"/>
                </a:buClr>
              </a:pPr>
              <a:r>
                <a:rPr lang="en-US" altLang="zh-CN" sz="2800" kern="0" dirty="0">
                  <a:solidFill>
                    <a:srgbClr val="000000"/>
                  </a:solidFill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C</a:t>
              </a:r>
              <a:r>
                <a:rPr lang="en-US" altLang="zh-CN" sz="2800" kern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onvenient</a:t>
              </a:r>
              <a:endParaRPr lang="en-US" altLang="zh-CN" sz="2800" dirty="0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90" name="图片 89">
              <a:extLst>
                <a:ext uri="{FF2B5EF4-FFF2-40B4-BE49-F238E27FC236}">
                  <a16:creationId xmlns:a16="http://schemas.microsoft.com/office/drawing/2014/main" xmlns="" id="{BE522D92-B915-4677-8427-174E72F6AB5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066" y="3398960"/>
              <a:ext cx="701627" cy="701627"/>
            </a:xfrm>
            <a:prstGeom prst="rect">
              <a:avLst/>
            </a:prstGeom>
          </p:spPr>
        </p:pic>
      </p:grpSp>
      <p:grpSp>
        <p:nvGrpSpPr>
          <p:cNvPr id="91" name="组合 90">
            <a:extLst>
              <a:ext uri="{FF2B5EF4-FFF2-40B4-BE49-F238E27FC236}">
                <a16:creationId xmlns:a16="http://schemas.microsoft.com/office/drawing/2014/main" xmlns="" id="{361D718F-D5E1-4055-9D3B-295F016780A9}"/>
              </a:ext>
            </a:extLst>
          </p:cNvPr>
          <p:cNvGrpSpPr/>
          <p:nvPr/>
        </p:nvGrpSpPr>
        <p:grpSpPr>
          <a:xfrm>
            <a:off x="6846331" y="4705602"/>
            <a:ext cx="5605584" cy="1078950"/>
            <a:chOff x="7785066" y="4373913"/>
            <a:chExt cx="7868642" cy="1514536"/>
          </a:xfrm>
        </p:grpSpPr>
        <p:sp>
          <p:nvSpPr>
            <p:cNvPr id="92" name="文本框 33">
              <a:extLst>
                <a:ext uri="{FF2B5EF4-FFF2-40B4-BE49-F238E27FC236}">
                  <a16:creationId xmlns:a16="http://schemas.microsoft.com/office/drawing/2014/main" xmlns="" id="{81D2CFE2-9682-440B-A418-9D0878448668}"/>
                </a:ext>
              </a:extLst>
            </p:cNvPr>
            <p:cNvSpPr txBox="1"/>
            <p:nvPr/>
          </p:nvSpPr>
          <p:spPr>
            <a:xfrm>
              <a:off x="8497140" y="4373913"/>
              <a:ext cx="7156568" cy="15145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  <a:buClr>
                  <a:srgbClr val="A13F3D"/>
                </a:buClr>
              </a:pPr>
              <a:r>
                <a:rPr lang="en-US" altLang="zh-CN" sz="2800" b="1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rial Unicode MS" panose="020B0604020202020204" pitchFamily="34" charset="-122"/>
                  <a:cs typeface="Arial" panose="020B0604020202020204" pitchFamily="34" charset="0"/>
                </a:rPr>
                <a:t>Support long-term monitoring</a:t>
              </a:r>
              <a:endPara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93" name="图片 92">
              <a:extLst>
                <a:ext uri="{FF2B5EF4-FFF2-40B4-BE49-F238E27FC236}">
                  <a16:creationId xmlns:a16="http://schemas.microsoft.com/office/drawing/2014/main" xmlns="" id="{31941709-3078-4727-B9F7-EA5F950B7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5066" y="4466798"/>
              <a:ext cx="701627" cy="7016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9137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5" grpId="1"/>
      <p:bldP spid="78" grpId="0"/>
      <p:bldP spid="7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49" y="288916"/>
            <a:ext cx="11406066" cy="590931"/>
          </a:xfrm>
        </p:spPr>
        <p:txBody>
          <a:bodyPr/>
          <a:lstStyle/>
          <a:p>
            <a:r>
              <a:rPr lang="en-US" altLang="zh-CN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Our Solution</a:t>
            </a:r>
            <a:endParaRPr lang="en-US" altLang="zh-C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126DE15B-1FC2-4245-8FA4-327481903538}"/>
              </a:ext>
            </a:extLst>
          </p:cNvPr>
          <p:cNvGrpSpPr/>
          <p:nvPr/>
        </p:nvGrpSpPr>
        <p:grpSpPr>
          <a:xfrm>
            <a:off x="649941" y="3729897"/>
            <a:ext cx="5585277" cy="2378655"/>
            <a:chOff x="156704" y="3421600"/>
            <a:chExt cx="7840138" cy="3338954"/>
          </a:xfrm>
        </p:grpSpPr>
        <p:pic>
          <p:nvPicPr>
            <p:cNvPr id="50" name="图片 49">
              <a:extLst>
                <a:ext uri="{FF2B5EF4-FFF2-40B4-BE49-F238E27FC236}">
                  <a16:creationId xmlns:a16="http://schemas.microsoft.com/office/drawing/2014/main" xmlns="" id="{4461D4D6-C7F6-4850-89BD-ADAE5259A2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7" t="28424" b="28909"/>
            <a:stretch/>
          </p:blipFill>
          <p:spPr>
            <a:xfrm>
              <a:off x="1011170" y="3421600"/>
              <a:ext cx="6985672" cy="3064140"/>
            </a:xfrm>
            <a:prstGeom prst="rect">
              <a:avLst/>
            </a:prstGeom>
          </p:spPr>
        </p:pic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E9A2FDE5-AC20-466C-90BE-70F7C14F7479}"/>
                </a:ext>
              </a:extLst>
            </p:cNvPr>
            <p:cNvSpPr/>
            <p:nvPr/>
          </p:nvSpPr>
          <p:spPr>
            <a:xfrm>
              <a:off x="156704" y="3749450"/>
              <a:ext cx="2527430" cy="299677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" name="矩形 51">
              <a:extLst>
                <a:ext uri="{FF2B5EF4-FFF2-40B4-BE49-F238E27FC236}">
                  <a16:creationId xmlns:a16="http://schemas.microsoft.com/office/drawing/2014/main" xmlns="" id="{FE456060-B057-4CF4-9B13-A08E78A8FA0E}"/>
                </a:ext>
              </a:extLst>
            </p:cNvPr>
            <p:cNvSpPr/>
            <p:nvPr/>
          </p:nvSpPr>
          <p:spPr>
            <a:xfrm>
              <a:off x="3903568" y="3435933"/>
              <a:ext cx="3787650" cy="3324621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Arial Unicode MS" panose="020B0604020202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53" name="图片 52">
              <a:extLst>
                <a:ext uri="{FF2B5EF4-FFF2-40B4-BE49-F238E27FC236}">
                  <a16:creationId xmlns:a16="http://schemas.microsoft.com/office/drawing/2014/main" xmlns="" id="{4A28E05B-6145-4E70-902B-405499CF5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86731" y="3976386"/>
              <a:ext cx="1395984" cy="2062253"/>
            </a:xfrm>
            <a:prstGeom prst="rect">
              <a:avLst/>
            </a:prstGeom>
          </p:spPr>
        </p:pic>
      </p:grpSp>
      <p:pic>
        <p:nvPicPr>
          <p:cNvPr id="38" name="Picture 1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26" y="1434139"/>
            <a:ext cx="7124577" cy="22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xmlns="" id="{033B4588-9A8A-423B-BF4F-C2CB8B249F9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7" r="63738"/>
          <a:stretch/>
        </p:blipFill>
        <p:spPr>
          <a:xfrm>
            <a:off x="7663987" y="4116735"/>
            <a:ext cx="2588082" cy="16094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11">
                <a:extLst>
                  <a:ext uri="{FF2B5EF4-FFF2-40B4-BE49-F238E27FC236}">
                    <a16:creationId xmlns:a16="http://schemas.microsoft.com/office/drawing/2014/main" xmlns="" id="{9EAFA109-D098-499D-A666-05B6AA3F2A6C}"/>
                  </a:ext>
                </a:extLst>
              </p:cNvPr>
              <p:cNvSpPr txBox="1"/>
              <p:nvPr/>
            </p:nvSpPr>
            <p:spPr>
              <a:xfrm>
                <a:off x="3154089" y="3287874"/>
                <a:ext cx="5471180" cy="273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altLang="zh-CN" sz="1600" dirty="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Reflected Wave Transit Time (RWTT)=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16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1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zh-CN" altLang="en-US" sz="1600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zh-CN" altLang="en-US" sz="16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zh-CN" altLang="en-US" sz="16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zh-CN" altLang="en-US" sz="1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5" name="文本框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9EAFA109-D098-499D-A666-05B6AA3F2A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089" y="3287874"/>
                <a:ext cx="5471180" cy="273665"/>
              </a:xfrm>
              <a:prstGeom prst="rect">
                <a:avLst/>
              </a:prstGeom>
              <a:blipFill rotWithShape="1">
                <a:blip r:embed="rId7"/>
                <a:stretch>
                  <a:fillRect t="-28889" b="-2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圆角矩形 5">
            <a:extLst>
              <a:ext uri="{FF2B5EF4-FFF2-40B4-BE49-F238E27FC236}">
                <a16:creationId xmlns:a16="http://schemas.microsoft.com/office/drawing/2014/main" xmlns="" id="{499A0C27-9D9A-402C-B2E0-31AB4128D93E}"/>
              </a:ext>
            </a:extLst>
          </p:cNvPr>
          <p:cNvSpPr/>
          <p:nvPr/>
        </p:nvSpPr>
        <p:spPr>
          <a:xfrm>
            <a:off x="2258666" y="1434139"/>
            <a:ext cx="7993403" cy="2157950"/>
          </a:xfrm>
          <a:prstGeom prst="roundRect">
            <a:avLst>
              <a:gd name="adj" fmla="val 7859"/>
            </a:avLst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A13F3D"/>
              </a:buClr>
            </a:pPr>
            <a:endParaRPr lang="zh-CN" altLang="en-US" sz="2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:a16="http://schemas.microsoft.com/office/drawing/2014/main" xmlns="" id="{92A023E2-BF90-499C-B290-36072B7016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05650">
            <a:off x="1850265" y="2995161"/>
            <a:ext cx="3834367" cy="4542249"/>
          </a:xfrm>
          <a:custGeom>
            <a:avLst/>
            <a:gdLst>
              <a:gd name="connsiteX0" fmla="*/ 2496791 w 5672506"/>
              <a:gd name="connsiteY0" fmla="*/ 513951 h 6719736"/>
              <a:gd name="connsiteX1" fmla="*/ 713278 w 5672506"/>
              <a:gd name="connsiteY1" fmla="*/ 1730836 h 6719736"/>
              <a:gd name="connsiteX2" fmla="*/ 1940004 w 5672506"/>
              <a:gd name="connsiteY2" fmla="*/ 3507595 h 6719736"/>
              <a:gd name="connsiteX3" fmla="*/ 3723517 w 5672506"/>
              <a:gd name="connsiteY3" fmla="*/ 2290710 h 6719736"/>
              <a:gd name="connsiteX4" fmla="*/ 2496791 w 5672506"/>
              <a:gd name="connsiteY4" fmla="*/ 513951 h 6719736"/>
              <a:gd name="connsiteX5" fmla="*/ 5672506 w 5672506"/>
              <a:gd name="connsiteY5" fmla="*/ 0 h 6719736"/>
              <a:gd name="connsiteX6" fmla="*/ 5672506 w 5672506"/>
              <a:gd name="connsiteY6" fmla="*/ 6719736 h 6719736"/>
              <a:gd name="connsiteX7" fmla="*/ 0 w 5672506"/>
              <a:gd name="connsiteY7" fmla="*/ 6719736 h 6719736"/>
              <a:gd name="connsiteX8" fmla="*/ 0 w 5672506"/>
              <a:gd name="connsiteY8" fmla="*/ 0 h 671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2506" h="6719736">
                <a:moveTo>
                  <a:pt x="2496791" y="513951"/>
                </a:moveTo>
                <a:cubicBezTo>
                  <a:pt x="1665537" y="359346"/>
                  <a:pt x="867031" y="904164"/>
                  <a:pt x="713278" y="1730836"/>
                </a:cubicBezTo>
                <a:cubicBezTo>
                  <a:pt x="559525" y="2557508"/>
                  <a:pt x="1108749" y="3352990"/>
                  <a:pt x="1940004" y="3507595"/>
                </a:cubicBezTo>
                <a:cubicBezTo>
                  <a:pt x="2771259" y="3662200"/>
                  <a:pt x="3569764" y="3117382"/>
                  <a:pt x="3723517" y="2290710"/>
                </a:cubicBezTo>
                <a:cubicBezTo>
                  <a:pt x="3877270" y="1464038"/>
                  <a:pt x="3328046" y="668556"/>
                  <a:pt x="2496791" y="513951"/>
                </a:cubicBezTo>
                <a:close/>
                <a:moveTo>
                  <a:pt x="5672506" y="0"/>
                </a:moveTo>
                <a:lnTo>
                  <a:pt x="5672506" y="6719736"/>
                </a:lnTo>
                <a:lnTo>
                  <a:pt x="0" y="6719736"/>
                </a:lnTo>
                <a:lnTo>
                  <a:pt x="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2035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52448 -0.00509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4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 override="childStyl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2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802196" y="4070490"/>
            <a:ext cx="4599616" cy="2341885"/>
            <a:chOff x="802196" y="4070490"/>
            <a:chExt cx="4599616" cy="2341885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49"/>
            <a:stretch/>
          </p:blipFill>
          <p:spPr>
            <a:xfrm>
              <a:off x="2185232" y="4070490"/>
              <a:ext cx="3216580" cy="2341885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802196" y="4592836"/>
              <a:ext cx="13054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smtClean="0"/>
                <a:t>Capillaries</a:t>
              </a:r>
              <a:endParaRPr lang="zh-CN" altLang="en-US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1116734" y="5451927"/>
              <a:ext cx="999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smtClean="0"/>
                <a:t>Arteries</a:t>
              </a:r>
              <a:endParaRPr lang="zh-CN" altLang="en-US" dirty="0"/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1123506" y="5792709"/>
              <a:ext cx="999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dirty="0" smtClean="0"/>
                <a:t>Veins</a:t>
              </a:r>
              <a:endParaRPr lang="zh-CN" altLang="en-US" dirty="0"/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2324461" y="4777502"/>
              <a:ext cx="387450" cy="0"/>
            </a:xfrm>
            <a:prstGeom prst="line">
              <a:avLst/>
            </a:prstGeom>
            <a:ln w="1905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2646502" y="5636593"/>
              <a:ext cx="123745" cy="189537"/>
            </a:xfrm>
            <a:prstGeom prst="line">
              <a:avLst/>
            </a:prstGeom>
            <a:ln w="1905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2324461" y="5977375"/>
              <a:ext cx="449381" cy="0"/>
            </a:xfrm>
            <a:prstGeom prst="line">
              <a:avLst/>
            </a:prstGeom>
            <a:ln w="1905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2324461" y="5636593"/>
              <a:ext cx="322041" cy="0"/>
            </a:xfrm>
            <a:prstGeom prst="line">
              <a:avLst/>
            </a:prstGeom>
            <a:ln w="19050" cap="rnd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 smtClean="0"/>
              <a:t>Challenges</a:t>
            </a:r>
            <a:endParaRPr lang="zh-CN" altLang="en-US" sz="3600" dirty="0"/>
          </a:p>
        </p:txBody>
      </p:sp>
      <p:grpSp>
        <p:nvGrpSpPr>
          <p:cNvPr id="3" name="组合 2"/>
          <p:cNvGrpSpPr/>
          <p:nvPr/>
        </p:nvGrpSpPr>
        <p:grpSpPr>
          <a:xfrm>
            <a:off x="2823380" y="1049183"/>
            <a:ext cx="6862740" cy="2731344"/>
            <a:chOff x="2823380" y="1049183"/>
            <a:chExt cx="6862740" cy="273134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31" t="29253" b="29414"/>
            <a:stretch/>
          </p:blipFill>
          <p:spPr>
            <a:xfrm>
              <a:off x="2823380" y="1049183"/>
              <a:ext cx="6862740" cy="2731344"/>
            </a:xfrm>
            <a:prstGeom prst="rect">
              <a:avLst/>
            </a:prstGeom>
          </p:spPr>
        </p:pic>
        <p:grpSp>
          <p:nvGrpSpPr>
            <p:cNvPr id="5" name="组合 4"/>
            <p:cNvGrpSpPr/>
            <p:nvPr/>
          </p:nvGrpSpPr>
          <p:grpSpPr>
            <a:xfrm>
              <a:off x="4404602" y="1603092"/>
              <a:ext cx="1262050" cy="1623526"/>
              <a:chOff x="2520715" y="2878812"/>
              <a:chExt cx="1664167" cy="2065915"/>
            </a:xfrm>
          </p:grpSpPr>
          <p:pic>
            <p:nvPicPr>
              <p:cNvPr id="6" name="图片 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095" r="67350" b="11981"/>
              <a:stretch/>
            </p:blipFill>
            <p:spPr>
              <a:xfrm>
                <a:off x="2749296" y="2878812"/>
                <a:ext cx="1129868" cy="2065915"/>
              </a:xfrm>
              <a:custGeom>
                <a:avLst/>
                <a:gdLst>
                  <a:gd name="connsiteX0" fmla="*/ 0 w 1129868"/>
                  <a:gd name="connsiteY0" fmla="*/ 0 h 2065915"/>
                  <a:gd name="connsiteX1" fmla="*/ 1129868 w 1129868"/>
                  <a:gd name="connsiteY1" fmla="*/ 0 h 2065915"/>
                  <a:gd name="connsiteX2" fmla="*/ 1129868 w 1129868"/>
                  <a:gd name="connsiteY2" fmla="*/ 27688 h 2065915"/>
                  <a:gd name="connsiteX3" fmla="*/ 1048323 w 1129868"/>
                  <a:gd name="connsiteY3" fmla="*/ 23442 h 2065915"/>
                  <a:gd name="connsiteX4" fmla="*/ 1111742 w 1129868"/>
                  <a:gd name="connsiteY4" fmla="*/ 348015 h 2065915"/>
                  <a:gd name="connsiteX5" fmla="*/ 1129868 w 1129868"/>
                  <a:gd name="connsiteY5" fmla="*/ 348958 h 2065915"/>
                  <a:gd name="connsiteX6" fmla="*/ 1129868 w 1129868"/>
                  <a:gd name="connsiteY6" fmla="*/ 2065915 h 2065915"/>
                  <a:gd name="connsiteX7" fmla="*/ 0 w 1129868"/>
                  <a:gd name="connsiteY7" fmla="*/ 2065915 h 2065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868" h="2065915">
                    <a:moveTo>
                      <a:pt x="0" y="0"/>
                    </a:moveTo>
                    <a:lnTo>
                      <a:pt x="1129868" y="0"/>
                    </a:lnTo>
                    <a:lnTo>
                      <a:pt x="1129868" y="27688"/>
                    </a:lnTo>
                    <a:lnTo>
                      <a:pt x="1048323" y="23442"/>
                    </a:lnTo>
                    <a:lnTo>
                      <a:pt x="1111742" y="348015"/>
                    </a:lnTo>
                    <a:lnTo>
                      <a:pt x="1129868" y="348958"/>
                    </a:lnTo>
                    <a:lnTo>
                      <a:pt x="1129868" y="2065915"/>
                    </a:lnTo>
                    <a:lnTo>
                      <a:pt x="0" y="2065915"/>
                    </a:lnTo>
                    <a:close/>
                  </a:path>
                </a:pathLst>
              </a:custGeom>
            </p:spPr>
          </p:pic>
          <p:pic>
            <p:nvPicPr>
              <p:cNvPr id="7" name="图片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642" r="56189" b="31759"/>
              <a:stretch/>
            </p:blipFill>
            <p:spPr>
              <a:xfrm>
                <a:off x="2520715" y="3159755"/>
                <a:ext cx="1664167" cy="1489710"/>
              </a:xfrm>
              <a:prstGeom prst="rect">
                <a:avLst/>
              </a:prstGeom>
            </p:spPr>
          </p:pic>
          <p:sp>
            <p:nvSpPr>
              <p:cNvPr id="8" name="圆角矩形 7"/>
              <p:cNvSpPr/>
              <p:nvPr/>
            </p:nvSpPr>
            <p:spPr>
              <a:xfrm>
                <a:off x="2697024" y="3299342"/>
                <a:ext cx="1212165" cy="1218200"/>
              </a:xfrm>
              <a:prstGeom prst="roundRect">
                <a:avLst/>
              </a:prstGeom>
              <a:solidFill>
                <a:srgbClr val="1A1A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>
                  <a:latin typeface="Rockwell Extra Bold" panose="02060903040505020403" pitchFamily="18" charset="0"/>
                </a:endParaRP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2951446" y="3378388"/>
                <a:ext cx="927717" cy="430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zh-CN" sz="1600" dirty="0" smtClean="0">
                    <a:solidFill>
                      <a:schemeClr val="bg1"/>
                    </a:solidFill>
                    <a:latin typeface="Rockwell Extra Bold" panose="02060903040505020403" pitchFamily="18" charset="0"/>
                  </a:rPr>
                  <a:t>160</a:t>
                </a: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263637" y="3752757"/>
                <a:ext cx="615525" cy="4308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:r>
                  <a:rPr lang="en-US" altLang="zh-CN" sz="1600" dirty="0">
                    <a:solidFill>
                      <a:schemeClr val="bg1"/>
                    </a:solidFill>
                    <a:latin typeface="Rockwell Extra Bold" panose="02060903040505020403" pitchFamily="18" charset="0"/>
                  </a:rPr>
                  <a:t>90</a:t>
                </a:r>
                <a:endParaRPr lang="zh-CN" altLang="en-US" sz="1600" dirty="0">
                  <a:solidFill>
                    <a:schemeClr val="bg1"/>
                  </a:solidFill>
                  <a:latin typeface="Rockwell Extra Bold" panose="02060903040505020403" pitchFamily="18" charset="0"/>
                </a:endParaRPr>
              </a:p>
            </p:txBody>
          </p:sp>
          <p:sp>
            <p:nvSpPr>
              <p:cNvPr id="11" name="心形 10"/>
              <p:cNvSpPr/>
              <p:nvPr/>
            </p:nvSpPr>
            <p:spPr>
              <a:xfrm>
                <a:off x="2956455" y="3482874"/>
                <a:ext cx="179360" cy="191138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12" name="心形 11"/>
              <p:cNvSpPr/>
              <p:nvPr/>
            </p:nvSpPr>
            <p:spPr>
              <a:xfrm>
                <a:off x="2951446" y="3857243"/>
                <a:ext cx="179360" cy="191138"/>
              </a:xfrm>
              <a:prstGeom prst="hear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100"/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2612163" y="4212457"/>
                <a:ext cx="1381890" cy="3524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200" b="1" dirty="0" smtClean="0">
                    <a:solidFill>
                      <a:schemeClr val="bg1"/>
                    </a:solidFill>
                  </a:rPr>
                  <a:t>Crisp-BP</a:t>
                </a:r>
                <a:endParaRPr lang="zh-CN" altLang="en-US" sz="16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12507490" y="811166"/>
            <a:ext cx="7776638" cy="3204568"/>
            <a:chOff x="816864" y="2276446"/>
            <a:chExt cx="9816188" cy="390948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7" t="28424" b="28909"/>
            <a:stretch/>
          </p:blipFill>
          <p:spPr>
            <a:xfrm>
              <a:off x="1886692" y="2276446"/>
              <a:ext cx="8746360" cy="3587716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816864" y="2660316"/>
              <a:ext cx="3164450" cy="3508835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508098" y="2293228"/>
              <a:ext cx="4742300" cy="3892706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9362" y="2926029"/>
              <a:ext cx="1747832" cy="2414635"/>
            </a:xfrm>
            <a:prstGeom prst="rect">
              <a:avLst/>
            </a:prstGeom>
          </p:spPr>
        </p:pic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953363">
            <a:off x="5016466" y="2253142"/>
            <a:ext cx="1356659" cy="1607119"/>
          </a:xfrm>
          <a:custGeom>
            <a:avLst/>
            <a:gdLst>
              <a:gd name="connsiteX0" fmla="*/ 2496791 w 5672506"/>
              <a:gd name="connsiteY0" fmla="*/ 513951 h 6719736"/>
              <a:gd name="connsiteX1" fmla="*/ 713278 w 5672506"/>
              <a:gd name="connsiteY1" fmla="*/ 1730836 h 6719736"/>
              <a:gd name="connsiteX2" fmla="*/ 1940004 w 5672506"/>
              <a:gd name="connsiteY2" fmla="*/ 3507595 h 6719736"/>
              <a:gd name="connsiteX3" fmla="*/ 3723517 w 5672506"/>
              <a:gd name="connsiteY3" fmla="*/ 2290710 h 6719736"/>
              <a:gd name="connsiteX4" fmla="*/ 2496791 w 5672506"/>
              <a:gd name="connsiteY4" fmla="*/ 513951 h 6719736"/>
              <a:gd name="connsiteX5" fmla="*/ 5672506 w 5672506"/>
              <a:gd name="connsiteY5" fmla="*/ 0 h 6719736"/>
              <a:gd name="connsiteX6" fmla="*/ 5672506 w 5672506"/>
              <a:gd name="connsiteY6" fmla="*/ 6719736 h 6719736"/>
              <a:gd name="connsiteX7" fmla="*/ 0 w 5672506"/>
              <a:gd name="connsiteY7" fmla="*/ 6719736 h 6719736"/>
              <a:gd name="connsiteX8" fmla="*/ 0 w 5672506"/>
              <a:gd name="connsiteY8" fmla="*/ 0 h 671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2506" h="6719736">
                <a:moveTo>
                  <a:pt x="2496791" y="513951"/>
                </a:moveTo>
                <a:cubicBezTo>
                  <a:pt x="1665537" y="359346"/>
                  <a:pt x="867031" y="904164"/>
                  <a:pt x="713278" y="1730836"/>
                </a:cubicBezTo>
                <a:cubicBezTo>
                  <a:pt x="559525" y="2557508"/>
                  <a:pt x="1108749" y="3352990"/>
                  <a:pt x="1940004" y="3507595"/>
                </a:cubicBezTo>
                <a:cubicBezTo>
                  <a:pt x="2771259" y="3662200"/>
                  <a:pt x="3569764" y="3117382"/>
                  <a:pt x="3723517" y="2290710"/>
                </a:cubicBezTo>
                <a:cubicBezTo>
                  <a:pt x="3877270" y="1464038"/>
                  <a:pt x="3328046" y="668556"/>
                  <a:pt x="2496791" y="513951"/>
                </a:cubicBezTo>
                <a:close/>
                <a:moveTo>
                  <a:pt x="5672506" y="0"/>
                </a:moveTo>
                <a:lnTo>
                  <a:pt x="5672506" y="6719736"/>
                </a:lnTo>
                <a:lnTo>
                  <a:pt x="0" y="671973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2" name="矩形 31"/>
          <p:cNvSpPr/>
          <p:nvPr/>
        </p:nvSpPr>
        <p:spPr>
          <a:xfrm>
            <a:off x="2867131" y="4209349"/>
            <a:ext cx="331517" cy="1866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349178" y="4209349"/>
            <a:ext cx="331517" cy="18663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任意多边形 33"/>
          <p:cNvSpPr/>
          <p:nvPr/>
        </p:nvSpPr>
        <p:spPr>
          <a:xfrm>
            <a:off x="2865486" y="4387300"/>
            <a:ext cx="1816961" cy="1885761"/>
          </a:xfrm>
          <a:custGeom>
            <a:avLst/>
            <a:gdLst>
              <a:gd name="connsiteX0" fmla="*/ 0 w 2472388"/>
              <a:gd name="connsiteY0" fmla="*/ 0 h 2463800"/>
              <a:gd name="connsiteX1" fmla="*/ 2472388 w 2472388"/>
              <a:gd name="connsiteY1" fmla="*/ 0 h 2463800"/>
              <a:gd name="connsiteX2" fmla="*/ 2466134 w 2472388"/>
              <a:gd name="connsiteY2" fmla="*/ 247343 h 2463800"/>
              <a:gd name="connsiteX3" fmla="*/ 1236194 w 2472388"/>
              <a:gd name="connsiteY3" fmla="*/ 2463800 h 2463800"/>
              <a:gd name="connsiteX4" fmla="*/ 6254 w 2472388"/>
              <a:gd name="connsiteY4" fmla="*/ 247343 h 2463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2388" h="2463800">
                <a:moveTo>
                  <a:pt x="0" y="0"/>
                </a:moveTo>
                <a:lnTo>
                  <a:pt x="2472388" y="0"/>
                </a:lnTo>
                <a:lnTo>
                  <a:pt x="2466134" y="247343"/>
                </a:lnTo>
                <a:cubicBezTo>
                  <a:pt x="2402822" y="1492294"/>
                  <a:pt x="1876321" y="2463800"/>
                  <a:pt x="1236194" y="2463800"/>
                </a:cubicBezTo>
                <a:cubicBezTo>
                  <a:pt x="596067" y="2463800"/>
                  <a:pt x="69566" y="1492294"/>
                  <a:pt x="6254" y="247343"/>
                </a:cubicBezTo>
                <a:close/>
              </a:path>
            </a:pathLst>
          </a:custGeom>
          <a:solidFill>
            <a:srgbClr val="FF000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380191" y="4119562"/>
            <a:ext cx="1789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PPG LED</a:t>
            </a:r>
            <a:endParaRPr lang="zh-CN" altLang="en-US" dirty="0"/>
          </a:p>
        </p:txBody>
      </p:sp>
      <p:cxnSp>
        <p:nvCxnSpPr>
          <p:cNvPr id="36" name="直接连接符 35"/>
          <p:cNvCxnSpPr/>
          <p:nvPr/>
        </p:nvCxnSpPr>
        <p:spPr>
          <a:xfrm>
            <a:off x="2324461" y="4304228"/>
            <a:ext cx="692079" cy="0"/>
          </a:xfrm>
          <a:prstGeom prst="line">
            <a:avLst/>
          </a:prstGeom>
          <a:ln w="1905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3854579" y="3872669"/>
            <a:ext cx="1835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Photodetector</a:t>
            </a:r>
            <a:endParaRPr lang="zh-CN" altLang="en-US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1933" y="3895717"/>
            <a:ext cx="4286935" cy="2506078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80989" y="3934995"/>
            <a:ext cx="2624514" cy="1008980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05506" y="5033063"/>
            <a:ext cx="2531196" cy="63571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91588" y="5803167"/>
            <a:ext cx="2531197" cy="559896"/>
          </a:xfrm>
          <a:prstGeom prst="rect">
            <a:avLst/>
          </a:prstGeom>
        </p:spPr>
      </p:pic>
      <p:sp>
        <p:nvSpPr>
          <p:cNvPr id="49" name="文本框 48"/>
          <p:cNvSpPr txBox="1"/>
          <p:nvPr/>
        </p:nvSpPr>
        <p:spPr>
          <a:xfrm>
            <a:off x="5505638" y="4161294"/>
            <a:ext cx="1904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Infrared PPG</a:t>
            </a:r>
            <a:endParaRPr lang="zh-CN" altLang="en-US" dirty="0"/>
          </a:p>
        </p:txBody>
      </p:sp>
      <p:sp>
        <p:nvSpPr>
          <p:cNvPr id="50" name="文本框 49"/>
          <p:cNvSpPr txBox="1"/>
          <p:nvPr/>
        </p:nvSpPr>
        <p:spPr>
          <a:xfrm>
            <a:off x="5579936" y="5167452"/>
            <a:ext cx="2012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Capillary Pulse</a:t>
            </a:r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5314380" y="5903729"/>
            <a:ext cx="2174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 smtClean="0"/>
              <a:t>Arterial Pulse</a:t>
            </a:r>
            <a:endParaRPr lang="zh-CN" altLang="en-US" dirty="0"/>
          </a:p>
        </p:txBody>
      </p:sp>
      <p:sp>
        <p:nvSpPr>
          <p:cNvPr id="52" name="下箭头 51"/>
          <p:cNvSpPr/>
          <p:nvPr/>
        </p:nvSpPr>
        <p:spPr>
          <a:xfrm flipV="1">
            <a:off x="8590475" y="4734030"/>
            <a:ext cx="130480" cy="277139"/>
          </a:xfrm>
          <a:prstGeom prst="downArrow">
            <a:avLst>
              <a:gd name="adj1" fmla="val 50000"/>
              <a:gd name="adj2" fmla="val 101502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十字形 52"/>
          <p:cNvSpPr/>
          <p:nvPr/>
        </p:nvSpPr>
        <p:spPr>
          <a:xfrm>
            <a:off x="8589061" y="5674533"/>
            <a:ext cx="133308" cy="137058"/>
          </a:xfrm>
          <a:prstGeom prst="plus">
            <a:avLst>
              <a:gd name="adj" fmla="val 39087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矩形 60"/>
          <p:cNvSpPr/>
          <p:nvPr/>
        </p:nvSpPr>
        <p:spPr>
          <a:xfrm>
            <a:off x="-470019" y="811167"/>
            <a:ext cx="13043653" cy="560120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-58394" y="2899498"/>
            <a:ext cx="12262736" cy="893064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A13F3D"/>
              </a:buClr>
            </a:pPr>
            <a:r>
              <a:rPr lang="en-US" altLang="zh-CN" sz="2800" dirty="0" smtClean="0">
                <a:solidFill>
                  <a:schemeClr val="tx1"/>
                </a:solidFill>
              </a:rPr>
              <a:t>How to obtain clean arterial pulse</a:t>
            </a:r>
            <a:r>
              <a:rPr lang="en-US" altLang="zh-CN" sz="28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63" name="图片 6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363" y="4001977"/>
            <a:ext cx="1930221" cy="25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931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-0.77305 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659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83177 -1.85185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67 -0.34306 L 0.00052 0.00185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4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/>
      <p:bldP spid="37" grpId="0"/>
      <p:bldP spid="49" grpId="0"/>
      <p:bldP spid="50" grpId="0"/>
      <p:bldP spid="51" grpId="0"/>
      <p:bldP spid="52" grpId="0" animBg="1"/>
      <p:bldP spid="53" grpId="0" animBg="1"/>
      <p:bldP spid="61" grpId="0" animBg="1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11" r="771"/>
          <a:stretch/>
        </p:blipFill>
        <p:spPr>
          <a:xfrm>
            <a:off x="8780097" y="4488046"/>
            <a:ext cx="2483318" cy="1824974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06" r="34788"/>
          <a:stretch/>
        </p:blipFill>
        <p:spPr>
          <a:xfrm>
            <a:off x="6399875" y="4472102"/>
            <a:ext cx="2380222" cy="182497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44"/>
          <a:stretch/>
        </p:blipFill>
        <p:spPr>
          <a:xfrm>
            <a:off x="4008748" y="4472619"/>
            <a:ext cx="2391127" cy="1824974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930" y="4508883"/>
            <a:ext cx="2738644" cy="189543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 smtClean="0"/>
              <a:t>Challenges</a:t>
            </a:r>
            <a:endParaRPr lang="zh-CN" altLang="en-US" sz="3600" dirty="0"/>
          </a:p>
        </p:txBody>
      </p:sp>
      <p:grpSp>
        <p:nvGrpSpPr>
          <p:cNvPr id="25" name="组合 24"/>
          <p:cNvGrpSpPr/>
          <p:nvPr/>
        </p:nvGrpSpPr>
        <p:grpSpPr>
          <a:xfrm>
            <a:off x="2355306" y="811166"/>
            <a:ext cx="7776638" cy="3204568"/>
            <a:chOff x="816864" y="2276446"/>
            <a:chExt cx="9816188" cy="3909488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97" t="28424" b="28909"/>
            <a:stretch/>
          </p:blipFill>
          <p:spPr>
            <a:xfrm>
              <a:off x="1886692" y="2276446"/>
              <a:ext cx="8746360" cy="3587716"/>
            </a:xfrm>
            <a:prstGeom prst="rect">
              <a:avLst/>
            </a:prstGeom>
          </p:spPr>
        </p:pic>
        <p:sp>
          <p:nvSpPr>
            <p:cNvPr id="27" name="矩形 26"/>
            <p:cNvSpPr/>
            <p:nvPr/>
          </p:nvSpPr>
          <p:spPr>
            <a:xfrm>
              <a:off x="816864" y="2660316"/>
              <a:ext cx="3164450" cy="3508835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/>
          </p:nvSpPr>
          <p:spPr>
            <a:xfrm>
              <a:off x="5508098" y="2293228"/>
              <a:ext cx="4742300" cy="3892706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59362" y="2926029"/>
              <a:ext cx="1747832" cy="2414635"/>
            </a:xfrm>
            <a:prstGeom prst="rect">
              <a:avLst/>
            </a:prstGeom>
          </p:spPr>
        </p:pic>
      </p:grpSp>
      <p:pic>
        <p:nvPicPr>
          <p:cNvPr id="54" name="图片 5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953363">
            <a:off x="5016466" y="2253142"/>
            <a:ext cx="1356659" cy="1607119"/>
          </a:xfrm>
          <a:custGeom>
            <a:avLst/>
            <a:gdLst>
              <a:gd name="connsiteX0" fmla="*/ 2496791 w 5672506"/>
              <a:gd name="connsiteY0" fmla="*/ 513951 h 6719736"/>
              <a:gd name="connsiteX1" fmla="*/ 713278 w 5672506"/>
              <a:gd name="connsiteY1" fmla="*/ 1730836 h 6719736"/>
              <a:gd name="connsiteX2" fmla="*/ 1940004 w 5672506"/>
              <a:gd name="connsiteY2" fmla="*/ 3507595 h 6719736"/>
              <a:gd name="connsiteX3" fmla="*/ 3723517 w 5672506"/>
              <a:gd name="connsiteY3" fmla="*/ 2290710 h 6719736"/>
              <a:gd name="connsiteX4" fmla="*/ 2496791 w 5672506"/>
              <a:gd name="connsiteY4" fmla="*/ 513951 h 6719736"/>
              <a:gd name="connsiteX5" fmla="*/ 5672506 w 5672506"/>
              <a:gd name="connsiteY5" fmla="*/ 0 h 6719736"/>
              <a:gd name="connsiteX6" fmla="*/ 5672506 w 5672506"/>
              <a:gd name="connsiteY6" fmla="*/ 6719736 h 6719736"/>
              <a:gd name="connsiteX7" fmla="*/ 0 w 5672506"/>
              <a:gd name="connsiteY7" fmla="*/ 6719736 h 6719736"/>
              <a:gd name="connsiteX8" fmla="*/ 0 w 5672506"/>
              <a:gd name="connsiteY8" fmla="*/ 0 h 671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72506" h="6719736">
                <a:moveTo>
                  <a:pt x="2496791" y="513951"/>
                </a:moveTo>
                <a:cubicBezTo>
                  <a:pt x="1665537" y="359346"/>
                  <a:pt x="867031" y="904164"/>
                  <a:pt x="713278" y="1730836"/>
                </a:cubicBezTo>
                <a:cubicBezTo>
                  <a:pt x="559525" y="2557508"/>
                  <a:pt x="1108749" y="3352990"/>
                  <a:pt x="1940004" y="3507595"/>
                </a:cubicBezTo>
                <a:cubicBezTo>
                  <a:pt x="2771259" y="3662200"/>
                  <a:pt x="3569764" y="3117382"/>
                  <a:pt x="3723517" y="2290710"/>
                </a:cubicBezTo>
                <a:cubicBezTo>
                  <a:pt x="3877270" y="1464038"/>
                  <a:pt x="3328046" y="668556"/>
                  <a:pt x="2496791" y="513951"/>
                </a:cubicBezTo>
                <a:close/>
                <a:moveTo>
                  <a:pt x="5672506" y="0"/>
                </a:moveTo>
                <a:lnTo>
                  <a:pt x="5672506" y="6719736"/>
                </a:lnTo>
                <a:lnTo>
                  <a:pt x="0" y="6719736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502" y="4514864"/>
            <a:ext cx="2629500" cy="1807781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1513781" y="4730057"/>
            <a:ext cx="1184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Capillary</a:t>
            </a:r>
            <a:endParaRPr lang="zh-CN" altLang="en-US" sz="2000" dirty="0"/>
          </a:p>
        </p:txBody>
      </p:sp>
      <p:sp>
        <p:nvSpPr>
          <p:cNvPr id="76" name="矩形 75"/>
          <p:cNvSpPr/>
          <p:nvPr/>
        </p:nvSpPr>
        <p:spPr>
          <a:xfrm>
            <a:off x="1672478" y="5612974"/>
            <a:ext cx="8675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dirty="0" smtClean="0"/>
              <a:t>Artery</a:t>
            </a:r>
            <a:endParaRPr lang="zh-CN" altLang="en-US" sz="2000" dirty="0"/>
          </a:p>
        </p:txBody>
      </p:sp>
      <p:sp>
        <p:nvSpPr>
          <p:cNvPr id="15" name="圆角矩形 14"/>
          <p:cNvSpPr/>
          <p:nvPr/>
        </p:nvSpPr>
        <p:spPr>
          <a:xfrm>
            <a:off x="1255455" y="3696484"/>
            <a:ext cx="1701594" cy="522346"/>
          </a:xfrm>
          <a:prstGeom prst="roundRect">
            <a:avLst/>
          </a:prstGeom>
          <a:solidFill>
            <a:srgbClr val="D486A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PPG Sensor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4231999" y="4657858"/>
            <a:ext cx="21678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Low Pressure</a:t>
            </a:r>
            <a:endParaRPr lang="zh-CN" altLang="en-US" sz="2000" dirty="0"/>
          </a:p>
        </p:txBody>
      </p:sp>
      <p:sp>
        <p:nvSpPr>
          <p:cNvPr id="86" name="文本框 85"/>
          <p:cNvSpPr txBox="1"/>
          <p:nvPr/>
        </p:nvSpPr>
        <p:spPr>
          <a:xfrm>
            <a:off x="6390426" y="4657858"/>
            <a:ext cx="214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Proper Pressure</a:t>
            </a:r>
            <a:endParaRPr lang="zh-CN" altLang="en-US" sz="2000" dirty="0"/>
          </a:p>
        </p:txBody>
      </p:sp>
      <p:sp>
        <p:nvSpPr>
          <p:cNvPr id="87" name="文本框 86"/>
          <p:cNvSpPr txBox="1"/>
          <p:nvPr/>
        </p:nvSpPr>
        <p:spPr>
          <a:xfrm>
            <a:off x="8622188" y="4653985"/>
            <a:ext cx="2324631" cy="407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High Pressure</a:t>
            </a:r>
            <a:endParaRPr lang="zh-CN" altLang="en-US" sz="2000" dirty="0"/>
          </a:p>
        </p:txBody>
      </p:sp>
      <p:sp>
        <p:nvSpPr>
          <p:cNvPr id="103" name="矩形 102"/>
          <p:cNvSpPr/>
          <p:nvPr/>
        </p:nvSpPr>
        <p:spPr>
          <a:xfrm>
            <a:off x="-415535" y="971550"/>
            <a:ext cx="12989169" cy="5484651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4" name="矩形 103"/>
          <p:cNvSpPr/>
          <p:nvPr/>
        </p:nvSpPr>
        <p:spPr>
          <a:xfrm>
            <a:off x="-58394" y="2899498"/>
            <a:ext cx="12262736" cy="893064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A13F3D"/>
              </a:buClr>
            </a:pPr>
            <a:r>
              <a:rPr lang="en-US" altLang="zh-CN" sz="2800" dirty="0" smtClean="0">
                <a:solidFill>
                  <a:schemeClr val="tx1"/>
                </a:solidFill>
              </a:rPr>
              <a:t>How to address contact pressure artifact?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670274" y="4502475"/>
            <a:ext cx="7945071" cy="1772975"/>
            <a:chOff x="3670274" y="4489646"/>
            <a:chExt cx="7945071" cy="1772975"/>
          </a:xfrm>
        </p:grpSpPr>
        <p:cxnSp>
          <p:nvCxnSpPr>
            <p:cNvPr id="5" name="直接箭头连接符 4"/>
            <p:cNvCxnSpPr/>
            <p:nvPr/>
          </p:nvCxnSpPr>
          <p:spPr>
            <a:xfrm flipV="1">
              <a:off x="4093297" y="4514865"/>
              <a:ext cx="1" cy="174642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箭头连接符 35"/>
            <p:cNvCxnSpPr/>
            <p:nvPr/>
          </p:nvCxnSpPr>
          <p:spPr>
            <a:xfrm>
              <a:off x="4093298" y="6229229"/>
              <a:ext cx="7129759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箭头连接符 41"/>
            <p:cNvCxnSpPr/>
            <p:nvPr/>
          </p:nvCxnSpPr>
          <p:spPr>
            <a:xfrm flipV="1">
              <a:off x="11223056" y="4516192"/>
              <a:ext cx="1" cy="174642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0555488" y="5875256"/>
              <a:ext cx="7531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Time </a:t>
              </a:r>
              <a:endParaRPr lang="zh-CN" altLang="en-US" dirty="0"/>
            </a:p>
          </p:txBody>
        </p:sp>
        <p:sp>
          <p:nvSpPr>
            <p:cNvPr id="44" name="矩形 43"/>
            <p:cNvSpPr/>
            <p:nvPr/>
          </p:nvSpPr>
          <p:spPr>
            <a:xfrm rot="5400000">
              <a:off x="10568904" y="5211882"/>
              <a:ext cx="17235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>
                  <a:solidFill>
                    <a:srgbClr val="00B0F0"/>
                  </a:solidFill>
                </a:rPr>
                <a:t>Pressure Level</a:t>
              </a:r>
              <a:endParaRPr lang="zh-CN" altLang="en-US" dirty="0">
                <a:solidFill>
                  <a:srgbClr val="00B0F0"/>
                </a:solidFill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 rot="16200000">
              <a:off x="2973929" y="5185991"/>
              <a:ext cx="17620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 smtClean="0"/>
                <a:t>AC Component</a:t>
              </a:r>
              <a:endParaRPr lang="zh-CN" altLang="en-US" dirty="0"/>
            </a:p>
          </p:txBody>
        </p:sp>
      </p:grpSp>
      <p:pic>
        <p:nvPicPr>
          <p:cNvPr id="105" name="图片 10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532" y="3918229"/>
            <a:ext cx="1930221" cy="25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78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00026 0.0437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217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4375 L -0.00039 0.0632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972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6" grpId="0"/>
      <p:bldP spid="15" grpId="0" animBg="1"/>
      <p:bldP spid="15" grpId="1" animBg="1"/>
      <p:bldP spid="15" grpId="2" animBg="1"/>
      <p:bldP spid="85" grpId="0"/>
      <p:bldP spid="86" grpId="0"/>
      <p:bldP spid="87" grpId="0"/>
      <p:bldP spid="103" grpId="0" animBg="1"/>
      <p:bldP spid="1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06550" y="288917"/>
            <a:ext cx="8643848" cy="590931"/>
          </a:xfrm>
        </p:spPr>
        <p:txBody>
          <a:bodyPr/>
          <a:lstStyle/>
          <a:p>
            <a:r>
              <a:rPr lang="en-US" altLang="zh-CN" sz="3600" dirty="0" smtClean="0"/>
              <a:t>Challenges</a:t>
            </a:r>
            <a:endParaRPr lang="zh-CN" altLang="en-US" sz="3600" dirty="0"/>
          </a:p>
        </p:txBody>
      </p:sp>
      <p:grpSp>
        <p:nvGrpSpPr>
          <p:cNvPr id="6" name="组合 5"/>
          <p:cNvGrpSpPr/>
          <p:nvPr/>
        </p:nvGrpSpPr>
        <p:grpSpPr>
          <a:xfrm>
            <a:off x="2545854" y="2106592"/>
            <a:ext cx="8283926" cy="3375354"/>
            <a:chOff x="2801146" y="1180313"/>
            <a:chExt cx="8803344" cy="3586994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9214" y="1180313"/>
              <a:ext cx="4235276" cy="358699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146" y="1180313"/>
              <a:ext cx="4475302" cy="3586994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421609" y="1759433"/>
            <a:ext cx="1330715" cy="3586994"/>
            <a:chOff x="3164256" y="1018544"/>
            <a:chExt cx="1330715" cy="3586994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97" r="47741"/>
            <a:stretch/>
          </p:blipFill>
          <p:spPr>
            <a:xfrm>
              <a:off x="3342032" y="1018544"/>
              <a:ext cx="1152939" cy="3586994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3164256" y="3555618"/>
              <a:ext cx="316785" cy="3806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2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62" y="2599561"/>
            <a:ext cx="113506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4" r="22310"/>
          <a:stretch/>
        </p:blipFill>
        <p:spPr>
          <a:xfrm>
            <a:off x="2664747" y="1759433"/>
            <a:ext cx="1264920" cy="3586994"/>
          </a:xfrm>
          <a:prstGeom prst="rect">
            <a:avLst/>
          </a:prstGeom>
        </p:spPr>
      </p:pic>
      <p:pic>
        <p:nvPicPr>
          <p:cNvPr id="25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793" y="1398276"/>
            <a:ext cx="522287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右大括号 7"/>
          <p:cNvSpPr/>
          <p:nvPr/>
        </p:nvSpPr>
        <p:spPr>
          <a:xfrm rot="16200000">
            <a:off x="6588361" y="-2016384"/>
            <a:ext cx="317807" cy="816503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6" name="Picture 3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167" y="1039347"/>
            <a:ext cx="113506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矩形 26"/>
          <p:cNvSpPr/>
          <p:nvPr/>
        </p:nvSpPr>
        <p:spPr>
          <a:xfrm>
            <a:off x="-415535" y="863600"/>
            <a:ext cx="12989169" cy="54737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-58394" y="2899498"/>
            <a:ext cx="12262736" cy="893064"/>
          </a:xfrm>
          <a:prstGeom prst="rect">
            <a:avLst/>
          </a:prstGeom>
          <a:solidFill>
            <a:srgbClr val="BDD7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A13F3D"/>
              </a:buClr>
            </a:pPr>
            <a:r>
              <a:rPr lang="en-US" altLang="zh-CN" sz="2800" dirty="0" smtClean="0">
                <a:solidFill>
                  <a:schemeClr val="tx1"/>
                </a:solidFill>
              </a:rPr>
              <a:t>How to enable accurate and user-independent ABP monitoring? </a:t>
            </a:r>
            <a:endParaRPr lang="en-US" altLang="zh-C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641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96296E-6 L 4.58333E-6 -0.2277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17083 0.0004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2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44444E-6 L -0.18125 -4.07407E-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5400">
          <a:solidFill>
            <a:srgbClr val="006C39"/>
          </a:solidFill>
        </a:ln>
      </a:spPr>
      <a:bodyPr rtlCol="0" anchor="ctr"/>
      <a:lstStyle>
        <a:defPPr algn="ctr">
          <a:defRPr>
            <a:latin typeface="Arial Unicode MS" panose="020B0604020202020204" pitchFamily="34" charset="-122"/>
            <a:ea typeface="Arial Unicode MS" panose="020B0604020202020204" pitchFamily="34" charset="-122"/>
            <a:cs typeface="Arial Unicode MS" panose="020B0604020202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10713</TotalTime>
  <Words>1303</Words>
  <Application>Microsoft Office PowerPoint</Application>
  <PresentationFormat>自定义</PresentationFormat>
  <Paragraphs>352</Paragraphs>
  <Slides>26</Slides>
  <Notes>26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PowerPoint 演示文稿</vt:lpstr>
      <vt:lpstr>Background</vt:lpstr>
      <vt:lpstr>Current BP Monitoring Solutions</vt:lpstr>
      <vt:lpstr>Current BP Monitoring Solutions</vt:lpstr>
      <vt:lpstr>Our Solution</vt:lpstr>
      <vt:lpstr>Our Solution</vt:lpstr>
      <vt:lpstr>Challenges</vt:lpstr>
      <vt:lpstr>Challenges</vt:lpstr>
      <vt:lpstr>Challenges</vt:lpstr>
      <vt:lpstr>Measuring RWTT using Acceleration PPG</vt:lpstr>
      <vt:lpstr>System Overview</vt:lpstr>
      <vt:lpstr>Device State Identification</vt:lpstr>
      <vt:lpstr>Device State Identification</vt:lpstr>
      <vt:lpstr>Arterial Pulse Profiling</vt:lpstr>
      <vt:lpstr>Arterial Pulse Profiling</vt:lpstr>
      <vt:lpstr>Continuous ABP Monitoring</vt:lpstr>
      <vt:lpstr>Continuous ABP Monitoring</vt:lpstr>
      <vt:lpstr>Evaluation</vt:lpstr>
      <vt:lpstr>Evaluation</vt:lpstr>
      <vt:lpstr>Overall Performance</vt:lpstr>
      <vt:lpstr>Overall Performance</vt:lpstr>
      <vt:lpstr>Overall Performance</vt:lpstr>
      <vt:lpstr>Comparison with Typical Related Works</vt:lpstr>
      <vt:lpstr>24-Hour Performance</vt:lpstr>
      <vt:lpstr>Conclusion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微软用户</dc:creator>
  <cp:lastModifiedBy>lenovo</cp:lastModifiedBy>
  <cp:revision>741</cp:revision>
  <dcterms:created xsi:type="dcterms:W3CDTF">2021-02-10T03:45:05Z</dcterms:created>
  <dcterms:modified xsi:type="dcterms:W3CDTF">2022-10-26T07:36:06Z</dcterms:modified>
</cp:coreProperties>
</file>