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14" r:id="rId3"/>
    <p:sldId id="323" r:id="rId4"/>
    <p:sldId id="324" r:id="rId5"/>
    <p:sldId id="326" r:id="rId6"/>
    <p:sldId id="355" r:id="rId7"/>
    <p:sldId id="333" r:id="rId8"/>
    <p:sldId id="336" r:id="rId9"/>
    <p:sldId id="338" r:id="rId10"/>
    <p:sldId id="339" r:id="rId11"/>
    <p:sldId id="340" r:id="rId12"/>
    <p:sldId id="344" r:id="rId13"/>
    <p:sldId id="346" r:id="rId14"/>
    <p:sldId id="347" r:id="rId15"/>
    <p:sldId id="359" r:id="rId16"/>
    <p:sldId id="360" r:id="rId17"/>
    <p:sldId id="348" r:id="rId18"/>
    <p:sldId id="351" r:id="rId19"/>
    <p:sldId id="361" r:id="rId20"/>
    <p:sldId id="353" r:id="rId21"/>
    <p:sldId id="34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EFA05B18-CCA7-4848-884B-CDAA6DE2C963}">
          <p14:sldIdLst>
            <p14:sldId id="256"/>
            <p14:sldId id="314"/>
            <p14:sldId id="323"/>
            <p14:sldId id="324"/>
            <p14:sldId id="326"/>
            <p14:sldId id="355"/>
            <p14:sldId id="333"/>
            <p14:sldId id="336"/>
            <p14:sldId id="338"/>
            <p14:sldId id="339"/>
            <p14:sldId id="340"/>
            <p14:sldId id="344"/>
            <p14:sldId id="346"/>
            <p14:sldId id="347"/>
            <p14:sldId id="359"/>
            <p14:sldId id="360"/>
            <p14:sldId id="348"/>
            <p14:sldId id="351"/>
            <p14:sldId id="361"/>
            <p14:sldId id="353"/>
            <p14:sldId id="3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3E0A"/>
    <a:srgbClr val="015C31"/>
    <a:srgbClr val="339966"/>
    <a:srgbClr val="009999"/>
    <a:srgbClr val="FFFFFF"/>
    <a:srgbClr val="E6E6E6"/>
    <a:srgbClr val="5D9CEC"/>
    <a:srgbClr val="009A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96" autoAdjust="0"/>
    <p:restoredTop sz="61207" autoAdjust="0"/>
  </p:normalViewPr>
  <p:slideViewPr>
    <p:cSldViewPr snapToGrid="0">
      <p:cViewPr varScale="1">
        <p:scale>
          <a:sx n="53" d="100"/>
          <a:sy n="53" d="100"/>
        </p:scale>
        <p:origin x="217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400" y="-148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E1E41-5664-4D2A-B18C-C5AFA0CA6978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CFA6B4-1F61-4774-84A0-3E28B8427F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5537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3F5BF8-008D-44E0-82FF-1D38535A2EC0}" type="datetimeFigureOut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437F7-ED66-47B6-8AFE-6C4DCC62184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89136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535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05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161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59926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4951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0029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58475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09948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77097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78248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45559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baseline="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245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817473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94001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  <a:p>
            <a:endParaRPr lang="zh-CN" altLang="en-US" sz="12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3828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75466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2844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6931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005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01890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 </a:t>
            </a:r>
            <a:endParaRPr lang="en-US" altLang="zh-CN" sz="1200" baseline="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207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dirty="0" smtClean="0"/>
              <a:t>  </a:t>
            </a: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8437F7-ED66-47B6-8AFE-6C4DCC62184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9459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4B7AC-F1A6-4332-B021-385B8AB643EC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5601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0A716-AE9A-4A0E-B4CA-1BCF31C92A9E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652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90441-33BA-43C6-8BC9-6AA179D2DC36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3789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601E0-2F82-4D01-8DBD-C70A73C1B362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474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A8DB15-6F86-4DD1-B71E-C39BC60864FF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6437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B75853-7183-4991-82D7-EB18F81D191F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9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0D84-599B-4F22-B145-B64E1EFAE207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6477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97043-231D-46A9-85AC-4CEB92C42B6F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029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604E76-AB7D-431A-A1E9-0B07994D0701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1096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15ADCB-ED9A-41F1-A4AE-5E9C827EE4E8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67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D7D96-66DE-471B-94C5-D9F9C1A9DB80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1853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8B709C-B9EF-405E-9EA2-65BE129C22B6}" type="datetime1">
              <a:rPr lang="zh-CN" altLang="en-US" smtClean="0"/>
              <a:t>2020/6/29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99A72-BDC4-4AFC-A97F-2B8762195A8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33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5" Type="http://schemas.openxmlformats.org/officeDocument/2006/relationships/image" Target="../media/image68.png"/><Relationship Id="rId4" Type="http://schemas.openxmlformats.org/officeDocument/2006/relationships/image" Target="../media/image20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g"/><Relationship Id="rId11" Type="http://schemas.openxmlformats.org/officeDocument/2006/relationships/image" Target="../media/image18.jpeg"/><Relationship Id="rId5" Type="http://schemas.openxmlformats.org/officeDocument/2006/relationships/image" Target="../media/image12.jpg"/><Relationship Id="rId15" Type="http://schemas.openxmlformats.org/officeDocument/2006/relationships/image" Target="../media/image22.jpg"/><Relationship Id="rId10" Type="http://schemas.openxmlformats.org/officeDocument/2006/relationships/image" Target="../media/image17.jpeg"/><Relationship Id="rId4" Type="http://schemas.openxmlformats.org/officeDocument/2006/relationships/image" Target="../media/image11.jp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24.emf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10" Type="http://schemas.openxmlformats.org/officeDocument/2006/relationships/image" Target="../media/image31.png"/><Relationship Id="rId4" Type="http://schemas.openxmlformats.org/officeDocument/2006/relationships/image" Target="../media/image25.emf"/><Relationship Id="rId9" Type="http://schemas.openxmlformats.org/officeDocument/2006/relationships/image" Target="../media/image3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5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3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8243" y="2893072"/>
            <a:ext cx="6858000" cy="2351701"/>
          </a:xfrm>
        </p:spPr>
        <p:txBody>
          <a:bodyPr>
            <a:normAutofit fontScale="90000"/>
          </a:bodyPr>
          <a:lstStyle/>
          <a:p>
            <a:pPr marL="257175" indent="-257175" algn="l"/>
            <a:r>
              <a:rPr lang="en-US" altLang="zh-CN" sz="3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/>
            </a:r>
            <a:br>
              <a:rPr lang="en-US" altLang="zh-CN" sz="3000" b="1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lang="en-US" altLang="zh-CN" sz="2700" b="1" dirty="0">
                <a:latin typeface="Calibri" panose="020F0502020204030204" pitchFamily="34" charset="0"/>
                <a:cs typeface="Calibri" panose="020F0502020204030204" pitchFamily="34" charset="0"/>
              </a:rPr>
              <a:t>Presenter: </a:t>
            </a:r>
            <a:r>
              <a:rPr lang="en-US" altLang="zh-CN" sz="2700" b="1" dirty="0" err="1">
                <a:latin typeface="Calibri" panose="020F0502020204030204" pitchFamily="34" charset="0"/>
                <a:cs typeface="Calibri" panose="020F0502020204030204" pitchFamily="34" charset="0"/>
              </a:rPr>
              <a:t>Yetong</a:t>
            </a:r>
            <a:r>
              <a:rPr lang="en-US" altLang="zh-CN" sz="2700" b="1" dirty="0">
                <a:latin typeface="Calibri" panose="020F0502020204030204" pitchFamily="34" charset="0"/>
                <a:cs typeface="Calibri" panose="020F0502020204030204" pitchFamily="34" charset="0"/>
              </a:rPr>
              <a:t> Cao</a:t>
            </a:r>
            <a:r>
              <a:rPr lang="en-US" altLang="zh-CN" sz="2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CN" sz="31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200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Yetong</a:t>
            </a:r>
            <a:r>
              <a:rPr lang="en-US" altLang="zh-C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Cao</a:t>
            </a:r>
            <a:r>
              <a:rPr lang="en-US" altLang="zh-CN" sz="22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zh-C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2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Qian Zhang</a:t>
            </a:r>
            <a:r>
              <a:rPr lang="en-US" altLang="zh-CN" sz="22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zh-C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2200" dirty="0">
                <a:solidFill>
                  <a:srgbClr val="00B0F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 Li</a:t>
            </a:r>
            <a:r>
              <a:rPr lang="en-US" altLang="zh-CN" sz="22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zh-C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Song Yang</a:t>
            </a:r>
            <a:r>
              <a:rPr lang="en-US" altLang="zh-CN" sz="22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zh-CN" sz="22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altLang="zh-CN" sz="22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Yu Wang</a:t>
            </a:r>
            <a:r>
              <a:rPr lang="en-US" altLang="zh-CN" sz="2200" baseline="3000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US" altLang="zh-CN" sz="22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CN" sz="22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80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CN" sz="1800" dirty="0" smtClean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025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CN" sz="2025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2025" b="1" baseline="30000" dirty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CN" sz="2025" b="1" baseline="30000" dirty="0">
                <a:solidFill>
                  <a:srgbClr val="17375E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600" baseline="30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altLang="zh-CN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 Computer Science and Technology, Beijing Institute of Technology, China</a:t>
            </a:r>
            <a:br>
              <a:rPr lang="en-US" altLang="zh-CN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6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†</a:t>
            </a:r>
            <a:r>
              <a:rPr lang="en-US" altLang="zh-CN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School of Software and </a:t>
            </a:r>
            <a:r>
              <a:rPr lang="en-US" altLang="zh-CN" sz="1600" i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BNRist</a:t>
            </a:r>
            <a:r>
              <a:rPr lang="en-US" altLang="zh-CN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Tsinghua University, China</a:t>
            </a:r>
            <a:br>
              <a:rPr lang="en-US" altLang="zh-CN" sz="16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1600" baseline="30000" dirty="0">
                <a:solidFill>
                  <a:srgbClr val="66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‡</a:t>
            </a:r>
            <a:r>
              <a:rPr lang="en-US" altLang="zh-CN" sz="1600" i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Department of Computer and Information Sciences, Temple University, USA</a:t>
            </a:r>
            <a:r>
              <a:rPr lang="en-US" altLang="zh-CN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zh-CN" sz="1600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zh-CN" altLang="en-US" sz="2000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3" y="5672843"/>
            <a:ext cx="2194177" cy="61437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466197" y="1532513"/>
            <a:ext cx="84658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PPGPass</a:t>
            </a: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: Nonintrusive and Secure Mobile</a:t>
            </a:r>
            <a:b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zh-CN" sz="3600" b="1" dirty="0">
                <a:latin typeface="Calibri" panose="020F0502020204030204" pitchFamily="34" charset="0"/>
                <a:cs typeface="Calibri" panose="020F0502020204030204" pitchFamily="34" charset="0"/>
              </a:rPr>
              <a:t>Two-Factor Authentication via Wearables</a:t>
            </a:r>
            <a:endParaRPr lang="zh-CN" altLang="en-US" sz="3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068" y="5123764"/>
            <a:ext cx="1113129" cy="1098843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193"/>
          <a:stretch/>
        </p:blipFill>
        <p:spPr>
          <a:xfrm>
            <a:off x="6250554" y="5104400"/>
            <a:ext cx="1209737" cy="113688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23280" r="69585" b="22527"/>
          <a:stretch/>
        </p:blipFill>
        <p:spPr>
          <a:xfrm>
            <a:off x="7639648" y="5123764"/>
            <a:ext cx="1015350" cy="112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9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2707640" cy="60870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spcBef>
                <a:spcPct val="20000"/>
              </a:spcBef>
              <a:buClr>
                <a:srgbClr val="009A44"/>
              </a:buClr>
            </a:pPr>
            <a:endParaRPr lang="en-US" altLang="zh-CN" sz="25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Cancelable Feature Generating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Content Placeholder 2"/>
          <p:cNvSpPr>
            <a:spLocks/>
          </p:cNvSpPr>
          <p:nvPr/>
        </p:nvSpPr>
        <p:spPr bwMode="auto">
          <a:xfrm>
            <a:off x="381000" y="2252731"/>
            <a:ext cx="3559629" cy="451004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dirty="0" smtClean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81742" y="1882000"/>
            <a:ext cx="50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 err="1"/>
              <a:t>Noncancelable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2858911" y="1876474"/>
            <a:ext cx="50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Application </a:t>
            </a:r>
            <a:r>
              <a:rPr lang="en-US" altLang="zh-CN" dirty="0" smtClean="0"/>
              <a:t>Cross-matching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033509" y="1882000"/>
            <a:ext cx="50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Privacy Leakage</a:t>
            </a:r>
            <a:endParaRPr lang="zh-CN" altLang="en-US" dirty="0"/>
          </a:p>
        </p:txBody>
      </p:sp>
      <p:grpSp>
        <p:nvGrpSpPr>
          <p:cNvPr id="8" name="组合 7"/>
          <p:cNvGrpSpPr/>
          <p:nvPr/>
        </p:nvGrpSpPr>
        <p:grpSpPr>
          <a:xfrm>
            <a:off x="903711" y="5161644"/>
            <a:ext cx="2000250" cy="280398"/>
            <a:chOff x="1394882" y="3301619"/>
            <a:chExt cx="2000250" cy="280398"/>
          </a:xfrm>
        </p:grpSpPr>
        <p:sp>
          <p:nvSpPr>
            <p:cNvPr id="6" name="矩形 5"/>
            <p:cNvSpPr/>
            <p:nvPr/>
          </p:nvSpPr>
          <p:spPr>
            <a:xfrm>
              <a:off x="1502114" y="3324842"/>
              <a:ext cx="1762230" cy="257175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文本框 4"/>
                <p:cNvSpPr txBox="1"/>
                <p:nvPr/>
              </p:nvSpPr>
              <p:spPr>
                <a:xfrm>
                  <a:off x="1394882" y="3301619"/>
                  <a:ext cx="2000250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𝐷𝑖𝑠𝑡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200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l-GR" altLang="zh-CN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5" name="文本框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4882" y="3301619"/>
                  <a:ext cx="2000250" cy="276999"/>
                </a:xfrm>
                <a:prstGeom prst="rect">
                  <a:avLst/>
                </a:prstGeom>
                <a:blipFill>
                  <a:blip r:embed="rId3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7" name="组合 6"/>
          <p:cNvGrpSpPr/>
          <p:nvPr/>
        </p:nvGrpSpPr>
        <p:grpSpPr>
          <a:xfrm>
            <a:off x="5840885" y="5172737"/>
            <a:ext cx="2838814" cy="276999"/>
            <a:chOff x="5485398" y="3331840"/>
            <a:chExt cx="2838814" cy="276999"/>
          </a:xfrm>
        </p:grpSpPr>
        <p:sp>
          <p:nvSpPr>
            <p:cNvPr id="32" name="矩形 31"/>
            <p:cNvSpPr/>
            <p:nvPr/>
          </p:nvSpPr>
          <p:spPr>
            <a:xfrm>
              <a:off x="5561515" y="3343996"/>
              <a:ext cx="2691468" cy="25379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文本框 27"/>
                <p:cNvSpPr txBox="1"/>
                <p:nvPr/>
              </p:nvSpPr>
              <p:spPr>
                <a:xfrm>
                  <a:off x="5485398" y="3331840"/>
                  <a:ext cx="2838814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𝐷𝑖𝑠𝑡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200" dirty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l-GR" altLang="zh-CN" sz="12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⇒(</m:t>
                        </m:r>
                        <m:sSub>
                          <m:sSub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b="0" i="1" smtClean="0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sz="1200" i="1">
                                <a:latin typeface="Cambria Math" panose="02040503050406030204" pitchFamily="18" charset="0"/>
                              </a:rPr>
                              <m:t>𝔽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d>
                          <m:d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200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zh-CN" altLang="en-US" sz="1200" dirty="0" smtClean="0"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m:rPr>
                            <m:sty m:val="p"/>
                          </m:rPr>
                          <a:rPr lang="el-GR" altLang="zh-CN" sz="12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λ</m:t>
                        </m:r>
                      </m:oMath>
                    </m:oMathPara>
                  </a14:m>
                  <a:endParaRPr lang="zh-CN" altLang="en-US" sz="1200" dirty="0"/>
                </a:p>
              </p:txBody>
            </p:sp>
          </mc:Choice>
          <mc:Fallback xmlns="">
            <p:sp>
              <p:nvSpPr>
                <p:cNvPr id="28" name="文本框 2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85398" y="3331840"/>
                  <a:ext cx="2838814" cy="276999"/>
                </a:xfrm>
                <a:prstGeom prst="rect">
                  <a:avLst/>
                </a:prstGeom>
                <a:blipFill>
                  <a:blip r:embed="rId4"/>
                  <a:stretch>
                    <a:fillRect b="-8889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0" name="文本框 29"/>
          <p:cNvSpPr txBox="1"/>
          <p:nvPr/>
        </p:nvSpPr>
        <p:spPr>
          <a:xfrm>
            <a:off x="881742" y="2715711"/>
            <a:ext cx="50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/>
              <a:t>R</a:t>
            </a:r>
            <a:r>
              <a:rPr lang="en-US" altLang="zh-CN" dirty="0" smtClean="0"/>
              <a:t>epeatable</a:t>
            </a:r>
            <a:endParaRPr lang="zh-CN" altLang="en-US" sz="2800" b="1" dirty="0"/>
          </a:p>
        </p:txBody>
      </p:sp>
      <p:sp>
        <p:nvSpPr>
          <p:cNvPr id="31" name="文本框 30"/>
          <p:cNvSpPr txBox="1"/>
          <p:nvPr/>
        </p:nvSpPr>
        <p:spPr>
          <a:xfrm>
            <a:off x="2858911" y="2726585"/>
            <a:ext cx="5054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B050"/>
              </a:buClr>
              <a:buFont typeface="Arial" panose="020B0604020202020204" pitchFamily="34" charset="0"/>
              <a:buChar char="•"/>
            </a:pPr>
            <a:r>
              <a:rPr lang="en-US" altLang="zh-CN" dirty="0" smtClean="0"/>
              <a:t>Non-invertible</a:t>
            </a:r>
            <a:endParaRPr lang="zh-CN" altLang="en-US" sz="2800" b="1" dirty="0"/>
          </a:p>
        </p:txBody>
      </p:sp>
      <p:sp>
        <p:nvSpPr>
          <p:cNvPr id="33" name="Content Placeholder 2"/>
          <p:cNvSpPr>
            <a:spLocks/>
          </p:cNvSpPr>
          <p:nvPr/>
        </p:nvSpPr>
        <p:spPr bwMode="auto">
          <a:xfrm>
            <a:off x="718820" y="1439110"/>
            <a:ext cx="2707640" cy="60870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Security Issues</a:t>
            </a:r>
          </a:p>
          <a:p>
            <a:pPr>
              <a:spcBef>
                <a:spcPct val="20000"/>
              </a:spcBef>
              <a:buClr>
                <a:srgbClr val="009A44"/>
              </a:buClr>
            </a:pPr>
            <a:endParaRPr lang="en-US" altLang="zh-CN" sz="2500" dirty="0" smtClean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Content Placeholder 2"/>
          <p:cNvSpPr>
            <a:spLocks/>
          </p:cNvSpPr>
          <p:nvPr/>
        </p:nvSpPr>
        <p:spPr bwMode="auto">
          <a:xfrm>
            <a:off x="723738" y="2250200"/>
            <a:ext cx="3601720" cy="45206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Transformation</a:t>
            </a:r>
            <a:endParaRPr lang="en-US" altLang="zh-CN" sz="2000" dirty="0" smtClean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1327573" y="4235542"/>
            <a:ext cx="2636838" cy="852487"/>
            <a:chOff x="559911" y="4806493"/>
            <a:chExt cx="2636838" cy="852487"/>
          </a:xfrm>
        </p:grpSpPr>
        <p:sp>
          <p:nvSpPr>
            <p:cNvPr id="43" name="Line 20"/>
            <p:cNvSpPr>
              <a:spLocks noChangeShapeType="1"/>
            </p:cNvSpPr>
            <p:nvPr/>
          </p:nvSpPr>
          <p:spPr bwMode="auto">
            <a:xfrm flipH="1">
              <a:off x="559911" y="4806493"/>
              <a:ext cx="658812" cy="85248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152" name="组合 151"/>
            <p:cNvGrpSpPr/>
            <p:nvPr/>
          </p:nvGrpSpPr>
          <p:grpSpPr>
            <a:xfrm>
              <a:off x="559911" y="4806493"/>
              <a:ext cx="2636838" cy="852487"/>
              <a:chOff x="559911" y="4806493"/>
              <a:chExt cx="2636838" cy="852487"/>
            </a:xfrm>
          </p:grpSpPr>
          <p:sp>
            <p:nvSpPr>
              <p:cNvPr id="41" name="Line 18"/>
              <p:cNvSpPr>
                <a:spLocks noChangeShapeType="1"/>
              </p:cNvSpPr>
              <p:nvPr/>
            </p:nvSpPr>
            <p:spPr bwMode="auto">
              <a:xfrm>
                <a:off x="1218724" y="4806493"/>
                <a:ext cx="19780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2" name="Line 19"/>
              <p:cNvSpPr>
                <a:spLocks noChangeShapeType="1"/>
              </p:cNvSpPr>
              <p:nvPr/>
            </p:nvSpPr>
            <p:spPr bwMode="auto">
              <a:xfrm>
                <a:off x="559911" y="5658980"/>
                <a:ext cx="1978025" cy="0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44" name="Line 21"/>
              <p:cNvSpPr>
                <a:spLocks noChangeShapeType="1"/>
              </p:cNvSpPr>
              <p:nvPr/>
            </p:nvSpPr>
            <p:spPr bwMode="auto">
              <a:xfrm flipH="1">
                <a:off x="2537936" y="4806493"/>
                <a:ext cx="658812" cy="852487"/>
              </a:xfrm>
              <a:prstGeom prst="line">
                <a:avLst/>
              </a:prstGeom>
              <a:noFill/>
              <a:ln w="15875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57" name="组合 156"/>
          <p:cNvGrpSpPr/>
          <p:nvPr/>
        </p:nvGrpSpPr>
        <p:grpSpPr>
          <a:xfrm>
            <a:off x="1784773" y="4443504"/>
            <a:ext cx="381000" cy="358775"/>
            <a:chOff x="1017111" y="5014455"/>
            <a:chExt cx="381000" cy="358775"/>
          </a:xfrm>
        </p:grpSpPr>
        <p:sp>
          <p:nvSpPr>
            <p:cNvPr id="55" name="Freeform 32"/>
            <p:cNvSpPr>
              <a:spLocks/>
            </p:cNvSpPr>
            <p:nvPr/>
          </p:nvSpPr>
          <p:spPr bwMode="auto">
            <a:xfrm>
              <a:off x="1136174" y="5014455"/>
              <a:ext cx="128587" cy="139700"/>
            </a:xfrm>
            <a:custGeom>
              <a:avLst/>
              <a:gdLst>
                <a:gd name="T0" fmla="*/ 81 w 81"/>
                <a:gd name="T1" fmla="*/ 88 h 88"/>
                <a:gd name="T2" fmla="*/ 40 w 81"/>
                <a:gd name="T3" fmla="*/ 0 h 88"/>
                <a:gd name="T4" fmla="*/ 0 w 81"/>
                <a:gd name="T5" fmla="*/ 88 h 88"/>
                <a:gd name="T6" fmla="*/ 81 w 81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8">
                  <a:moveTo>
                    <a:pt x="81" y="88"/>
                  </a:moveTo>
                  <a:lnTo>
                    <a:pt x="40" y="0"/>
                  </a:lnTo>
                  <a:lnTo>
                    <a:pt x="0" y="88"/>
                  </a:lnTo>
                  <a:lnTo>
                    <a:pt x="81" y="88"/>
                  </a:lnTo>
                  <a:close/>
                </a:path>
              </a:pathLst>
            </a:cu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Oval 33"/>
            <p:cNvSpPr>
              <a:spLocks noChangeArrowheads="1"/>
            </p:cNvSpPr>
            <p:nvPr/>
          </p:nvSpPr>
          <p:spPr bwMode="auto">
            <a:xfrm>
              <a:off x="1267936" y="5293855"/>
              <a:ext cx="79375" cy="79375"/>
            </a:xfrm>
            <a:prstGeom prst="ellipse">
              <a:avLst/>
            </a:prstGeom>
            <a:solidFill>
              <a:srgbClr val="F876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Rectangle 34"/>
            <p:cNvSpPr>
              <a:spLocks noChangeArrowheads="1"/>
            </p:cNvSpPr>
            <p:nvPr/>
          </p:nvSpPr>
          <p:spPr bwMode="auto">
            <a:xfrm>
              <a:off x="1017111" y="5293855"/>
              <a:ext cx="79375" cy="79375"/>
            </a:xfrm>
            <a:prstGeom prst="rect">
              <a:avLst/>
            </a:pr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35"/>
            <p:cNvSpPr>
              <a:spLocks/>
            </p:cNvSpPr>
            <p:nvPr/>
          </p:nvSpPr>
          <p:spPr bwMode="auto">
            <a:xfrm>
              <a:off x="1107599" y="5179555"/>
              <a:ext cx="149225" cy="139700"/>
            </a:xfrm>
            <a:custGeom>
              <a:avLst/>
              <a:gdLst>
                <a:gd name="T0" fmla="*/ 71 w 94"/>
                <a:gd name="T1" fmla="*/ 0 h 88"/>
                <a:gd name="T2" fmla="*/ 23 w 94"/>
                <a:gd name="T3" fmla="*/ 0 h 88"/>
                <a:gd name="T4" fmla="*/ 0 w 94"/>
                <a:gd name="T5" fmla="*/ 44 h 88"/>
                <a:gd name="T6" fmla="*/ 23 w 94"/>
                <a:gd name="T7" fmla="*/ 88 h 88"/>
                <a:gd name="T8" fmla="*/ 71 w 94"/>
                <a:gd name="T9" fmla="*/ 88 h 88"/>
                <a:gd name="T10" fmla="*/ 94 w 94"/>
                <a:gd name="T11" fmla="*/ 44 h 88"/>
                <a:gd name="T12" fmla="*/ 71 w 9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8">
                  <a:moveTo>
                    <a:pt x="71" y="0"/>
                  </a:moveTo>
                  <a:lnTo>
                    <a:pt x="23" y="0"/>
                  </a:lnTo>
                  <a:lnTo>
                    <a:pt x="0" y="44"/>
                  </a:lnTo>
                  <a:lnTo>
                    <a:pt x="23" y="88"/>
                  </a:lnTo>
                  <a:lnTo>
                    <a:pt x="71" y="88"/>
                  </a:lnTo>
                  <a:lnTo>
                    <a:pt x="94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Rectangle 36"/>
            <p:cNvSpPr>
              <a:spLocks noChangeArrowheads="1"/>
            </p:cNvSpPr>
            <p:nvPr/>
          </p:nvSpPr>
          <p:spPr bwMode="auto">
            <a:xfrm>
              <a:off x="1267936" y="5255755"/>
              <a:ext cx="130175" cy="17462"/>
            </a:xfrm>
            <a:prstGeom prst="rect">
              <a:avLst/>
            </a:pr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Rectangle 37"/>
            <p:cNvSpPr>
              <a:spLocks noChangeArrowheads="1"/>
            </p:cNvSpPr>
            <p:nvPr/>
          </p:nvSpPr>
          <p:spPr bwMode="auto">
            <a:xfrm>
              <a:off x="1325086" y="5193843"/>
              <a:ext cx="15875" cy="139700"/>
            </a:xfrm>
            <a:prstGeom prst="rect">
              <a:avLst/>
            </a:pr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8" name="组合 157"/>
          <p:cNvGrpSpPr/>
          <p:nvPr/>
        </p:nvGrpSpPr>
        <p:grpSpPr>
          <a:xfrm>
            <a:off x="3013498" y="4640354"/>
            <a:ext cx="503238" cy="369887"/>
            <a:chOff x="2245836" y="5211305"/>
            <a:chExt cx="503238" cy="369887"/>
          </a:xfrm>
        </p:grpSpPr>
        <p:sp>
          <p:nvSpPr>
            <p:cNvPr id="61" name="Freeform 38"/>
            <p:cNvSpPr>
              <a:spLocks/>
            </p:cNvSpPr>
            <p:nvPr/>
          </p:nvSpPr>
          <p:spPr bwMode="auto">
            <a:xfrm>
              <a:off x="2406174" y="5439905"/>
              <a:ext cx="128587" cy="141287"/>
            </a:xfrm>
            <a:custGeom>
              <a:avLst/>
              <a:gdLst>
                <a:gd name="T0" fmla="*/ 81 w 81"/>
                <a:gd name="T1" fmla="*/ 89 h 89"/>
                <a:gd name="T2" fmla="*/ 40 w 81"/>
                <a:gd name="T3" fmla="*/ 0 h 89"/>
                <a:gd name="T4" fmla="*/ 0 w 81"/>
                <a:gd name="T5" fmla="*/ 89 h 89"/>
                <a:gd name="T6" fmla="*/ 81 w 81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9">
                  <a:moveTo>
                    <a:pt x="81" y="89"/>
                  </a:moveTo>
                  <a:lnTo>
                    <a:pt x="40" y="0"/>
                  </a:lnTo>
                  <a:lnTo>
                    <a:pt x="0" y="89"/>
                  </a:lnTo>
                  <a:lnTo>
                    <a:pt x="81" y="89"/>
                  </a:lnTo>
                  <a:close/>
                </a:path>
              </a:pathLst>
            </a:custGeom>
            <a:solidFill>
              <a:srgbClr val="7B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auto">
            <a:xfrm>
              <a:off x="2245836" y="5463718"/>
              <a:ext cx="79375" cy="79375"/>
            </a:xfrm>
            <a:prstGeom prst="ellipse">
              <a:avLst/>
            </a:prstGeom>
            <a:solidFill>
              <a:srgbClr val="7BAD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Rectangle 40"/>
            <p:cNvSpPr>
              <a:spLocks noChangeArrowheads="1"/>
            </p:cNvSpPr>
            <p:nvPr/>
          </p:nvSpPr>
          <p:spPr bwMode="auto">
            <a:xfrm>
              <a:off x="2399824" y="5271630"/>
              <a:ext cx="79375" cy="79375"/>
            </a:xfrm>
            <a:prstGeom prst="rect">
              <a:avLst/>
            </a:prstGeom>
            <a:solidFill>
              <a:srgbClr val="7B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41"/>
            <p:cNvSpPr>
              <a:spLocks/>
            </p:cNvSpPr>
            <p:nvPr/>
          </p:nvSpPr>
          <p:spPr bwMode="auto">
            <a:xfrm>
              <a:off x="2599849" y="5211305"/>
              <a:ext cx="149225" cy="139700"/>
            </a:xfrm>
            <a:custGeom>
              <a:avLst/>
              <a:gdLst>
                <a:gd name="T0" fmla="*/ 71 w 94"/>
                <a:gd name="T1" fmla="*/ 0 h 88"/>
                <a:gd name="T2" fmla="*/ 23 w 94"/>
                <a:gd name="T3" fmla="*/ 0 h 88"/>
                <a:gd name="T4" fmla="*/ 0 w 94"/>
                <a:gd name="T5" fmla="*/ 44 h 88"/>
                <a:gd name="T6" fmla="*/ 23 w 94"/>
                <a:gd name="T7" fmla="*/ 88 h 88"/>
                <a:gd name="T8" fmla="*/ 71 w 94"/>
                <a:gd name="T9" fmla="*/ 88 h 88"/>
                <a:gd name="T10" fmla="*/ 94 w 94"/>
                <a:gd name="T11" fmla="*/ 44 h 88"/>
                <a:gd name="T12" fmla="*/ 71 w 9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8">
                  <a:moveTo>
                    <a:pt x="71" y="0"/>
                  </a:moveTo>
                  <a:lnTo>
                    <a:pt x="23" y="0"/>
                  </a:lnTo>
                  <a:lnTo>
                    <a:pt x="0" y="44"/>
                  </a:lnTo>
                  <a:lnTo>
                    <a:pt x="23" y="88"/>
                  </a:lnTo>
                  <a:lnTo>
                    <a:pt x="71" y="88"/>
                  </a:lnTo>
                  <a:lnTo>
                    <a:pt x="94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7B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Rectangle 42"/>
            <p:cNvSpPr>
              <a:spLocks noChangeArrowheads="1"/>
            </p:cNvSpPr>
            <p:nvPr/>
          </p:nvSpPr>
          <p:spPr bwMode="auto">
            <a:xfrm>
              <a:off x="2323624" y="5424030"/>
              <a:ext cx="130175" cy="17462"/>
            </a:xfrm>
            <a:prstGeom prst="rect">
              <a:avLst/>
            </a:prstGeom>
            <a:solidFill>
              <a:srgbClr val="7B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Rectangle 43"/>
            <p:cNvSpPr>
              <a:spLocks noChangeArrowheads="1"/>
            </p:cNvSpPr>
            <p:nvPr/>
          </p:nvSpPr>
          <p:spPr bwMode="auto">
            <a:xfrm>
              <a:off x="2380774" y="5363705"/>
              <a:ext cx="15875" cy="139700"/>
            </a:xfrm>
            <a:prstGeom prst="rect">
              <a:avLst/>
            </a:prstGeom>
            <a:solidFill>
              <a:srgbClr val="7B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2241973" y="4281579"/>
            <a:ext cx="979487" cy="481013"/>
            <a:chOff x="1474311" y="4852530"/>
            <a:chExt cx="979487" cy="481013"/>
          </a:xfrm>
        </p:grpSpPr>
        <p:sp>
          <p:nvSpPr>
            <p:cNvPr id="67" name="Freeform 44"/>
            <p:cNvSpPr>
              <a:spLocks/>
            </p:cNvSpPr>
            <p:nvPr/>
          </p:nvSpPr>
          <p:spPr bwMode="auto">
            <a:xfrm>
              <a:off x="1474311" y="5209718"/>
              <a:ext cx="233362" cy="123825"/>
            </a:xfrm>
            <a:custGeom>
              <a:avLst/>
              <a:gdLst>
                <a:gd name="T0" fmla="*/ 0 w 147"/>
                <a:gd name="T1" fmla="*/ 39 h 78"/>
                <a:gd name="T2" fmla="*/ 49 w 147"/>
                <a:gd name="T3" fmla="*/ 0 h 78"/>
                <a:gd name="T4" fmla="*/ 49 w 147"/>
                <a:gd name="T5" fmla="*/ 19 h 78"/>
                <a:gd name="T6" fmla="*/ 147 w 147"/>
                <a:gd name="T7" fmla="*/ 19 h 78"/>
                <a:gd name="T8" fmla="*/ 147 w 147"/>
                <a:gd name="T9" fmla="*/ 58 h 78"/>
                <a:gd name="T10" fmla="*/ 49 w 147"/>
                <a:gd name="T11" fmla="*/ 58 h 78"/>
                <a:gd name="T12" fmla="*/ 49 w 147"/>
                <a:gd name="T13" fmla="*/ 78 h 78"/>
                <a:gd name="T14" fmla="*/ 0 w 147"/>
                <a:gd name="T1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78">
                  <a:moveTo>
                    <a:pt x="0" y="39"/>
                  </a:moveTo>
                  <a:lnTo>
                    <a:pt x="49" y="0"/>
                  </a:lnTo>
                  <a:lnTo>
                    <a:pt x="49" y="19"/>
                  </a:lnTo>
                  <a:lnTo>
                    <a:pt x="147" y="19"/>
                  </a:lnTo>
                  <a:lnTo>
                    <a:pt x="147" y="58"/>
                  </a:lnTo>
                  <a:lnTo>
                    <a:pt x="49" y="58"/>
                  </a:lnTo>
                  <a:lnTo>
                    <a:pt x="49" y="78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45"/>
            <p:cNvSpPr>
              <a:spLocks/>
            </p:cNvSpPr>
            <p:nvPr/>
          </p:nvSpPr>
          <p:spPr bwMode="auto">
            <a:xfrm>
              <a:off x="2095024" y="5209718"/>
              <a:ext cx="233362" cy="123825"/>
            </a:xfrm>
            <a:custGeom>
              <a:avLst/>
              <a:gdLst>
                <a:gd name="T0" fmla="*/ 147 w 147"/>
                <a:gd name="T1" fmla="*/ 39 h 78"/>
                <a:gd name="T2" fmla="*/ 98 w 147"/>
                <a:gd name="T3" fmla="*/ 0 h 78"/>
                <a:gd name="T4" fmla="*/ 98 w 147"/>
                <a:gd name="T5" fmla="*/ 19 h 78"/>
                <a:gd name="T6" fmla="*/ 0 w 147"/>
                <a:gd name="T7" fmla="*/ 19 h 78"/>
                <a:gd name="T8" fmla="*/ 0 w 147"/>
                <a:gd name="T9" fmla="*/ 58 h 78"/>
                <a:gd name="T10" fmla="*/ 98 w 147"/>
                <a:gd name="T11" fmla="*/ 58 h 78"/>
                <a:gd name="T12" fmla="*/ 98 w 147"/>
                <a:gd name="T13" fmla="*/ 78 h 78"/>
                <a:gd name="T14" fmla="*/ 147 w 147"/>
                <a:gd name="T1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7" h="78">
                  <a:moveTo>
                    <a:pt x="147" y="39"/>
                  </a:moveTo>
                  <a:lnTo>
                    <a:pt x="98" y="0"/>
                  </a:lnTo>
                  <a:lnTo>
                    <a:pt x="98" y="19"/>
                  </a:lnTo>
                  <a:lnTo>
                    <a:pt x="0" y="19"/>
                  </a:lnTo>
                  <a:lnTo>
                    <a:pt x="0" y="58"/>
                  </a:lnTo>
                  <a:lnTo>
                    <a:pt x="98" y="58"/>
                  </a:lnTo>
                  <a:lnTo>
                    <a:pt x="98" y="78"/>
                  </a:lnTo>
                  <a:lnTo>
                    <a:pt x="147" y="39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Rectangle 46"/>
            <p:cNvSpPr>
              <a:spLocks noChangeArrowheads="1"/>
            </p:cNvSpPr>
            <p:nvPr/>
          </p:nvSpPr>
          <p:spPr bwMode="auto">
            <a:xfrm>
              <a:off x="1761649" y="4852530"/>
              <a:ext cx="460375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Large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47"/>
            <p:cNvSpPr>
              <a:spLocks noChangeArrowheads="1"/>
            </p:cNvSpPr>
            <p:nvPr/>
          </p:nvSpPr>
          <p:spPr bwMode="auto">
            <a:xfrm>
              <a:off x="1525111" y="5016043"/>
              <a:ext cx="9286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Dissimilarity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2" name="组合 161"/>
          <p:cNvGrpSpPr/>
          <p:nvPr/>
        </p:nvGrpSpPr>
        <p:grpSpPr>
          <a:xfrm>
            <a:off x="957012" y="3684679"/>
            <a:ext cx="3700654" cy="1092200"/>
            <a:chOff x="189350" y="4255630"/>
            <a:chExt cx="3700654" cy="1092200"/>
          </a:xfrm>
        </p:grpSpPr>
        <p:grpSp>
          <p:nvGrpSpPr>
            <p:cNvPr id="161" name="组合 160"/>
            <p:cNvGrpSpPr/>
            <p:nvPr/>
          </p:nvGrpSpPr>
          <p:grpSpPr>
            <a:xfrm>
              <a:off x="189350" y="4447718"/>
              <a:ext cx="1423074" cy="499249"/>
              <a:chOff x="189350" y="4447718"/>
              <a:chExt cx="1423074" cy="499249"/>
            </a:xfrm>
          </p:grpSpPr>
          <p:grpSp>
            <p:nvGrpSpPr>
              <p:cNvPr id="160" name="组合 159"/>
              <p:cNvGrpSpPr/>
              <p:nvPr/>
            </p:nvGrpSpPr>
            <p:grpSpPr>
              <a:xfrm>
                <a:off x="189350" y="4447718"/>
                <a:ext cx="1423074" cy="354108"/>
                <a:chOff x="189350" y="4447718"/>
                <a:chExt cx="1423074" cy="354108"/>
              </a:xfrm>
            </p:grpSpPr>
            <p:grpSp>
              <p:nvGrpSpPr>
                <p:cNvPr id="149" name="组合 148"/>
                <p:cNvGrpSpPr/>
                <p:nvPr/>
              </p:nvGrpSpPr>
              <p:grpSpPr>
                <a:xfrm>
                  <a:off x="189350" y="4447718"/>
                  <a:ext cx="1423074" cy="354108"/>
                  <a:chOff x="189350" y="4447718"/>
                  <a:chExt cx="1423074" cy="354108"/>
                </a:xfrm>
              </p:grpSpPr>
              <p:sp>
                <p:nvSpPr>
                  <p:cNvPr id="19" name="Rectangle 8"/>
                  <p:cNvSpPr>
                    <a:spLocks noChangeArrowheads="1"/>
                  </p:cNvSpPr>
                  <p:nvPr/>
                </p:nvSpPr>
                <p:spPr bwMode="auto">
                  <a:xfrm>
                    <a:off x="612299" y="4447718"/>
                    <a:ext cx="1000125" cy="24447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zh-CN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Transformed </a:t>
                    </a:r>
                    <a:endParaRPr kumimoji="0" lang="zh-CN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  <p:sp>
                <p:nvSpPr>
                  <p:cNvPr id="20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189350" y="4601771"/>
                    <a:ext cx="244362" cy="2000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vert="horz" wrap="none" lIns="0" tIns="0" rIns="0" bIns="0" numCol="1" anchor="t" anchorCtr="0" compatLnSpc="1">
                    <a:prstTxWarp prst="textNoShape">
                      <a:avLst/>
                    </a:prstTxWarp>
                    <a:spAutoFit/>
                  </a:bodyPr>
                  <a:lstStyle>
                    <a:lvl1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zh-CN" altLang="zh-CN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by</a:t>
                    </a:r>
                    <a:r>
                      <a:rPr kumimoji="0" lang="en-US" altLang="zh-CN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 </a:t>
                    </a:r>
                    <a:r>
                      <a:rPr kumimoji="0" lang="zh-CN" altLang="zh-CN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rPr>
                      <a:t> </a:t>
                    </a:r>
                    <a:endParaRPr kumimoji="0" lang="zh-CN" altLang="zh-CN" sz="1800" b="0" i="0" u="none" strike="noStrike" cap="none" normalizeH="0" baseline="0" dirty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1" name="Rectangle 10"/>
                <p:cNvSpPr>
                  <a:spLocks noChangeArrowheads="1"/>
                </p:cNvSpPr>
                <p:nvPr/>
              </p:nvSpPr>
              <p:spPr bwMode="auto">
                <a:xfrm>
                  <a:off x="392550" y="4601771"/>
                  <a:ext cx="1069524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13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a</a:t>
                  </a:r>
                  <a:r>
                    <a:rPr lang="en-US" altLang="zh-CN" sz="1300" b="1" dirty="0" smtClean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 new  function</a:t>
                  </a:r>
                  <a:endParaRPr kumimoji="0" lang="zh-CN" altLang="zh-CN" sz="1800" b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</a:endParaRPr>
                </a:p>
              </p:txBody>
            </p:sp>
          </p:grpSp>
          <p:sp>
            <p:nvSpPr>
              <p:cNvPr id="22" name="Rectangle 11"/>
              <p:cNvSpPr>
                <a:spLocks noChangeArrowheads="1"/>
              </p:cNvSpPr>
              <p:nvPr/>
            </p:nvSpPr>
            <p:spPr bwMode="auto">
              <a:xfrm>
                <a:off x="1161574" y="4669968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154" name="组合 153"/>
            <p:cNvGrpSpPr/>
            <p:nvPr/>
          </p:nvGrpSpPr>
          <p:grpSpPr>
            <a:xfrm>
              <a:off x="1320324" y="4411205"/>
              <a:ext cx="319087" cy="782638"/>
              <a:chOff x="1320324" y="4411205"/>
              <a:chExt cx="319087" cy="782638"/>
            </a:xfrm>
          </p:grpSpPr>
          <p:sp>
            <p:nvSpPr>
              <p:cNvPr id="51" name="Freeform 28"/>
              <p:cNvSpPr>
                <a:spLocks noEditPoints="1"/>
              </p:cNvSpPr>
              <p:nvPr/>
            </p:nvSpPr>
            <p:spPr bwMode="auto">
              <a:xfrm>
                <a:off x="1340961" y="4411205"/>
                <a:ext cx="298450" cy="714375"/>
              </a:xfrm>
              <a:custGeom>
                <a:avLst/>
                <a:gdLst>
                  <a:gd name="T0" fmla="*/ 1415 w 1453"/>
                  <a:gd name="T1" fmla="*/ 134 h 3494"/>
                  <a:gd name="T2" fmla="*/ 1340 w 1453"/>
                  <a:gd name="T3" fmla="*/ 104 h 3494"/>
                  <a:gd name="T4" fmla="*/ 1422 w 1453"/>
                  <a:gd name="T5" fmla="*/ 8 h 3494"/>
                  <a:gd name="T6" fmla="*/ 1355 w 1453"/>
                  <a:gd name="T7" fmla="*/ 283 h 3494"/>
                  <a:gd name="T8" fmla="*/ 1274 w 1453"/>
                  <a:gd name="T9" fmla="*/ 379 h 3494"/>
                  <a:gd name="T10" fmla="*/ 1281 w 1453"/>
                  <a:gd name="T11" fmla="*/ 253 h 3494"/>
                  <a:gd name="T12" fmla="*/ 1355 w 1453"/>
                  <a:gd name="T13" fmla="*/ 283 h 3494"/>
                  <a:gd name="T14" fmla="*/ 1236 w 1453"/>
                  <a:gd name="T15" fmla="*/ 580 h 3494"/>
                  <a:gd name="T16" fmla="*/ 1162 w 1453"/>
                  <a:gd name="T17" fmla="*/ 550 h 3494"/>
                  <a:gd name="T18" fmla="*/ 1244 w 1453"/>
                  <a:gd name="T19" fmla="*/ 453 h 3494"/>
                  <a:gd name="T20" fmla="*/ 1177 w 1453"/>
                  <a:gd name="T21" fmla="*/ 728 h 3494"/>
                  <a:gd name="T22" fmla="*/ 1095 w 1453"/>
                  <a:gd name="T23" fmla="*/ 825 h 3494"/>
                  <a:gd name="T24" fmla="*/ 1103 w 1453"/>
                  <a:gd name="T25" fmla="*/ 699 h 3494"/>
                  <a:gd name="T26" fmla="*/ 1177 w 1453"/>
                  <a:gd name="T27" fmla="*/ 728 h 3494"/>
                  <a:gd name="T28" fmla="*/ 1058 w 1453"/>
                  <a:gd name="T29" fmla="*/ 1025 h 3494"/>
                  <a:gd name="T30" fmla="*/ 984 w 1453"/>
                  <a:gd name="T31" fmla="*/ 996 h 3494"/>
                  <a:gd name="T32" fmla="*/ 1066 w 1453"/>
                  <a:gd name="T33" fmla="*/ 899 h 3494"/>
                  <a:gd name="T34" fmla="*/ 999 w 1453"/>
                  <a:gd name="T35" fmla="*/ 1174 h 3494"/>
                  <a:gd name="T36" fmla="*/ 917 w 1453"/>
                  <a:gd name="T37" fmla="*/ 1271 h 3494"/>
                  <a:gd name="T38" fmla="*/ 924 w 1453"/>
                  <a:gd name="T39" fmla="*/ 1144 h 3494"/>
                  <a:gd name="T40" fmla="*/ 999 w 1453"/>
                  <a:gd name="T41" fmla="*/ 1174 h 3494"/>
                  <a:gd name="T42" fmla="*/ 880 w 1453"/>
                  <a:gd name="T43" fmla="*/ 1471 h 3494"/>
                  <a:gd name="T44" fmla="*/ 806 w 1453"/>
                  <a:gd name="T45" fmla="*/ 1441 h 3494"/>
                  <a:gd name="T46" fmla="*/ 887 w 1453"/>
                  <a:gd name="T47" fmla="*/ 1345 h 3494"/>
                  <a:gd name="T48" fmla="*/ 820 w 1453"/>
                  <a:gd name="T49" fmla="*/ 1620 h 3494"/>
                  <a:gd name="T50" fmla="*/ 739 w 1453"/>
                  <a:gd name="T51" fmla="*/ 1716 h 3494"/>
                  <a:gd name="T52" fmla="*/ 746 w 1453"/>
                  <a:gd name="T53" fmla="*/ 1590 h 3494"/>
                  <a:gd name="T54" fmla="*/ 820 w 1453"/>
                  <a:gd name="T55" fmla="*/ 1620 h 3494"/>
                  <a:gd name="T56" fmla="*/ 702 w 1453"/>
                  <a:gd name="T57" fmla="*/ 1917 h 3494"/>
                  <a:gd name="T58" fmla="*/ 627 w 1453"/>
                  <a:gd name="T59" fmla="*/ 1887 h 3494"/>
                  <a:gd name="T60" fmla="*/ 709 w 1453"/>
                  <a:gd name="T61" fmla="*/ 1790 h 3494"/>
                  <a:gd name="T62" fmla="*/ 642 w 1453"/>
                  <a:gd name="T63" fmla="*/ 2065 h 3494"/>
                  <a:gd name="T64" fmla="*/ 560 w 1453"/>
                  <a:gd name="T65" fmla="*/ 2162 h 3494"/>
                  <a:gd name="T66" fmla="*/ 568 w 1453"/>
                  <a:gd name="T67" fmla="*/ 2036 h 3494"/>
                  <a:gd name="T68" fmla="*/ 642 w 1453"/>
                  <a:gd name="T69" fmla="*/ 2065 h 3494"/>
                  <a:gd name="T70" fmla="*/ 523 w 1453"/>
                  <a:gd name="T71" fmla="*/ 2362 h 3494"/>
                  <a:gd name="T72" fmla="*/ 449 w 1453"/>
                  <a:gd name="T73" fmla="*/ 2333 h 3494"/>
                  <a:gd name="T74" fmla="*/ 531 w 1453"/>
                  <a:gd name="T75" fmla="*/ 2236 h 3494"/>
                  <a:gd name="T76" fmla="*/ 464 w 1453"/>
                  <a:gd name="T77" fmla="*/ 2511 h 3494"/>
                  <a:gd name="T78" fmla="*/ 382 w 1453"/>
                  <a:gd name="T79" fmla="*/ 2608 h 3494"/>
                  <a:gd name="T80" fmla="*/ 390 w 1453"/>
                  <a:gd name="T81" fmla="*/ 2481 h 3494"/>
                  <a:gd name="T82" fmla="*/ 464 w 1453"/>
                  <a:gd name="T83" fmla="*/ 2511 h 3494"/>
                  <a:gd name="T84" fmla="*/ 345 w 1453"/>
                  <a:gd name="T85" fmla="*/ 2808 h 3494"/>
                  <a:gd name="T86" fmla="*/ 271 w 1453"/>
                  <a:gd name="T87" fmla="*/ 2778 h 3494"/>
                  <a:gd name="T88" fmla="*/ 352 w 1453"/>
                  <a:gd name="T89" fmla="*/ 2682 h 3494"/>
                  <a:gd name="T90" fmla="*/ 286 w 1453"/>
                  <a:gd name="T91" fmla="*/ 2957 h 3494"/>
                  <a:gd name="T92" fmla="*/ 204 w 1453"/>
                  <a:gd name="T93" fmla="*/ 3053 h 3494"/>
                  <a:gd name="T94" fmla="*/ 211 w 1453"/>
                  <a:gd name="T95" fmla="*/ 2927 h 3494"/>
                  <a:gd name="T96" fmla="*/ 286 w 1453"/>
                  <a:gd name="T97" fmla="*/ 2957 h 3494"/>
                  <a:gd name="T98" fmla="*/ 167 w 1453"/>
                  <a:gd name="T99" fmla="*/ 3254 h 3494"/>
                  <a:gd name="T100" fmla="*/ 93 w 1453"/>
                  <a:gd name="T101" fmla="*/ 3224 h 3494"/>
                  <a:gd name="T102" fmla="*/ 174 w 1453"/>
                  <a:gd name="T103" fmla="*/ 3127 h 3494"/>
                  <a:gd name="T104" fmla="*/ 107 w 1453"/>
                  <a:gd name="T105" fmla="*/ 3402 h 3494"/>
                  <a:gd name="T106" fmla="*/ 31 w 1453"/>
                  <a:gd name="T107" fmla="*/ 3486 h 3494"/>
                  <a:gd name="T108" fmla="*/ 33 w 1453"/>
                  <a:gd name="T109" fmla="*/ 3373 h 3494"/>
                  <a:gd name="T110" fmla="*/ 107 w 1453"/>
                  <a:gd name="T111" fmla="*/ 3402 h 3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3" h="3494">
                    <a:moveTo>
                      <a:pt x="1444" y="60"/>
                    </a:moveTo>
                    <a:lnTo>
                      <a:pt x="1415" y="134"/>
                    </a:lnTo>
                    <a:cubicBezTo>
                      <a:pt x="1406" y="155"/>
                      <a:pt x="1383" y="165"/>
                      <a:pt x="1363" y="156"/>
                    </a:cubicBezTo>
                    <a:cubicBezTo>
                      <a:pt x="1342" y="148"/>
                      <a:pt x="1332" y="125"/>
                      <a:pt x="1340" y="104"/>
                    </a:cubicBezTo>
                    <a:lnTo>
                      <a:pt x="1370" y="30"/>
                    </a:lnTo>
                    <a:cubicBezTo>
                      <a:pt x="1378" y="10"/>
                      <a:pt x="1402" y="0"/>
                      <a:pt x="1422" y="8"/>
                    </a:cubicBezTo>
                    <a:cubicBezTo>
                      <a:pt x="1443" y="16"/>
                      <a:pt x="1453" y="39"/>
                      <a:pt x="1444" y="60"/>
                    </a:cubicBezTo>
                    <a:close/>
                    <a:moveTo>
                      <a:pt x="1355" y="283"/>
                    </a:moveTo>
                    <a:lnTo>
                      <a:pt x="1326" y="357"/>
                    </a:lnTo>
                    <a:cubicBezTo>
                      <a:pt x="1317" y="377"/>
                      <a:pt x="1294" y="387"/>
                      <a:pt x="1274" y="379"/>
                    </a:cubicBezTo>
                    <a:cubicBezTo>
                      <a:pt x="1253" y="371"/>
                      <a:pt x="1243" y="348"/>
                      <a:pt x="1251" y="327"/>
                    </a:cubicBezTo>
                    <a:lnTo>
                      <a:pt x="1281" y="253"/>
                    </a:lnTo>
                    <a:cubicBezTo>
                      <a:pt x="1289" y="232"/>
                      <a:pt x="1312" y="222"/>
                      <a:pt x="1333" y="231"/>
                    </a:cubicBezTo>
                    <a:cubicBezTo>
                      <a:pt x="1353" y="239"/>
                      <a:pt x="1363" y="262"/>
                      <a:pt x="1355" y="283"/>
                    </a:cubicBezTo>
                    <a:close/>
                    <a:moveTo>
                      <a:pt x="1266" y="505"/>
                    </a:moveTo>
                    <a:lnTo>
                      <a:pt x="1236" y="580"/>
                    </a:lnTo>
                    <a:cubicBezTo>
                      <a:pt x="1228" y="600"/>
                      <a:pt x="1205" y="610"/>
                      <a:pt x="1184" y="602"/>
                    </a:cubicBezTo>
                    <a:cubicBezTo>
                      <a:pt x="1164" y="594"/>
                      <a:pt x="1154" y="571"/>
                      <a:pt x="1162" y="550"/>
                    </a:cubicBezTo>
                    <a:lnTo>
                      <a:pt x="1192" y="476"/>
                    </a:lnTo>
                    <a:cubicBezTo>
                      <a:pt x="1200" y="455"/>
                      <a:pt x="1223" y="445"/>
                      <a:pt x="1244" y="453"/>
                    </a:cubicBezTo>
                    <a:cubicBezTo>
                      <a:pt x="1264" y="462"/>
                      <a:pt x="1274" y="485"/>
                      <a:pt x="1266" y="505"/>
                    </a:cubicBezTo>
                    <a:close/>
                    <a:moveTo>
                      <a:pt x="1177" y="728"/>
                    </a:moveTo>
                    <a:lnTo>
                      <a:pt x="1147" y="803"/>
                    </a:lnTo>
                    <a:cubicBezTo>
                      <a:pt x="1139" y="823"/>
                      <a:pt x="1116" y="833"/>
                      <a:pt x="1095" y="825"/>
                    </a:cubicBezTo>
                    <a:cubicBezTo>
                      <a:pt x="1075" y="817"/>
                      <a:pt x="1065" y="793"/>
                      <a:pt x="1073" y="773"/>
                    </a:cubicBezTo>
                    <a:lnTo>
                      <a:pt x="1103" y="699"/>
                    </a:lnTo>
                    <a:cubicBezTo>
                      <a:pt x="1111" y="678"/>
                      <a:pt x="1134" y="668"/>
                      <a:pt x="1155" y="676"/>
                    </a:cubicBezTo>
                    <a:cubicBezTo>
                      <a:pt x="1175" y="685"/>
                      <a:pt x="1185" y="708"/>
                      <a:pt x="1177" y="728"/>
                    </a:cubicBezTo>
                    <a:close/>
                    <a:moveTo>
                      <a:pt x="1088" y="951"/>
                    </a:moveTo>
                    <a:lnTo>
                      <a:pt x="1058" y="1025"/>
                    </a:lnTo>
                    <a:cubicBezTo>
                      <a:pt x="1050" y="1046"/>
                      <a:pt x="1027" y="1056"/>
                      <a:pt x="1006" y="1048"/>
                    </a:cubicBezTo>
                    <a:cubicBezTo>
                      <a:pt x="986" y="1039"/>
                      <a:pt x="976" y="1016"/>
                      <a:pt x="984" y="996"/>
                    </a:cubicBezTo>
                    <a:lnTo>
                      <a:pt x="1014" y="921"/>
                    </a:lnTo>
                    <a:cubicBezTo>
                      <a:pt x="1022" y="901"/>
                      <a:pt x="1045" y="891"/>
                      <a:pt x="1066" y="899"/>
                    </a:cubicBezTo>
                    <a:cubicBezTo>
                      <a:pt x="1086" y="907"/>
                      <a:pt x="1096" y="931"/>
                      <a:pt x="1088" y="951"/>
                    </a:cubicBezTo>
                    <a:close/>
                    <a:moveTo>
                      <a:pt x="999" y="1174"/>
                    </a:moveTo>
                    <a:lnTo>
                      <a:pt x="969" y="1248"/>
                    </a:lnTo>
                    <a:cubicBezTo>
                      <a:pt x="961" y="1269"/>
                      <a:pt x="938" y="1279"/>
                      <a:pt x="917" y="1271"/>
                    </a:cubicBezTo>
                    <a:cubicBezTo>
                      <a:pt x="896" y="1262"/>
                      <a:pt x="887" y="1239"/>
                      <a:pt x="895" y="1219"/>
                    </a:cubicBezTo>
                    <a:lnTo>
                      <a:pt x="924" y="1144"/>
                    </a:lnTo>
                    <a:cubicBezTo>
                      <a:pt x="933" y="1124"/>
                      <a:pt x="956" y="1114"/>
                      <a:pt x="976" y="1122"/>
                    </a:cubicBezTo>
                    <a:cubicBezTo>
                      <a:pt x="997" y="1130"/>
                      <a:pt x="1007" y="1153"/>
                      <a:pt x="999" y="1174"/>
                    </a:cubicBezTo>
                    <a:close/>
                    <a:moveTo>
                      <a:pt x="910" y="1397"/>
                    </a:moveTo>
                    <a:lnTo>
                      <a:pt x="880" y="1471"/>
                    </a:lnTo>
                    <a:cubicBezTo>
                      <a:pt x="872" y="1492"/>
                      <a:pt x="848" y="1502"/>
                      <a:pt x="828" y="1493"/>
                    </a:cubicBezTo>
                    <a:cubicBezTo>
                      <a:pt x="807" y="1485"/>
                      <a:pt x="797" y="1462"/>
                      <a:pt x="806" y="1441"/>
                    </a:cubicBezTo>
                    <a:lnTo>
                      <a:pt x="835" y="1367"/>
                    </a:lnTo>
                    <a:cubicBezTo>
                      <a:pt x="843" y="1347"/>
                      <a:pt x="867" y="1337"/>
                      <a:pt x="887" y="1345"/>
                    </a:cubicBezTo>
                    <a:cubicBezTo>
                      <a:pt x="908" y="1353"/>
                      <a:pt x="918" y="1376"/>
                      <a:pt x="910" y="1397"/>
                    </a:cubicBezTo>
                    <a:close/>
                    <a:moveTo>
                      <a:pt x="820" y="1620"/>
                    </a:moveTo>
                    <a:lnTo>
                      <a:pt x="791" y="1694"/>
                    </a:lnTo>
                    <a:cubicBezTo>
                      <a:pt x="783" y="1714"/>
                      <a:pt x="759" y="1724"/>
                      <a:pt x="739" y="1716"/>
                    </a:cubicBezTo>
                    <a:cubicBezTo>
                      <a:pt x="718" y="1708"/>
                      <a:pt x="708" y="1685"/>
                      <a:pt x="716" y="1664"/>
                    </a:cubicBezTo>
                    <a:lnTo>
                      <a:pt x="746" y="1590"/>
                    </a:lnTo>
                    <a:cubicBezTo>
                      <a:pt x="754" y="1569"/>
                      <a:pt x="778" y="1559"/>
                      <a:pt x="798" y="1568"/>
                    </a:cubicBezTo>
                    <a:cubicBezTo>
                      <a:pt x="819" y="1576"/>
                      <a:pt x="829" y="1599"/>
                      <a:pt x="820" y="1620"/>
                    </a:cubicBezTo>
                    <a:close/>
                    <a:moveTo>
                      <a:pt x="731" y="1842"/>
                    </a:moveTo>
                    <a:lnTo>
                      <a:pt x="702" y="1917"/>
                    </a:lnTo>
                    <a:cubicBezTo>
                      <a:pt x="693" y="1937"/>
                      <a:pt x="670" y="1947"/>
                      <a:pt x="650" y="1939"/>
                    </a:cubicBezTo>
                    <a:cubicBezTo>
                      <a:pt x="629" y="1931"/>
                      <a:pt x="619" y="1908"/>
                      <a:pt x="627" y="1887"/>
                    </a:cubicBezTo>
                    <a:lnTo>
                      <a:pt x="657" y="1813"/>
                    </a:lnTo>
                    <a:cubicBezTo>
                      <a:pt x="665" y="1792"/>
                      <a:pt x="689" y="1782"/>
                      <a:pt x="709" y="1790"/>
                    </a:cubicBezTo>
                    <a:cubicBezTo>
                      <a:pt x="730" y="1799"/>
                      <a:pt x="740" y="1822"/>
                      <a:pt x="731" y="1842"/>
                    </a:cubicBezTo>
                    <a:close/>
                    <a:moveTo>
                      <a:pt x="642" y="2065"/>
                    </a:moveTo>
                    <a:lnTo>
                      <a:pt x="612" y="2140"/>
                    </a:lnTo>
                    <a:cubicBezTo>
                      <a:pt x="604" y="2160"/>
                      <a:pt x="581" y="2170"/>
                      <a:pt x="560" y="2162"/>
                    </a:cubicBezTo>
                    <a:cubicBezTo>
                      <a:pt x="540" y="2154"/>
                      <a:pt x="530" y="2130"/>
                      <a:pt x="538" y="2110"/>
                    </a:cubicBezTo>
                    <a:lnTo>
                      <a:pt x="568" y="2036"/>
                    </a:lnTo>
                    <a:cubicBezTo>
                      <a:pt x="576" y="2015"/>
                      <a:pt x="599" y="2005"/>
                      <a:pt x="620" y="2013"/>
                    </a:cubicBezTo>
                    <a:cubicBezTo>
                      <a:pt x="640" y="2022"/>
                      <a:pt x="650" y="2045"/>
                      <a:pt x="642" y="2065"/>
                    </a:cubicBezTo>
                    <a:close/>
                    <a:moveTo>
                      <a:pt x="553" y="2288"/>
                    </a:moveTo>
                    <a:lnTo>
                      <a:pt x="523" y="2362"/>
                    </a:lnTo>
                    <a:cubicBezTo>
                      <a:pt x="515" y="2383"/>
                      <a:pt x="492" y="2393"/>
                      <a:pt x="471" y="2385"/>
                    </a:cubicBezTo>
                    <a:cubicBezTo>
                      <a:pt x="451" y="2377"/>
                      <a:pt x="441" y="2353"/>
                      <a:pt x="449" y="2333"/>
                    </a:cubicBezTo>
                    <a:lnTo>
                      <a:pt x="479" y="2258"/>
                    </a:lnTo>
                    <a:cubicBezTo>
                      <a:pt x="487" y="2238"/>
                      <a:pt x="510" y="2228"/>
                      <a:pt x="531" y="2236"/>
                    </a:cubicBezTo>
                    <a:cubicBezTo>
                      <a:pt x="551" y="2244"/>
                      <a:pt x="561" y="2268"/>
                      <a:pt x="553" y="2288"/>
                    </a:cubicBezTo>
                    <a:close/>
                    <a:moveTo>
                      <a:pt x="464" y="2511"/>
                    </a:moveTo>
                    <a:lnTo>
                      <a:pt x="434" y="2585"/>
                    </a:lnTo>
                    <a:cubicBezTo>
                      <a:pt x="426" y="2606"/>
                      <a:pt x="403" y="2616"/>
                      <a:pt x="382" y="2608"/>
                    </a:cubicBezTo>
                    <a:cubicBezTo>
                      <a:pt x="362" y="2599"/>
                      <a:pt x="352" y="2576"/>
                      <a:pt x="360" y="2556"/>
                    </a:cubicBezTo>
                    <a:lnTo>
                      <a:pt x="390" y="2481"/>
                    </a:lnTo>
                    <a:cubicBezTo>
                      <a:pt x="398" y="2461"/>
                      <a:pt x="421" y="2451"/>
                      <a:pt x="442" y="2459"/>
                    </a:cubicBezTo>
                    <a:cubicBezTo>
                      <a:pt x="462" y="2467"/>
                      <a:pt x="472" y="2490"/>
                      <a:pt x="464" y="2511"/>
                    </a:cubicBezTo>
                    <a:close/>
                    <a:moveTo>
                      <a:pt x="375" y="2734"/>
                    </a:moveTo>
                    <a:lnTo>
                      <a:pt x="345" y="2808"/>
                    </a:lnTo>
                    <a:cubicBezTo>
                      <a:pt x="337" y="2829"/>
                      <a:pt x="314" y="2839"/>
                      <a:pt x="293" y="2830"/>
                    </a:cubicBezTo>
                    <a:cubicBezTo>
                      <a:pt x="273" y="2822"/>
                      <a:pt x="263" y="2799"/>
                      <a:pt x="271" y="2778"/>
                    </a:cubicBezTo>
                    <a:lnTo>
                      <a:pt x="300" y="2704"/>
                    </a:lnTo>
                    <a:cubicBezTo>
                      <a:pt x="309" y="2684"/>
                      <a:pt x="332" y="2674"/>
                      <a:pt x="352" y="2682"/>
                    </a:cubicBezTo>
                    <a:cubicBezTo>
                      <a:pt x="373" y="2690"/>
                      <a:pt x="383" y="2713"/>
                      <a:pt x="375" y="2734"/>
                    </a:cubicBezTo>
                    <a:close/>
                    <a:moveTo>
                      <a:pt x="286" y="2957"/>
                    </a:moveTo>
                    <a:lnTo>
                      <a:pt x="256" y="3031"/>
                    </a:lnTo>
                    <a:cubicBezTo>
                      <a:pt x="248" y="3051"/>
                      <a:pt x="224" y="3061"/>
                      <a:pt x="204" y="3053"/>
                    </a:cubicBezTo>
                    <a:cubicBezTo>
                      <a:pt x="183" y="3045"/>
                      <a:pt x="173" y="3022"/>
                      <a:pt x="182" y="3001"/>
                    </a:cubicBezTo>
                    <a:lnTo>
                      <a:pt x="211" y="2927"/>
                    </a:lnTo>
                    <a:cubicBezTo>
                      <a:pt x="220" y="2906"/>
                      <a:pt x="243" y="2896"/>
                      <a:pt x="263" y="2905"/>
                    </a:cubicBezTo>
                    <a:cubicBezTo>
                      <a:pt x="284" y="2913"/>
                      <a:pt x="294" y="2936"/>
                      <a:pt x="286" y="2957"/>
                    </a:cubicBezTo>
                    <a:close/>
                    <a:moveTo>
                      <a:pt x="197" y="3179"/>
                    </a:moveTo>
                    <a:lnTo>
                      <a:pt x="167" y="3254"/>
                    </a:lnTo>
                    <a:cubicBezTo>
                      <a:pt x="159" y="3274"/>
                      <a:pt x="135" y="3284"/>
                      <a:pt x="115" y="3276"/>
                    </a:cubicBezTo>
                    <a:cubicBezTo>
                      <a:pt x="94" y="3268"/>
                      <a:pt x="84" y="3245"/>
                      <a:pt x="93" y="3224"/>
                    </a:cubicBezTo>
                    <a:lnTo>
                      <a:pt x="122" y="3150"/>
                    </a:lnTo>
                    <a:cubicBezTo>
                      <a:pt x="130" y="3129"/>
                      <a:pt x="154" y="3119"/>
                      <a:pt x="174" y="3127"/>
                    </a:cubicBezTo>
                    <a:cubicBezTo>
                      <a:pt x="195" y="3136"/>
                      <a:pt x="205" y="3159"/>
                      <a:pt x="197" y="3179"/>
                    </a:cubicBezTo>
                    <a:close/>
                    <a:moveTo>
                      <a:pt x="107" y="3402"/>
                    </a:moveTo>
                    <a:lnTo>
                      <a:pt x="83" y="3463"/>
                    </a:lnTo>
                    <a:cubicBezTo>
                      <a:pt x="75" y="3484"/>
                      <a:pt x="51" y="3494"/>
                      <a:pt x="31" y="3486"/>
                    </a:cubicBezTo>
                    <a:cubicBezTo>
                      <a:pt x="10" y="3478"/>
                      <a:pt x="0" y="3454"/>
                      <a:pt x="9" y="3434"/>
                    </a:cubicBezTo>
                    <a:lnTo>
                      <a:pt x="33" y="3373"/>
                    </a:lnTo>
                    <a:cubicBezTo>
                      <a:pt x="41" y="3352"/>
                      <a:pt x="65" y="3342"/>
                      <a:pt x="85" y="3350"/>
                    </a:cubicBezTo>
                    <a:cubicBezTo>
                      <a:pt x="106" y="3359"/>
                      <a:pt x="116" y="3382"/>
                      <a:pt x="107" y="34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2" name="Freeform 29"/>
              <p:cNvSpPr>
                <a:spLocks/>
              </p:cNvSpPr>
              <p:nvPr/>
            </p:nvSpPr>
            <p:spPr bwMode="auto">
              <a:xfrm>
                <a:off x="1320324" y="5098593"/>
                <a:ext cx="61912" cy="95250"/>
              </a:xfrm>
              <a:custGeom>
                <a:avLst/>
                <a:gdLst>
                  <a:gd name="T0" fmla="*/ 39 w 39"/>
                  <a:gd name="T1" fmla="*/ 14 h 60"/>
                  <a:gd name="T2" fmla="*/ 0 w 39"/>
                  <a:gd name="T3" fmla="*/ 60 h 60"/>
                  <a:gd name="T4" fmla="*/ 3 w 39"/>
                  <a:gd name="T5" fmla="*/ 0 h 60"/>
                  <a:gd name="T6" fmla="*/ 39 w 39"/>
                  <a:gd name="T7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" h="60">
                    <a:moveTo>
                      <a:pt x="39" y="14"/>
                    </a:moveTo>
                    <a:lnTo>
                      <a:pt x="0" y="60"/>
                    </a:lnTo>
                    <a:lnTo>
                      <a:pt x="3" y="0"/>
                    </a:lnTo>
                    <a:lnTo>
                      <a:pt x="39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5" name="组合 154"/>
            <p:cNvGrpSpPr/>
            <p:nvPr/>
          </p:nvGrpSpPr>
          <p:grpSpPr>
            <a:xfrm>
              <a:off x="2396649" y="4255630"/>
              <a:ext cx="180975" cy="1092200"/>
              <a:chOff x="2396649" y="4255630"/>
              <a:chExt cx="180975" cy="1092200"/>
            </a:xfrm>
          </p:grpSpPr>
          <p:sp>
            <p:nvSpPr>
              <p:cNvPr id="53" name="Freeform 30"/>
              <p:cNvSpPr>
                <a:spLocks noEditPoints="1"/>
              </p:cNvSpPr>
              <p:nvPr/>
            </p:nvSpPr>
            <p:spPr bwMode="auto">
              <a:xfrm>
                <a:off x="2396649" y="4255630"/>
                <a:ext cx="158750" cy="1008062"/>
              </a:xfrm>
              <a:custGeom>
                <a:avLst/>
                <a:gdLst>
                  <a:gd name="T0" fmla="*/ 60 w 776"/>
                  <a:gd name="T1" fmla="*/ 162 h 4917"/>
                  <a:gd name="T2" fmla="*/ 37 w 776"/>
                  <a:gd name="T3" fmla="*/ 3 h 4917"/>
                  <a:gd name="T4" fmla="*/ 128 w 776"/>
                  <a:gd name="T5" fmla="*/ 354 h 4917"/>
                  <a:gd name="T6" fmla="*/ 37 w 776"/>
                  <a:gd name="T7" fmla="*/ 286 h 4917"/>
                  <a:gd name="T8" fmla="*/ 150 w 776"/>
                  <a:gd name="T9" fmla="*/ 513 h 4917"/>
                  <a:gd name="T10" fmla="*/ 82 w 776"/>
                  <a:gd name="T11" fmla="*/ 603 h 4917"/>
                  <a:gd name="T12" fmla="*/ 150 w 776"/>
                  <a:gd name="T13" fmla="*/ 513 h 4917"/>
                  <a:gd name="T14" fmla="*/ 162 w 776"/>
                  <a:gd name="T15" fmla="*/ 875 h 4917"/>
                  <a:gd name="T16" fmla="*/ 139 w 776"/>
                  <a:gd name="T17" fmla="*/ 716 h 4917"/>
                  <a:gd name="T18" fmla="*/ 229 w 776"/>
                  <a:gd name="T19" fmla="*/ 1067 h 4917"/>
                  <a:gd name="T20" fmla="*/ 139 w 776"/>
                  <a:gd name="T21" fmla="*/ 999 h 4917"/>
                  <a:gd name="T22" fmla="*/ 252 w 776"/>
                  <a:gd name="T23" fmla="*/ 1225 h 4917"/>
                  <a:gd name="T24" fmla="*/ 184 w 776"/>
                  <a:gd name="T25" fmla="*/ 1316 h 4917"/>
                  <a:gd name="T26" fmla="*/ 252 w 776"/>
                  <a:gd name="T27" fmla="*/ 1225 h 4917"/>
                  <a:gd name="T28" fmla="*/ 263 w 776"/>
                  <a:gd name="T29" fmla="*/ 1587 h 4917"/>
                  <a:gd name="T30" fmla="*/ 241 w 776"/>
                  <a:gd name="T31" fmla="*/ 1429 h 4917"/>
                  <a:gd name="T32" fmla="*/ 331 w 776"/>
                  <a:gd name="T33" fmla="*/ 1780 h 4917"/>
                  <a:gd name="T34" fmla="*/ 241 w 776"/>
                  <a:gd name="T35" fmla="*/ 1712 h 4917"/>
                  <a:gd name="T36" fmla="*/ 354 w 776"/>
                  <a:gd name="T37" fmla="*/ 1938 h 4917"/>
                  <a:gd name="T38" fmla="*/ 286 w 776"/>
                  <a:gd name="T39" fmla="*/ 2029 h 4917"/>
                  <a:gd name="T40" fmla="*/ 354 w 776"/>
                  <a:gd name="T41" fmla="*/ 1938 h 4917"/>
                  <a:gd name="T42" fmla="*/ 365 w 776"/>
                  <a:gd name="T43" fmla="*/ 2300 h 4917"/>
                  <a:gd name="T44" fmla="*/ 343 w 776"/>
                  <a:gd name="T45" fmla="*/ 2142 h 4917"/>
                  <a:gd name="T46" fmla="*/ 433 w 776"/>
                  <a:gd name="T47" fmla="*/ 2492 h 4917"/>
                  <a:gd name="T48" fmla="*/ 343 w 776"/>
                  <a:gd name="T49" fmla="*/ 2425 h 4917"/>
                  <a:gd name="T50" fmla="*/ 456 w 776"/>
                  <a:gd name="T51" fmla="*/ 2651 h 4917"/>
                  <a:gd name="T52" fmla="*/ 388 w 776"/>
                  <a:gd name="T53" fmla="*/ 2741 h 4917"/>
                  <a:gd name="T54" fmla="*/ 456 w 776"/>
                  <a:gd name="T55" fmla="*/ 2651 h 4917"/>
                  <a:gd name="T56" fmla="*/ 467 w 776"/>
                  <a:gd name="T57" fmla="*/ 3013 h 4917"/>
                  <a:gd name="T58" fmla="*/ 444 w 776"/>
                  <a:gd name="T59" fmla="*/ 2854 h 4917"/>
                  <a:gd name="T60" fmla="*/ 535 w 776"/>
                  <a:gd name="T61" fmla="*/ 3205 h 4917"/>
                  <a:gd name="T62" fmla="*/ 444 w 776"/>
                  <a:gd name="T63" fmla="*/ 3137 h 4917"/>
                  <a:gd name="T64" fmla="*/ 558 w 776"/>
                  <a:gd name="T65" fmla="*/ 3364 h 4917"/>
                  <a:gd name="T66" fmla="*/ 490 w 776"/>
                  <a:gd name="T67" fmla="*/ 3454 h 4917"/>
                  <a:gd name="T68" fmla="*/ 558 w 776"/>
                  <a:gd name="T69" fmla="*/ 3364 h 4917"/>
                  <a:gd name="T70" fmla="*/ 569 w 776"/>
                  <a:gd name="T71" fmla="*/ 3726 h 4917"/>
                  <a:gd name="T72" fmla="*/ 546 w 776"/>
                  <a:gd name="T73" fmla="*/ 3567 h 4917"/>
                  <a:gd name="T74" fmla="*/ 637 w 776"/>
                  <a:gd name="T75" fmla="*/ 3918 h 4917"/>
                  <a:gd name="T76" fmla="*/ 546 w 776"/>
                  <a:gd name="T77" fmla="*/ 3850 h 4917"/>
                  <a:gd name="T78" fmla="*/ 659 w 776"/>
                  <a:gd name="T79" fmla="*/ 4076 h 4917"/>
                  <a:gd name="T80" fmla="*/ 591 w 776"/>
                  <a:gd name="T81" fmla="*/ 4167 h 4917"/>
                  <a:gd name="T82" fmla="*/ 659 w 776"/>
                  <a:gd name="T83" fmla="*/ 4076 h 4917"/>
                  <a:gd name="T84" fmla="*/ 671 w 776"/>
                  <a:gd name="T85" fmla="*/ 4438 h 4917"/>
                  <a:gd name="T86" fmla="*/ 648 w 776"/>
                  <a:gd name="T87" fmla="*/ 4280 h 4917"/>
                  <a:gd name="T88" fmla="*/ 739 w 776"/>
                  <a:gd name="T89" fmla="*/ 4631 h 4917"/>
                  <a:gd name="T90" fmla="*/ 648 w 776"/>
                  <a:gd name="T91" fmla="*/ 4563 h 4917"/>
                  <a:gd name="T92" fmla="*/ 761 w 776"/>
                  <a:gd name="T93" fmla="*/ 4789 h 4917"/>
                  <a:gd name="T94" fmla="*/ 693 w 776"/>
                  <a:gd name="T95" fmla="*/ 4880 h 4917"/>
                  <a:gd name="T96" fmla="*/ 761 w 776"/>
                  <a:gd name="T97" fmla="*/ 4789 h 4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76" h="4917">
                    <a:moveTo>
                      <a:pt x="82" y="37"/>
                    </a:moveTo>
                    <a:lnTo>
                      <a:pt x="94" y="117"/>
                    </a:lnTo>
                    <a:cubicBezTo>
                      <a:pt x="97" y="138"/>
                      <a:pt x="82" y="159"/>
                      <a:pt x="60" y="162"/>
                    </a:cubicBezTo>
                    <a:cubicBezTo>
                      <a:pt x="38" y="165"/>
                      <a:pt x="18" y="150"/>
                      <a:pt x="14" y="128"/>
                    </a:cubicBezTo>
                    <a:lnTo>
                      <a:pt x="3" y="49"/>
                    </a:lnTo>
                    <a:cubicBezTo>
                      <a:pt x="0" y="27"/>
                      <a:pt x="15" y="7"/>
                      <a:pt x="37" y="3"/>
                    </a:cubicBezTo>
                    <a:cubicBezTo>
                      <a:pt x="59" y="0"/>
                      <a:pt x="79" y="16"/>
                      <a:pt x="82" y="37"/>
                    </a:cubicBezTo>
                    <a:close/>
                    <a:moveTo>
                      <a:pt x="116" y="275"/>
                    </a:moveTo>
                    <a:lnTo>
                      <a:pt x="128" y="354"/>
                    </a:lnTo>
                    <a:cubicBezTo>
                      <a:pt x="131" y="376"/>
                      <a:pt x="116" y="396"/>
                      <a:pt x="94" y="399"/>
                    </a:cubicBezTo>
                    <a:cubicBezTo>
                      <a:pt x="72" y="403"/>
                      <a:pt x="52" y="387"/>
                      <a:pt x="48" y="365"/>
                    </a:cubicBezTo>
                    <a:lnTo>
                      <a:pt x="37" y="286"/>
                    </a:lnTo>
                    <a:cubicBezTo>
                      <a:pt x="34" y="264"/>
                      <a:pt x="49" y="244"/>
                      <a:pt x="71" y="241"/>
                    </a:cubicBezTo>
                    <a:cubicBezTo>
                      <a:pt x="93" y="238"/>
                      <a:pt x="113" y="253"/>
                      <a:pt x="116" y="275"/>
                    </a:cubicBezTo>
                    <a:close/>
                    <a:moveTo>
                      <a:pt x="150" y="513"/>
                    </a:moveTo>
                    <a:lnTo>
                      <a:pt x="162" y="592"/>
                    </a:lnTo>
                    <a:cubicBezTo>
                      <a:pt x="165" y="614"/>
                      <a:pt x="149" y="634"/>
                      <a:pt x="128" y="637"/>
                    </a:cubicBezTo>
                    <a:cubicBezTo>
                      <a:pt x="106" y="640"/>
                      <a:pt x="85" y="625"/>
                      <a:pt x="82" y="603"/>
                    </a:cubicBezTo>
                    <a:lnTo>
                      <a:pt x="71" y="524"/>
                    </a:lnTo>
                    <a:cubicBezTo>
                      <a:pt x="68" y="502"/>
                      <a:pt x="83" y="482"/>
                      <a:pt x="105" y="479"/>
                    </a:cubicBezTo>
                    <a:cubicBezTo>
                      <a:pt x="127" y="475"/>
                      <a:pt x="147" y="491"/>
                      <a:pt x="150" y="513"/>
                    </a:cubicBezTo>
                    <a:close/>
                    <a:moveTo>
                      <a:pt x="184" y="750"/>
                    </a:moveTo>
                    <a:lnTo>
                      <a:pt x="195" y="829"/>
                    </a:lnTo>
                    <a:cubicBezTo>
                      <a:pt x="199" y="851"/>
                      <a:pt x="183" y="871"/>
                      <a:pt x="162" y="875"/>
                    </a:cubicBezTo>
                    <a:cubicBezTo>
                      <a:pt x="140" y="878"/>
                      <a:pt x="119" y="863"/>
                      <a:pt x="116" y="841"/>
                    </a:cubicBezTo>
                    <a:lnTo>
                      <a:pt x="105" y="761"/>
                    </a:lnTo>
                    <a:cubicBezTo>
                      <a:pt x="102" y="740"/>
                      <a:pt x="117" y="719"/>
                      <a:pt x="139" y="716"/>
                    </a:cubicBezTo>
                    <a:cubicBezTo>
                      <a:pt x="161" y="713"/>
                      <a:pt x="181" y="728"/>
                      <a:pt x="184" y="750"/>
                    </a:cubicBezTo>
                    <a:close/>
                    <a:moveTo>
                      <a:pt x="218" y="988"/>
                    </a:moveTo>
                    <a:lnTo>
                      <a:pt x="229" y="1067"/>
                    </a:lnTo>
                    <a:cubicBezTo>
                      <a:pt x="233" y="1089"/>
                      <a:pt x="217" y="1109"/>
                      <a:pt x="195" y="1112"/>
                    </a:cubicBezTo>
                    <a:cubicBezTo>
                      <a:pt x="174" y="1115"/>
                      <a:pt x="153" y="1100"/>
                      <a:pt x="150" y="1078"/>
                    </a:cubicBezTo>
                    <a:lnTo>
                      <a:pt x="139" y="999"/>
                    </a:lnTo>
                    <a:cubicBezTo>
                      <a:pt x="136" y="977"/>
                      <a:pt x="151" y="957"/>
                      <a:pt x="173" y="954"/>
                    </a:cubicBezTo>
                    <a:cubicBezTo>
                      <a:pt x="195" y="951"/>
                      <a:pt x="215" y="966"/>
                      <a:pt x="218" y="988"/>
                    </a:cubicBezTo>
                    <a:close/>
                    <a:moveTo>
                      <a:pt x="252" y="1225"/>
                    </a:moveTo>
                    <a:lnTo>
                      <a:pt x="263" y="1305"/>
                    </a:lnTo>
                    <a:cubicBezTo>
                      <a:pt x="267" y="1326"/>
                      <a:pt x="251" y="1347"/>
                      <a:pt x="229" y="1350"/>
                    </a:cubicBezTo>
                    <a:cubicBezTo>
                      <a:pt x="208" y="1353"/>
                      <a:pt x="187" y="1338"/>
                      <a:pt x="184" y="1316"/>
                    </a:cubicBezTo>
                    <a:lnTo>
                      <a:pt x="173" y="1237"/>
                    </a:lnTo>
                    <a:cubicBezTo>
                      <a:pt x="170" y="1215"/>
                      <a:pt x="185" y="1195"/>
                      <a:pt x="207" y="1191"/>
                    </a:cubicBezTo>
                    <a:cubicBezTo>
                      <a:pt x="229" y="1188"/>
                      <a:pt x="249" y="1203"/>
                      <a:pt x="252" y="1225"/>
                    </a:cubicBezTo>
                    <a:close/>
                    <a:moveTo>
                      <a:pt x="286" y="1463"/>
                    </a:moveTo>
                    <a:lnTo>
                      <a:pt x="297" y="1542"/>
                    </a:lnTo>
                    <a:cubicBezTo>
                      <a:pt x="300" y="1564"/>
                      <a:pt x="285" y="1584"/>
                      <a:pt x="263" y="1587"/>
                    </a:cubicBezTo>
                    <a:cubicBezTo>
                      <a:pt x="242" y="1590"/>
                      <a:pt x="221" y="1575"/>
                      <a:pt x="218" y="1553"/>
                    </a:cubicBezTo>
                    <a:lnTo>
                      <a:pt x="207" y="1474"/>
                    </a:lnTo>
                    <a:cubicBezTo>
                      <a:pt x="204" y="1452"/>
                      <a:pt x="219" y="1432"/>
                      <a:pt x="241" y="1429"/>
                    </a:cubicBezTo>
                    <a:cubicBezTo>
                      <a:pt x="263" y="1426"/>
                      <a:pt x="283" y="1441"/>
                      <a:pt x="286" y="1463"/>
                    </a:cubicBezTo>
                    <a:close/>
                    <a:moveTo>
                      <a:pt x="320" y="1700"/>
                    </a:moveTo>
                    <a:lnTo>
                      <a:pt x="331" y="1780"/>
                    </a:lnTo>
                    <a:cubicBezTo>
                      <a:pt x="334" y="1802"/>
                      <a:pt x="319" y="1822"/>
                      <a:pt x="297" y="1825"/>
                    </a:cubicBezTo>
                    <a:cubicBezTo>
                      <a:pt x="275" y="1828"/>
                      <a:pt x="255" y="1813"/>
                      <a:pt x="252" y="1791"/>
                    </a:cubicBezTo>
                    <a:lnTo>
                      <a:pt x="241" y="1712"/>
                    </a:lnTo>
                    <a:cubicBezTo>
                      <a:pt x="238" y="1690"/>
                      <a:pt x="253" y="1670"/>
                      <a:pt x="275" y="1667"/>
                    </a:cubicBezTo>
                    <a:cubicBezTo>
                      <a:pt x="297" y="1663"/>
                      <a:pt x="317" y="1679"/>
                      <a:pt x="320" y="1700"/>
                    </a:cubicBezTo>
                    <a:close/>
                    <a:moveTo>
                      <a:pt x="354" y="1938"/>
                    </a:moveTo>
                    <a:lnTo>
                      <a:pt x="365" y="2017"/>
                    </a:lnTo>
                    <a:cubicBezTo>
                      <a:pt x="368" y="2039"/>
                      <a:pt x="353" y="2059"/>
                      <a:pt x="331" y="2063"/>
                    </a:cubicBezTo>
                    <a:cubicBezTo>
                      <a:pt x="309" y="2066"/>
                      <a:pt x="289" y="2050"/>
                      <a:pt x="286" y="2029"/>
                    </a:cubicBezTo>
                    <a:lnTo>
                      <a:pt x="275" y="1949"/>
                    </a:lnTo>
                    <a:cubicBezTo>
                      <a:pt x="272" y="1928"/>
                      <a:pt x="287" y="1907"/>
                      <a:pt x="309" y="1904"/>
                    </a:cubicBezTo>
                    <a:cubicBezTo>
                      <a:pt x="331" y="1901"/>
                      <a:pt x="351" y="1916"/>
                      <a:pt x="354" y="1938"/>
                    </a:cubicBezTo>
                    <a:close/>
                    <a:moveTo>
                      <a:pt x="388" y="2176"/>
                    </a:moveTo>
                    <a:lnTo>
                      <a:pt x="399" y="2255"/>
                    </a:lnTo>
                    <a:cubicBezTo>
                      <a:pt x="402" y="2277"/>
                      <a:pt x="387" y="2297"/>
                      <a:pt x="365" y="2300"/>
                    </a:cubicBezTo>
                    <a:cubicBezTo>
                      <a:pt x="343" y="2303"/>
                      <a:pt x="323" y="2288"/>
                      <a:pt x="320" y="2266"/>
                    </a:cubicBezTo>
                    <a:lnTo>
                      <a:pt x="309" y="2187"/>
                    </a:lnTo>
                    <a:cubicBezTo>
                      <a:pt x="306" y="2165"/>
                      <a:pt x="321" y="2145"/>
                      <a:pt x="343" y="2142"/>
                    </a:cubicBezTo>
                    <a:cubicBezTo>
                      <a:pt x="364" y="2139"/>
                      <a:pt x="385" y="2154"/>
                      <a:pt x="388" y="2176"/>
                    </a:cubicBezTo>
                    <a:close/>
                    <a:moveTo>
                      <a:pt x="422" y="2413"/>
                    </a:moveTo>
                    <a:lnTo>
                      <a:pt x="433" y="2492"/>
                    </a:lnTo>
                    <a:cubicBezTo>
                      <a:pt x="436" y="2514"/>
                      <a:pt x="421" y="2535"/>
                      <a:pt x="399" y="2538"/>
                    </a:cubicBezTo>
                    <a:cubicBezTo>
                      <a:pt x="377" y="2541"/>
                      <a:pt x="357" y="2526"/>
                      <a:pt x="354" y="2504"/>
                    </a:cubicBezTo>
                    <a:lnTo>
                      <a:pt x="343" y="2425"/>
                    </a:lnTo>
                    <a:cubicBezTo>
                      <a:pt x="339" y="2403"/>
                      <a:pt x="355" y="2382"/>
                      <a:pt x="377" y="2379"/>
                    </a:cubicBezTo>
                    <a:cubicBezTo>
                      <a:pt x="398" y="2376"/>
                      <a:pt x="419" y="2391"/>
                      <a:pt x="422" y="2413"/>
                    </a:cubicBezTo>
                    <a:close/>
                    <a:moveTo>
                      <a:pt x="456" y="2651"/>
                    </a:moveTo>
                    <a:lnTo>
                      <a:pt x="467" y="2730"/>
                    </a:lnTo>
                    <a:cubicBezTo>
                      <a:pt x="470" y="2752"/>
                      <a:pt x="455" y="2772"/>
                      <a:pt x="433" y="2775"/>
                    </a:cubicBezTo>
                    <a:cubicBezTo>
                      <a:pt x="411" y="2778"/>
                      <a:pt x="391" y="2763"/>
                      <a:pt x="388" y="2741"/>
                    </a:cubicBezTo>
                    <a:lnTo>
                      <a:pt x="377" y="2662"/>
                    </a:lnTo>
                    <a:cubicBezTo>
                      <a:pt x="373" y="2640"/>
                      <a:pt x="389" y="2620"/>
                      <a:pt x="410" y="2617"/>
                    </a:cubicBezTo>
                    <a:cubicBezTo>
                      <a:pt x="432" y="2614"/>
                      <a:pt x="453" y="2629"/>
                      <a:pt x="456" y="2651"/>
                    </a:cubicBezTo>
                    <a:close/>
                    <a:moveTo>
                      <a:pt x="490" y="2888"/>
                    </a:moveTo>
                    <a:lnTo>
                      <a:pt x="501" y="2968"/>
                    </a:lnTo>
                    <a:cubicBezTo>
                      <a:pt x="504" y="2989"/>
                      <a:pt x="489" y="3010"/>
                      <a:pt x="467" y="3013"/>
                    </a:cubicBezTo>
                    <a:cubicBezTo>
                      <a:pt x="445" y="3016"/>
                      <a:pt x="425" y="3001"/>
                      <a:pt x="422" y="2979"/>
                    </a:cubicBezTo>
                    <a:lnTo>
                      <a:pt x="410" y="2900"/>
                    </a:lnTo>
                    <a:cubicBezTo>
                      <a:pt x="407" y="2878"/>
                      <a:pt x="423" y="2858"/>
                      <a:pt x="444" y="2854"/>
                    </a:cubicBezTo>
                    <a:cubicBezTo>
                      <a:pt x="466" y="2851"/>
                      <a:pt x="487" y="2867"/>
                      <a:pt x="490" y="2888"/>
                    </a:cubicBezTo>
                    <a:close/>
                    <a:moveTo>
                      <a:pt x="524" y="3126"/>
                    </a:moveTo>
                    <a:lnTo>
                      <a:pt x="535" y="3205"/>
                    </a:lnTo>
                    <a:cubicBezTo>
                      <a:pt x="538" y="3227"/>
                      <a:pt x="523" y="3247"/>
                      <a:pt x="501" y="3250"/>
                    </a:cubicBezTo>
                    <a:cubicBezTo>
                      <a:pt x="479" y="3254"/>
                      <a:pt x="459" y="3238"/>
                      <a:pt x="456" y="3217"/>
                    </a:cubicBezTo>
                    <a:lnTo>
                      <a:pt x="444" y="3137"/>
                    </a:lnTo>
                    <a:cubicBezTo>
                      <a:pt x="441" y="3115"/>
                      <a:pt x="456" y="3095"/>
                      <a:pt x="478" y="3092"/>
                    </a:cubicBezTo>
                    <a:cubicBezTo>
                      <a:pt x="500" y="3089"/>
                      <a:pt x="520" y="3104"/>
                      <a:pt x="524" y="3126"/>
                    </a:cubicBezTo>
                    <a:close/>
                    <a:moveTo>
                      <a:pt x="558" y="3364"/>
                    </a:moveTo>
                    <a:lnTo>
                      <a:pt x="569" y="3443"/>
                    </a:lnTo>
                    <a:cubicBezTo>
                      <a:pt x="572" y="3465"/>
                      <a:pt x="557" y="3485"/>
                      <a:pt x="535" y="3488"/>
                    </a:cubicBezTo>
                    <a:cubicBezTo>
                      <a:pt x="513" y="3491"/>
                      <a:pt x="493" y="3476"/>
                      <a:pt x="490" y="3454"/>
                    </a:cubicBezTo>
                    <a:lnTo>
                      <a:pt x="478" y="3375"/>
                    </a:lnTo>
                    <a:cubicBezTo>
                      <a:pt x="475" y="3353"/>
                      <a:pt x="490" y="3333"/>
                      <a:pt x="512" y="3330"/>
                    </a:cubicBezTo>
                    <a:cubicBezTo>
                      <a:pt x="534" y="3327"/>
                      <a:pt x="554" y="3342"/>
                      <a:pt x="558" y="3364"/>
                    </a:cubicBezTo>
                    <a:close/>
                    <a:moveTo>
                      <a:pt x="591" y="3601"/>
                    </a:moveTo>
                    <a:lnTo>
                      <a:pt x="603" y="3680"/>
                    </a:lnTo>
                    <a:cubicBezTo>
                      <a:pt x="606" y="3702"/>
                      <a:pt x="591" y="3723"/>
                      <a:pt x="569" y="3726"/>
                    </a:cubicBezTo>
                    <a:cubicBezTo>
                      <a:pt x="547" y="3729"/>
                      <a:pt x="527" y="3714"/>
                      <a:pt x="524" y="3692"/>
                    </a:cubicBezTo>
                    <a:lnTo>
                      <a:pt x="512" y="3613"/>
                    </a:lnTo>
                    <a:cubicBezTo>
                      <a:pt x="509" y="3591"/>
                      <a:pt x="524" y="3570"/>
                      <a:pt x="546" y="3567"/>
                    </a:cubicBezTo>
                    <a:cubicBezTo>
                      <a:pt x="568" y="3564"/>
                      <a:pt x="588" y="3579"/>
                      <a:pt x="591" y="3601"/>
                    </a:cubicBezTo>
                    <a:close/>
                    <a:moveTo>
                      <a:pt x="625" y="3839"/>
                    </a:moveTo>
                    <a:lnTo>
                      <a:pt x="637" y="3918"/>
                    </a:lnTo>
                    <a:cubicBezTo>
                      <a:pt x="640" y="3940"/>
                      <a:pt x="625" y="3960"/>
                      <a:pt x="603" y="3963"/>
                    </a:cubicBezTo>
                    <a:cubicBezTo>
                      <a:pt x="581" y="3966"/>
                      <a:pt x="561" y="3951"/>
                      <a:pt x="558" y="3929"/>
                    </a:cubicBezTo>
                    <a:lnTo>
                      <a:pt x="546" y="3850"/>
                    </a:lnTo>
                    <a:cubicBezTo>
                      <a:pt x="543" y="3828"/>
                      <a:pt x="558" y="3808"/>
                      <a:pt x="580" y="3805"/>
                    </a:cubicBezTo>
                    <a:cubicBezTo>
                      <a:pt x="602" y="3802"/>
                      <a:pt x="622" y="3817"/>
                      <a:pt x="625" y="3839"/>
                    </a:cubicBezTo>
                    <a:close/>
                    <a:moveTo>
                      <a:pt x="659" y="4076"/>
                    </a:moveTo>
                    <a:lnTo>
                      <a:pt x="671" y="4156"/>
                    </a:lnTo>
                    <a:cubicBezTo>
                      <a:pt x="674" y="4177"/>
                      <a:pt x="659" y="4198"/>
                      <a:pt x="637" y="4201"/>
                    </a:cubicBezTo>
                    <a:cubicBezTo>
                      <a:pt x="615" y="4204"/>
                      <a:pt x="595" y="4189"/>
                      <a:pt x="591" y="4167"/>
                    </a:cubicBezTo>
                    <a:lnTo>
                      <a:pt x="580" y="4088"/>
                    </a:lnTo>
                    <a:cubicBezTo>
                      <a:pt x="577" y="4066"/>
                      <a:pt x="592" y="4046"/>
                      <a:pt x="614" y="4042"/>
                    </a:cubicBezTo>
                    <a:cubicBezTo>
                      <a:pt x="636" y="4039"/>
                      <a:pt x="656" y="4055"/>
                      <a:pt x="659" y="4076"/>
                    </a:cubicBezTo>
                    <a:close/>
                    <a:moveTo>
                      <a:pt x="693" y="4314"/>
                    </a:moveTo>
                    <a:lnTo>
                      <a:pt x="705" y="4393"/>
                    </a:lnTo>
                    <a:cubicBezTo>
                      <a:pt x="708" y="4415"/>
                      <a:pt x="693" y="4435"/>
                      <a:pt x="671" y="4438"/>
                    </a:cubicBezTo>
                    <a:cubicBezTo>
                      <a:pt x="649" y="4442"/>
                      <a:pt x="629" y="4426"/>
                      <a:pt x="625" y="4404"/>
                    </a:cubicBezTo>
                    <a:lnTo>
                      <a:pt x="614" y="4325"/>
                    </a:lnTo>
                    <a:cubicBezTo>
                      <a:pt x="611" y="4303"/>
                      <a:pt x="626" y="4283"/>
                      <a:pt x="648" y="4280"/>
                    </a:cubicBezTo>
                    <a:cubicBezTo>
                      <a:pt x="670" y="4277"/>
                      <a:pt x="690" y="4292"/>
                      <a:pt x="693" y="4314"/>
                    </a:cubicBezTo>
                    <a:close/>
                    <a:moveTo>
                      <a:pt x="727" y="4552"/>
                    </a:moveTo>
                    <a:lnTo>
                      <a:pt x="739" y="4631"/>
                    </a:lnTo>
                    <a:cubicBezTo>
                      <a:pt x="742" y="4653"/>
                      <a:pt x="726" y="4673"/>
                      <a:pt x="705" y="4676"/>
                    </a:cubicBezTo>
                    <a:cubicBezTo>
                      <a:pt x="683" y="4679"/>
                      <a:pt x="662" y="4664"/>
                      <a:pt x="659" y="4642"/>
                    </a:cubicBezTo>
                    <a:lnTo>
                      <a:pt x="648" y="4563"/>
                    </a:lnTo>
                    <a:cubicBezTo>
                      <a:pt x="645" y="4541"/>
                      <a:pt x="660" y="4521"/>
                      <a:pt x="682" y="4518"/>
                    </a:cubicBezTo>
                    <a:cubicBezTo>
                      <a:pt x="704" y="4514"/>
                      <a:pt x="724" y="4530"/>
                      <a:pt x="727" y="4552"/>
                    </a:cubicBezTo>
                    <a:close/>
                    <a:moveTo>
                      <a:pt x="761" y="4789"/>
                    </a:moveTo>
                    <a:lnTo>
                      <a:pt x="772" y="4868"/>
                    </a:lnTo>
                    <a:cubicBezTo>
                      <a:pt x="776" y="4890"/>
                      <a:pt x="760" y="4910"/>
                      <a:pt x="739" y="4914"/>
                    </a:cubicBezTo>
                    <a:cubicBezTo>
                      <a:pt x="717" y="4917"/>
                      <a:pt x="696" y="4902"/>
                      <a:pt x="693" y="4880"/>
                    </a:cubicBezTo>
                    <a:lnTo>
                      <a:pt x="682" y="4800"/>
                    </a:lnTo>
                    <a:cubicBezTo>
                      <a:pt x="679" y="4779"/>
                      <a:pt x="694" y="4758"/>
                      <a:pt x="716" y="4755"/>
                    </a:cubicBezTo>
                    <a:cubicBezTo>
                      <a:pt x="738" y="4752"/>
                      <a:pt x="758" y="4767"/>
                      <a:pt x="761" y="47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54" name="Freeform 31"/>
              <p:cNvSpPr>
                <a:spLocks/>
              </p:cNvSpPr>
              <p:nvPr/>
            </p:nvSpPr>
            <p:spPr bwMode="auto">
              <a:xfrm>
                <a:off x="2517299" y="5254168"/>
                <a:ext cx="60325" cy="93662"/>
              </a:xfrm>
              <a:custGeom>
                <a:avLst/>
                <a:gdLst>
                  <a:gd name="T0" fmla="*/ 38 w 38"/>
                  <a:gd name="T1" fmla="*/ 0 h 59"/>
                  <a:gd name="T2" fmla="*/ 27 w 38"/>
                  <a:gd name="T3" fmla="*/ 59 h 59"/>
                  <a:gd name="T4" fmla="*/ 0 w 38"/>
                  <a:gd name="T5" fmla="*/ 6 h 59"/>
                  <a:gd name="T6" fmla="*/ 38 w 38"/>
                  <a:gd name="T7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" h="59">
                    <a:moveTo>
                      <a:pt x="38" y="0"/>
                    </a:moveTo>
                    <a:lnTo>
                      <a:pt x="27" y="59"/>
                    </a:lnTo>
                    <a:lnTo>
                      <a:pt x="0" y="6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151" name="组合 150"/>
            <p:cNvGrpSpPr/>
            <p:nvPr/>
          </p:nvGrpSpPr>
          <p:grpSpPr>
            <a:xfrm>
              <a:off x="2526824" y="4447718"/>
              <a:ext cx="1363180" cy="424636"/>
              <a:chOff x="2526824" y="4447718"/>
              <a:chExt cx="1363180" cy="424636"/>
            </a:xfrm>
          </p:grpSpPr>
          <p:grpSp>
            <p:nvGrpSpPr>
              <p:cNvPr id="150" name="组合 149"/>
              <p:cNvGrpSpPr/>
              <p:nvPr/>
            </p:nvGrpSpPr>
            <p:grpSpPr>
              <a:xfrm>
                <a:off x="2526824" y="4447718"/>
                <a:ext cx="1363180" cy="346303"/>
                <a:chOff x="2526824" y="4447718"/>
                <a:chExt cx="1363180" cy="346303"/>
              </a:xfrm>
            </p:grpSpPr>
            <p:sp>
              <p:nvSpPr>
                <p:cNvPr id="71" name="Rectangle 48"/>
                <p:cNvSpPr>
                  <a:spLocks noChangeArrowheads="1"/>
                </p:cNvSpPr>
                <p:nvPr/>
              </p:nvSpPr>
              <p:spPr bwMode="auto">
                <a:xfrm>
                  <a:off x="2526824" y="4447718"/>
                  <a:ext cx="1001712" cy="2444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Transformed </a:t>
                  </a:r>
                  <a:endParaRPr kumimoji="0" lang="zh-CN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72" name="Rectangle 49"/>
                <p:cNvSpPr>
                  <a:spLocks noChangeArrowheads="1"/>
                </p:cNvSpPr>
                <p:nvPr/>
              </p:nvSpPr>
              <p:spPr bwMode="auto">
                <a:xfrm>
                  <a:off x="2534761" y="4593966"/>
                  <a:ext cx="1355243" cy="2000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>
                  <a:lvl1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en-US" altLang="zh-CN" sz="1300" b="1" dirty="0">
                      <a:solidFill>
                        <a:srgbClr val="000000"/>
                      </a:solidFill>
                      <a:latin typeface="Calibri" panose="020F0502020204030204" pitchFamily="34" charset="0"/>
                    </a:rPr>
                    <a:t>b</a:t>
                  </a:r>
                  <a:r>
                    <a:rPr kumimoji="0" lang="zh-CN" altLang="zh-CN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y</a:t>
                  </a:r>
                  <a:r>
                    <a:rPr kumimoji="0" lang="en-US" altLang="zh-CN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the old function</a:t>
                  </a:r>
                  <a:r>
                    <a:rPr kumimoji="0" lang="zh-CN" altLang="zh-CN" sz="13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</a:rPr>
                    <a:t> </a:t>
                  </a:r>
                  <a:endParaRPr kumimoji="0" lang="zh-CN" altLang="zh-CN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73" name="Rectangle 50"/>
              <p:cNvSpPr>
                <a:spLocks noChangeArrowheads="1"/>
              </p:cNvSpPr>
              <p:nvPr/>
            </p:nvSpPr>
            <p:spPr bwMode="auto">
              <a:xfrm>
                <a:off x="3017361" y="459535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5" name="Rectangle 52"/>
              <p:cNvSpPr>
                <a:spLocks noChangeArrowheads="1"/>
              </p:cNvSpPr>
              <p:nvPr/>
            </p:nvSpPr>
            <p:spPr bwMode="auto">
              <a:xfrm>
                <a:off x="3115786" y="4669968"/>
                <a:ext cx="22442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zh-CN" sz="800" b="1" i="1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6" name="Rectangle 53"/>
              <p:cNvSpPr>
                <a:spLocks noChangeArrowheads="1"/>
              </p:cNvSpPr>
              <p:nvPr/>
            </p:nvSpPr>
            <p:spPr bwMode="auto">
              <a:xfrm>
                <a:off x="3115786" y="4595355"/>
                <a:ext cx="65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170" name="组合 169"/>
          <p:cNvGrpSpPr/>
          <p:nvPr/>
        </p:nvGrpSpPr>
        <p:grpSpPr>
          <a:xfrm>
            <a:off x="5140979" y="4226587"/>
            <a:ext cx="2636837" cy="852487"/>
            <a:chOff x="4515961" y="4823203"/>
            <a:chExt cx="2636837" cy="852487"/>
          </a:xfrm>
        </p:grpSpPr>
        <p:sp>
          <p:nvSpPr>
            <p:cNvPr id="90" name="Line 67"/>
            <p:cNvSpPr>
              <a:spLocks noChangeShapeType="1"/>
            </p:cNvSpPr>
            <p:nvPr/>
          </p:nvSpPr>
          <p:spPr bwMode="auto">
            <a:xfrm>
              <a:off x="5176361" y="4823203"/>
              <a:ext cx="1976437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1" name="Line 68"/>
            <p:cNvSpPr>
              <a:spLocks noChangeShapeType="1"/>
            </p:cNvSpPr>
            <p:nvPr/>
          </p:nvSpPr>
          <p:spPr bwMode="auto">
            <a:xfrm>
              <a:off x="4515961" y="5675690"/>
              <a:ext cx="1978025" cy="0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2" name="Line 69"/>
            <p:cNvSpPr>
              <a:spLocks noChangeShapeType="1"/>
            </p:cNvSpPr>
            <p:nvPr/>
          </p:nvSpPr>
          <p:spPr bwMode="auto">
            <a:xfrm flipH="1">
              <a:off x="4515961" y="4823203"/>
              <a:ext cx="660400" cy="85248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3" name="Line 70"/>
            <p:cNvSpPr>
              <a:spLocks noChangeShapeType="1"/>
            </p:cNvSpPr>
            <p:nvPr/>
          </p:nvSpPr>
          <p:spPr bwMode="auto">
            <a:xfrm flipH="1">
              <a:off x="6493986" y="4823203"/>
              <a:ext cx="658812" cy="852487"/>
            </a:xfrm>
            <a:prstGeom prst="line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7239654" y="3675724"/>
            <a:ext cx="174625" cy="836612"/>
            <a:chOff x="6614636" y="4272340"/>
            <a:chExt cx="174625" cy="836612"/>
          </a:xfrm>
        </p:grpSpPr>
        <p:sp>
          <p:nvSpPr>
            <p:cNvPr id="95" name="Freeform 72"/>
            <p:cNvSpPr>
              <a:spLocks noEditPoints="1"/>
            </p:cNvSpPr>
            <p:nvPr/>
          </p:nvSpPr>
          <p:spPr bwMode="auto">
            <a:xfrm>
              <a:off x="6635274" y="4272340"/>
              <a:ext cx="153987" cy="758825"/>
            </a:xfrm>
            <a:custGeom>
              <a:avLst/>
              <a:gdLst>
                <a:gd name="T0" fmla="*/ 732 w 750"/>
                <a:gd name="T1" fmla="*/ 129 h 3706"/>
                <a:gd name="T2" fmla="*/ 653 w 750"/>
                <a:gd name="T3" fmla="*/ 115 h 3706"/>
                <a:gd name="T4" fmla="*/ 714 w 750"/>
                <a:gd name="T5" fmla="*/ 4 h 3706"/>
                <a:gd name="T6" fmla="*/ 703 w 750"/>
                <a:gd name="T7" fmla="*/ 286 h 3706"/>
                <a:gd name="T8" fmla="*/ 642 w 750"/>
                <a:gd name="T9" fmla="*/ 397 h 3706"/>
                <a:gd name="T10" fmla="*/ 624 w 750"/>
                <a:gd name="T11" fmla="*/ 272 h 3706"/>
                <a:gd name="T12" fmla="*/ 703 w 750"/>
                <a:gd name="T13" fmla="*/ 286 h 3706"/>
                <a:gd name="T14" fmla="*/ 645 w 750"/>
                <a:gd name="T15" fmla="*/ 601 h 3706"/>
                <a:gd name="T16" fmla="*/ 566 w 750"/>
                <a:gd name="T17" fmla="*/ 587 h 3706"/>
                <a:gd name="T18" fmla="*/ 627 w 750"/>
                <a:gd name="T19" fmla="*/ 476 h 3706"/>
                <a:gd name="T20" fmla="*/ 616 w 750"/>
                <a:gd name="T21" fmla="*/ 758 h 3706"/>
                <a:gd name="T22" fmla="*/ 555 w 750"/>
                <a:gd name="T23" fmla="*/ 869 h 3706"/>
                <a:gd name="T24" fmla="*/ 538 w 750"/>
                <a:gd name="T25" fmla="*/ 744 h 3706"/>
                <a:gd name="T26" fmla="*/ 616 w 750"/>
                <a:gd name="T27" fmla="*/ 758 h 3706"/>
                <a:gd name="T28" fmla="*/ 558 w 750"/>
                <a:gd name="T29" fmla="*/ 1073 h 3706"/>
                <a:gd name="T30" fmla="*/ 480 w 750"/>
                <a:gd name="T31" fmla="*/ 1059 h 3706"/>
                <a:gd name="T32" fmla="*/ 541 w 750"/>
                <a:gd name="T33" fmla="*/ 948 h 3706"/>
                <a:gd name="T34" fmla="*/ 530 w 750"/>
                <a:gd name="T35" fmla="*/ 1231 h 3706"/>
                <a:gd name="T36" fmla="*/ 469 w 750"/>
                <a:gd name="T37" fmla="*/ 1341 h 3706"/>
                <a:gd name="T38" fmla="*/ 451 w 750"/>
                <a:gd name="T39" fmla="*/ 1216 h 3706"/>
                <a:gd name="T40" fmla="*/ 530 w 750"/>
                <a:gd name="T41" fmla="*/ 1231 h 3706"/>
                <a:gd name="T42" fmla="*/ 472 w 750"/>
                <a:gd name="T43" fmla="*/ 1545 h 3706"/>
                <a:gd name="T44" fmla="*/ 393 w 750"/>
                <a:gd name="T45" fmla="*/ 1531 h 3706"/>
                <a:gd name="T46" fmla="*/ 454 w 750"/>
                <a:gd name="T47" fmla="*/ 1420 h 3706"/>
                <a:gd name="T48" fmla="*/ 443 w 750"/>
                <a:gd name="T49" fmla="*/ 1703 h 3706"/>
                <a:gd name="T50" fmla="*/ 382 w 750"/>
                <a:gd name="T51" fmla="*/ 1814 h 3706"/>
                <a:gd name="T52" fmla="*/ 364 w 750"/>
                <a:gd name="T53" fmla="*/ 1688 h 3706"/>
                <a:gd name="T54" fmla="*/ 443 w 750"/>
                <a:gd name="T55" fmla="*/ 1703 h 3706"/>
                <a:gd name="T56" fmla="*/ 385 w 750"/>
                <a:gd name="T57" fmla="*/ 2017 h 3706"/>
                <a:gd name="T58" fmla="*/ 307 w 750"/>
                <a:gd name="T59" fmla="*/ 2003 h 3706"/>
                <a:gd name="T60" fmla="*/ 368 w 750"/>
                <a:gd name="T61" fmla="*/ 1892 h 3706"/>
                <a:gd name="T62" fmla="*/ 357 w 750"/>
                <a:gd name="T63" fmla="*/ 2175 h 3706"/>
                <a:gd name="T64" fmla="*/ 296 w 750"/>
                <a:gd name="T65" fmla="*/ 2286 h 3706"/>
                <a:gd name="T66" fmla="*/ 278 w 750"/>
                <a:gd name="T67" fmla="*/ 2160 h 3706"/>
                <a:gd name="T68" fmla="*/ 357 w 750"/>
                <a:gd name="T69" fmla="*/ 2175 h 3706"/>
                <a:gd name="T70" fmla="*/ 299 w 750"/>
                <a:gd name="T71" fmla="*/ 2490 h 3706"/>
                <a:gd name="T72" fmla="*/ 220 w 750"/>
                <a:gd name="T73" fmla="*/ 2475 h 3706"/>
                <a:gd name="T74" fmla="*/ 281 w 750"/>
                <a:gd name="T75" fmla="*/ 2364 h 3706"/>
                <a:gd name="T76" fmla="*/ 270 w 750"/>
                <a:gd name="T77" fmla="*/ 2647 h 3706"/>
                <a:gd name="T78" fmla="*/ 209 w 750"/>
                <a:gd name="T79" fmla="*/ 2758 h 3706"/>
                <a:gd name="T80" fmla="*/ 191 w 750"/>
                <a:gd name="T81" fmla="*/ 2633 h 3706"/>
                <a:gd name="T82" fmla="*/ 270 w 750"/>
                <a:gd name="T83" fmla="*/ 2647 h 3706"/>
                <a:gd name="T84" fmla="*/ 212 w 750"/>
                <a:gd name="T85" fmla="*/ 2962 h 3706"/>
                <a:gd name="T86" fmla="*/ 134 w 750"/>
                <a:gd name="T87" fmla="*/ 2947 h 3706"/>
                <a:gd name="T88" fmla="*/ 195 w 750"/>
                <a:gd name="T89" fmla="*/ 2836 h 3706"/>
                <a:gd name="T90" fmla="*/ 183 w 750"/>
                <a:gd name="T91" fmla="*/ 3119 h 3706"/>
                <a:gd name="T92" fmla="*/ 122 w 750"/>
                <a:gd name="T93" fmla="*/ 3230 h 3706"/>
                <a:gd name="T94" fmla="*/ 105 w 750"/>
                <a:gd name="T95" fmla="*/ 3105 h 3706"/>
                <a:gd name="T96" fmla="*/ 183 w 750"/>
                <a:gd name="T97" fmla="*/ 3119 h 3706"/>
                <a:gd name="T98" fmla="*/ 126 w 750"/>
                <a:gd name="T99" fmla="*/ 3434 h 3706"/>
                <a:gd name="T100" fmla="*/ 47 w 750"/>
                <a:gd name="T101" fmla="*/ 3419 h 3706"/>
                <a:gd name="T102" fmla="*/ 108 w 750"/>
                <a:gd name="T103" fmla="*/ 3309 h 3706"/>
                <a:gd name="T104" fmla="*/ 97 w 750"/>
                <a:gd name="T105" fmla="*/ 3591 h 3706"/>
                <a:gd name="T106" fmla="*/ 36 w 750"/>
                <a:gd name="T107" fmla="*/ 3702 h 3706"/>
                <a:gd name="T108" fmla="*/ 18 w 750"/>
                <a:gd name="T109" fmla="*/ 3577 h 3706"/>
                <a:gd name="T110" fmla="*/ 97 w 750"/>
                <a:gd name="T111" fmla="*/ 3591 h 3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50" h="3706">
                  <a:moveTo>
                    <a:pt x="746" y="50"/>
                  </a:moveTo>
                  <a:lnTo>
                    <a:pt x="732" y="129"/>
                  </a:lnTo>
                  <a:cubicBezTo>
                    <a:pt x="728" y="151"/>
                    <a:pt x="707" y="165"/>
                    <a:pt x="685" y="161"/>
                  </a:cubicBezTo>
                  <a:cubicBezTo>
                    <a:pt x="663" y="157"/>
                    <a:pt x="649" y="136"/>
                    <a:pt x="653" y="115"/>
                  </a:cubicBezTo>
                  <a:lnTo>
                    <a:pt x="667" y="36"/>
                  </a:lnTo>
                  <a:cubicBezTo>
                    <a:pt x="671" y="14"/>
                    <a:pt x="692" y="0"/>
                    <a:pt x="714" y="4"/>
                  </a:cubicBezTo>
                  <a:cubicBezTo>
                    <a:pt x="736" y="8"/>
                    <a:pt x="750" y="29"/>
                    <a:pt x="746" y="50"/>
                  </a:cubicBezTo>
                  <a:close/>
                  <a:moveTo>
                    <a:pt x="703" y="286"/>
                  </a:moveTo>
                  <a:lnTo>
                    <a:pt x="688" y="365"/>
                  </a:lnTo>
                  <a:cubicBezTo>
                    <a:pt x="684" y="387"/>
                    <a:pt x="664" y="401"/>
                    <a:pt x="642" y="397"/>
                  </a:cubicBezTo>
                  <a:cubicBezTo>
                    <a:pt x="620" y="393"/>
                    <a:pt x="606" y="372"/>
                    <a:pt x="610" y="351"/>
                  </a:cubicBezTo>
                  <a:lnTo>
                    <a:pt x="624" y="272"/>
                  </a:lnTo>
                  <a:cubicBezTo>
                    <a:pt x="628" y="250"/>
                    <a:pt x="649" y="236"/>
                    <a:pt x="671" y="240"/>
                  </a:cubicBezTo>
                  <a:cubicBezTo>
                    <a:pt x="692" y="244"/>
                    <a:pt x="707" y="265"/>
                    <a:pt x="703" y="286"/>
                  </a:cubicBezTo>
                  <a:close/>
                  <a:moveTo>
                    <a:pt x="659" y="522"/>
                  </a:moveTo>
                  <a:lnTo>
                    <a:pt x="645" y="601"/>
                  </a:lnTo>
                  <a:cubicBezTo>
                    <a:pt x="641" y="623"/>
                    <a:pt x="620" y="637"/>
                    <a:pt x="598" y="633"/>
                  </a:cubicBezTo>
                  <a:cubicBezTo>
                    <a:pt x="577" y="629"/>
                    <a:pt x="562" y="608"/>
                    <a:pt x="566" y="587"/>
                  </a:cubicBezTo>
                  <a:lnTo>
                    <a:pt x="581" y="508"/>
                  </a:lnTo>
                  <a:cubicBezTo>
                    <a:pt x="585" y="486"/>
                    <a:pt x="606" y="472"/>
                    <a:pt x="627" y="476"/>
                  </a:cubicBezTo>
                  <a:cubicBezTo>
                    <a:pt x="649" y="480"/>
                    <a:pt x="663" y="501"/>
                    <a:pt x="659" y="522"/>
                  </a:cubicBezTo>
                  <a:close/>
                  <a:moveTo>
                    <a:pt x="616" y="758"/>
                  </a:moveTo>
                  <a:lnTo>
                    <a:pt x="602" y="837"/>
                  </a:lnTo>
                  <a:cubicBezTo>
                    <a:pt x="598" y="859"/>
                    <a:pt x="577" y="873"/>
                    <a:pt x="555" y="869"/>
                  </a:cubicBezTo>
                  <a:cubicBezTo>
                    <a:pt x="533" y="865"/>
                    <a:pt x="519" y="844"/>
                    <a:pt x="523" y="823"/>
                  </a:cubicBezTo>
                  <a:lnTo>
                    <a:pt x="538" y="744"/>
                  </a:lnTo>
                  <a:cubicBezTo>
                    <a:pt x="541" y="722"/>
                    <a:pt x="562" y="708"/>
                    <a:pt x="584" y="712"/>
                  </a:cubicBezTo>
                  <a:cubicBezTo>
                    <a:pt x="606" y="716"/>
                    <a:pt x="620" y="737"/>
                    <a:pt x="616" y="758"/>
                  </a:cubicBezTo>
                  <a:close/>
                  <a:moveTo>
                    <a:pt x="573" y="995"/>
                  </a:moveTo>
                  <a:lnTo>
                    <a:pt x="558" y="1073"/>
                  </a:lnTo>
                  <a:cubicBezTo>
                    <a:pt x="555" y="1095"/>
                    <a:pt x="534" y="1109"/>
                    <a:pt x="512" y="1105"/>
                  </a:cubicBezTo>
                  <a:cubicBezTo>
                    <a:pt x="490" y="1101"/>
                    <a:pt x="476" y="1081"/>
                    <a:pt x="480" y="1059"/>
                  </a:cubicBezTo>
                  <a:lnTo>
                    <a:pt x="494" y="980"/>
                  </a:lnTo>
                  <a:cubicBezTo>
                    <a:pt x="498" y="958"/>
                    <a:pt x="519" y="944"/>
                    <a:pt x="541" y="948"/>
                  </a:cubicBezTo>
                  <a:cubicBezTo>
                    <a:pt x="563" y="952"/>
                    <a:pt x="577" y="973"/>
                    <a:pt x="573" y="995"/>
                  </a:cubicBezTo>
                  <a:close/>
                  <a:moveTo>
                    <a:pt x="530" y="1231"/>
                  </a:moveTo>
                  <a:lnTo>
                    <a:pt x="515" y="1309"/>
                  </a:lnTo>
                  <a:cubicBezTo>
                    <a:pt x="511" y="1331"/>
                    <a:pt x="490" y="1345"/>
                    <a:pt x="469" y="1341"/>
                  </a:cubicBezTo>
                  <a:cubicBezTo>
                    <a:pt x="447" y="1337"/>
                    <a:pt x="433" y="1317"/>
                    <a:pt x="437" y="1295"/>
                  </a:cubicBezTo>
                  <a:lnTo>
                    <a:pt x="451" y="1216"/>
                  </a:lnTo>
                  <a:cubicBezTo>
                    <a:pt x="455" y="1194"/>
                    <a:pt x="476" y="1180"/>
                    <a:pt x="498" y="1184"/>
                  </a:cubicBezTo>
                  <a:cubicBezTo>
                    <a:pt x="519" y="1188"/>
                    <a:pt x="534" y="1209"/>
                    <a:pt x="530" y="1231"/>
                  </a:cubicBezTo>
                  <a:close/>
                  <a:moveTo>
                    <a:pt x="486" y="1467"/>
                  </a:moveTo>
                  <a:lnTo>
                    <a:pt x="472" y="1545"/>
                  </a:lnTo>
                  <a:cubicBezTo>
                    <a:pt x="468" y="1567"/>
                    <a:pt x="447" y="1581"/>
                    <a:pt x="425" y="1577"/>
                  </a:cubicBezTo>
                  <a:cubicBezTo>
                    <a:pt x="404" y="1573"/>
                    <a:pt x="389" y="1553"/>
                    <a:pt x="393" y="1531"/>
                  </a:cubicBezTo>
                  <a:lnTo>
                    <a:pt x="408" y="1452"/>
                  </a:lnTo>
                  <a:cubicBezTo>
                    <a:pt x="412" y="1430"/>
                    <a:pt x="433" y="1416"/>
                    <a:pt x="454" y="1420"/>
                  </a:cubicBezTo>
                  <a:cubicBezTo>
                    <a:pt x="476" y="1424"/>
                    <a:pt x="490" y="1445"/>
                    <a:pt x="486" y="1467"/>
                  </a:cubicBezTo>
                  <a:close/>
                  <a:moveTo>
                    <a:pt x="443" y="1703"/>
                  </a:moveTo>
                  <a:lnTo>
                    <a:pt x="429" y="1781"/>
                  </a:lnTo>
                  <a:cubicBezTo>
                    <a:pt x="425" y="1803"/>
                    <a:pt x="404" y="1818"/>
                    <a:pt x="382" y="1814"/>
                  </a:cubicBezTo>
                  <a:cubicBezTo>
                    <a:pt x="360" y="1810"/>
                    <a:pt x="346" y="1789"/>
                    <a:pt x="350" y="1767"/>
                  </a:cubicBezTo>
                  <a:lnTo>
                    <a:pt x="364" y="1688"/>
                  </a:lnTo>
                  <a:cubicBezTo>
                    <a:pt x="368" y="1667"/>
                    <a:pt x="389" y="1652"/>
                    <a:pt x="411" y="1656"/>
                  </a:cubicBezTo>
                  <a:cubicBezTo>
                    <a:pt x="433" y="1660"/>
                    <a:pt x="447" y="1681"/>
                    <a:pt x="443" y="1703"/>
                  </a:cubicBezTo>
                  <a:close/>
                  <a:moveTo>
                    <a:pt x="400" y="1939"/>
                  </a:moveTo>
                  <a:lnTo>
                    <a:pt x="385" y="2017"/>
                  </a:lnTo>
                  <a:cubicBezTo>
                    <a:pt x="381" y="2039"/>
                    <a:pt x="361" y="2054"/>
                    <a:pt x="339" y="2050"/>
                  </a:cubicBezTo>
                  <a:cubicBezTo>
                    <a:pt x="317" y="2046"/>
                    <a:pt x="303" y="2025"/>
                    <a:pt x="307" y="2003"/>
                  </a:cubicBezTo>
                  <a:lnTo>
                    <a:pt x="321" y="1924"/>
                  </a:lnTo>
                  <a:cubicBezTo>
                    <a:pt x="325" y="1903"/>
                    <a:pt x="346" y="1888"/>
                    <a:pt x="368" y="1892"/>
                  </a:cubicBezTo>
                  <a:cubicBezTo>
                    <a:pt x="389" y="1896"/>
                    <a:pt x="404" y="1917"/>
                    <a:pt x="400" y="1939"/>
                  </a:cubicBezTo>
                  <a:close/>
                  <a:moveTo>
                    <a:pt x="357" y="2175"/>
                  </a:moveTo>
                  <a:lnTo>
                    <a:pt x="342" y="2254"/>
                  </a:lnTo>
                  <a:cubicBezTo>
                    <a:pt x="338" y="2275"/>
                    <a:pt x="317" y="2290"/>
                    <a:pt x="296" y="2286"/>
                  </a:cubicBezTo>
                  <a:cubicBezTo>
                    <a:pt x="274" y="2282"/>
                    <a:pt x="259" y="2261"/>
                    <a:pt x="263" y="2239"/>
                  </a:cubicBezTo>
                  <a:lnTo>
                    <a:pt x="278" y="2160"/>
                  </a:lnTo>
                  <a:cubicBezTo>
                    <a:pt x="282" y="2139"/>
                    <a:pt x="303" y="2124"/>
                    <a:pt x="324" y="2128"/>
                  </a:cubicBezTo>
                  <a:cubicBezTo>
                    <a:pt x="346" y="2132"/>
                    <a:pt x="361" y="2153"/>
                    <a:pt x="357" y="2175"/>
                  </a:cubicBezTo>
                  <a:close/>
                  <a:moveTo>
                    <a:pt x="313" y="2411"/>
                  </a:moveTo>
                  <a:lnTo>
                    <a:pt x="299" y="2490"/>
                  </a:lnTo>
                  <a:cubicBezTo>
                    <a:pt x="295" y="2511"/>
                    <a:pt x="274" y="2526"/>
                    <a:pt x="252" y="2522"/>
                  </a:cubicBezTo>
                  <a:cubicBezTo>
                    <a:pt x="231" y="2518"/>
                    <a:pt x="216" y="2497"/>
                    <a:pt x="220" y="2475"/>
                  </a:cubicBezTo>
                  <a:lnTo>
                    <a:pt x="235" y="2396"/>
                  </a:lnTo>
                  <a:cubicBezTo>
                    <a:pt x="239" y="2375"/>
                    <a:pt x="259" y="2360"/>
                    <a:pt x="281" y="2364"/>
                  </a:cubicBezTo>
                  <a:cubicBezTo>
                    <a:pt x="303" y="2368"/>
                    <a:pt x="317" y="2389"/>
                    <a:pt x="313" y="2411"/>
                  </a:cubicBezTo>
                  <a:close/>
                  <a:moveTo>
                    <a:pt x="270" y="2647"/>
                  </a:moveTo>
                  <a:lnTo>
                    <a:pt x="256" y="2726"/>
                  </a:lnTo>
                  <a:cubicBezTo>
                    <a:pt x="252" y="2747"/>
                    <a:pt x="231" y="2762"/>
                    <a:pt x="209" y="2758"/>
                  </a:cubicBezTo>
                  <a:cubicBezTo>
                    <a:pt x="187" y="2754"/>
                    <a:pt x="173" y="2733"/>
                    <a:pt x="177" y="2711"/>
                  </a:cubicBezTo>
                  <a:lnTo>
                    <a:pt x="191" y="2633"/>
                  </a:lnTo>
                  <a:cubicBezTo>
                    <a:pt x="195" y="2611"/>
                    <a:pt x="216" y="2596"/>
                    <a:pt x="238" y="2600"/>
                  </a:cubicBezTo>
                  <a:cubicBezTo>
                    <a:pt x="260" y="2604"/>
                    <a:pt x="274" y="2625"/>
                    <a:pt x="270" y="2647"/>
                  </a:cubicBezTo>
                  <a:close/>
                  <a:moveTo>
                    <a:pt x="227" y="2883"/>
                  </a:moveTo>
                  <a:lnTo>
                    <a:pt x="212" y="2962"/>
                  </a:lnTo>
                  <a:cubicBezTo>
                    <a:pt x="208" y="2983"/>
                    <a:pt x="187" y="2998"/>
                    <a:pt x="166" y="2994"/>
                  </a:cubicBezTo>
                  <a:cubicBezTo>
                    <a:pt x="144" y="2990"/>
                    <a:pt x="130" y="2969"/>
                    <a:pt x="134" y="2947"/>
                  </a:cubicBezTo>
                  <a:lnTo>
                    <a:pt x="148" y="2869"/>
                  </a:lnTo>
                  <a:cubicBezTo>
                    <a:pt x="152" y="2847"/>
                    <a:pt x="173" y="2833"/>
                    <a:pt x="195" y="2836"/>
                  </a:cubicBezTo>
                  <a:cubicBezTo>
                    <a:pt x="216" y="2840"/>
                    <a:pt x="231" y="2861"/>
                    <a:pt x="227" y="2883"/>
                  </a:cubicBezTo>
                  <a:close/>
                  <a:moveTo>
                    <a:pt x="183" y="3119"/>
                  </a:moveTo>
                  <a:lnTo>
                    <a:pt x="169" y="3198"/>
                  </a:lnTo>
                  <a:cubicBezTo>
                    <a:pt x="165" y="3220"/>
                    <a:pt x="144" y="3234"/>
                    <a:pt x="122" y="3230"/>
                  </a:cubicBezTo>
                  <a:cubicBezTo>
                    <a:pt x="101" y="3226"/>
                    <a:pt x="86" y="3205"/>
                    <a:pt x="90" y="3183"/>
                  </a:cubicBezTo>
                  <a:lnTo>
                    <a:pt x="105" y="3105"/>
                  </a:lnTo>
                  <a:cubicBezTo>
                    <a:pt x="109" y="3083"/>
                    <a:pt x="130" y="3069"/>
                    <a:pt x="151" y="3073"/>
                  </a:cubicBezTo>
                  <a:cubicBezTo>
                    <a:pt x="173" y="3077"/>
                    <a:pt x="187" y="3097"/>
                    <a:pt x="183" y="3119"/>
                  </a:cubicBezTo>
                  <a:close/>
                  <a:moveTo>
                    <a:pt x="140" y="3355"/>
                  </a:moveTo>
                  <a:lnTo>
                    <a:pt x="126" y="3434"/>
                  </a:lnTo>
                  <a:cubicBezTo>
                    <a:pt x="122" y="3456"/>
                    <a:pt x="101" y="3470"/>
                    <a:pt x="79" y="3466"/>
                  </a:cubicBezTo>
                  <a:cubicBezTo>
                    <a:pt x="57" y="3462"/>
                    <a:pt x="43" y="3441"/>
                    <a:pt x="47" y="3419"/>
                  </a:cubicBezTo>
                  <a:lnTo>
                    <a:pt x="61" y="3341"/>
                  </a:lnTo>
                  <a:cubicBezTo>
                    <a:pt x="65" y="3319"/>
                    <a:pt x="86" y="3305"/>
                    <a:pt x="108" y="3309"/>
                  </a:cubicBezTo>
                  <a:cubicBezTo>
                    <a:pt x="130" y="3313"/>
                    <a:pt x="144" y="3333"/>
                    <a:pt x="140" y="3355"/>
                  </a:cubicBezTo>
                  <a:close/>
                  <a:moveTo>
                    <a:pt x="97" y="3591"/>
                  </a:moveTo>
                  <a:lnTo>
                    <a:pt x="82" y="3670"/>
                  </a:lnTo>
                  <a:cubicBezTo>
                    <a:pt x="78" y="3692"/>
                    <a:pt x="58" y="3706"/>
                    <a:pt x="36" y="3702"/>
                  </a:cubicBezTo>
                  <a:cubicBezTo>
                    <a:pt x="14" y="3698"/>
                    <a:pt x="0" y="3677"/>
                    <a:pt x="4" y="3655"/>
                  </a:cubicBezTo>
                  <a:lnTo>
                    <a:pt x="18" y="3577"/>
                  </a:lnTo>
                  <a:cubicBezTo>
                    <a:pt x="22" y="3555"/>
                    <a:pt x="43" y="3541"/>
                    <a:pt x="65" y="3545"/>
                  </a:cubicBezTo>
                  <a:cubicBezTo>
                    <a:pt x="86" y="3549"/>
                    <a:pt x="101" y="3570"/>
                    <a:pt x="97" y="3591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6" name="Freeform 73"/>
            <p:cNvSpPr>
              <a:spLocks/>
            </p:cNvSpPr>
            <p:nvPr/>
          </p:nvSpPr>
          <p:spPr bwMode="auto">
            <a:xfrm>
              <a:off x="6614636" y="5015290"/>
              <a:ext cx="60325" cy="93662"/>
            </a:xfrm>
            <a:custGeom>
              <a:avLst/>
              <a:gdLst>
                <a:gd name="T0" fmla="*/ 38 w 38"/>
                <a:gd name="T1" fmla="*/ 7 h 59"/>
                <a:gd name="T2" fmla="*/ 9 w 38"/>
                <a:gd name="T3" fmla="*/ 59 h 59"/>
                <a:gd name="T4" fmla="*/ 0 w 38"/>
                <a:gd name="T5" fmla="*/ 0 h 59"/>
                <a:gd name="T6" fmla="*/ 38 w 38"/>
                <a:gd name="T7" fmla="*/ 7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7"/>
                  </a:moveTo>
                  <a:lnTo>
                    <a:pt x="9" y="59"/>
                  </a:lnTo>
                  <a:lnTo>
                    <a:pt x="0" y="0"/>
                  </a:lnTo>
                  <a:lnTo>
                    <a:pt x="38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6930092" y="4453599"/>
            <a:ext cx="488950" cy="320675"/>
            <a:chOff x="6305074" y="5050215"/>
            <a:chExt cx="488950" cy="320675"/>
          </a:xfrm>
        </p:grpSpPr>
        <p:sp>
          <p:nvSpPr>
            <p:cNvPr id="97" name="Freeform 74"/>
            <p:cNvSpPr>
              <a:spLocks/>
            </p:cNvSpPr>
            <p:nvPr/>
          </p:nvSpPr>
          <p:spPr bwMode="auto">
            <a:xfrm>
              <a:off x="6305074" y="5169278"/>
              <a:ext cx="150812" cy="141287"/>
            </a:xfrm>
            <a:custGeom>
              <a:avLst/>
              <a:gdLst>
                <a:gd name="T0" fmla="*/ 71 w 95"/>
                <a:gd name="T1" fmla="*/ 0 h 89"/>
                <a:gd name="T2" fmla="*/ 24 w 95"/>
                <a:gd name="T3" fmla="*/ 0 h 89"/>
                <a:gd name="T4" fmla="*/ 0 w 95"/>
                <a:gd name="T5" fmla="*/ 44 h 89"/>
                <a:gd name="T6" fmla="*/ 24 w 95"/>
                <a:gd name="T7" fmla="*/ 89 h 89"/>
                <a:gd name="T8" fmla="*/ 71 w 95"/>
                <a:gd name="T9" fmla="*/ 89 h 89"/>
                <a:gd name="T10" fmla="*/ 95 w 95"/>
                <a:gd name="T11" fmla="*/ 44 h 89"/>
                <a:gd name="T12" fmla="*/ 71 w 95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89">
                  <a:moveTo>
                    <a:pt x="71" y="0"/>
                  </a:moveTo>
                  <a:lnTo>
                    <a:pt x="24" y="0"/>
                  </a:lnTo>
                  <a:lnTo>
                    <a:pt x="0" y="44"/>
                  </a:lnTo>
                  <a:lnTo>
                    <a:pt x="24" y="89"/>
                  </a:lnTo>
                  <a:lnTo>
                    <a:pt x="71" y="89"/>
                  </a:lnTo>
                  <a:lnTo>
                    <a:pt x="95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8" name="Freeform 75"/>
            <p:cNvSpPr>
              <a:spLocks/>
            </p:cNvSpPr>
            <p:nvPr/>
          </p:nvSpPr>
          <p:spPr bwMode="auto">
            <a:xfrm>
              <a:off x="6489224" y="5151815"/>
              <a:ext cx="130175" cy="139700"/>
            </a:xfrm>
            <a:custGeom>
              <a:avLst/>
              <a:gdLst>
                <a:gd name="T0" fmla="*/ 82 w 82"/>
                <a:gd name="T1" fmla="*/ 88 h 88"/>
                <a:gd name="T2" fmla="*/ 41 w 82"/>
                <a:gd name="T3" fmla="*/ 0 h 88"/>
                <a:gd name="T4" fmla="*/ 0 w 82"/>
                <a:gd name="T5" fmla="*/ 88 h 88"/>
                <a:gd name="T6" fmla="*/ 82 w 82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8">
                  <a:moveTo>
                    <a:pt x="82" y="88"/>
                  </a:moveTo>
                  <a:lnTo>
                    <a:pt x="41" y="0"/>
                  </a:lnTo>
                  <a:lnTo>
                    <a:pt x="0" y="88"/>
                  </a:lnTo>
                  <a:lnTo>
                    <a:pt x="82" y="8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9" name="Oval 76"/>
            <p:cNvSpPr>
              <a:spLocks noChangeArrowheads="1"/>
            </p:cNvSpPr>
            <p:nvPr/>
          </p:nvSpPr>
          <p:spPr bwMode="auto">
            <a:xfrm>
              <a:off x="6573361" y="5291515"/>
              <a:ext cx="79375" cy="79375"/>
            </a:xfrm>
            <a:prstGeom prst="ellipse">
              <a:avLst/>
            </a:prstGeom>
            <a:solidFill>
              <a:srgbClr val="00B0F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0" name="Rectangle 77"/>
            <p:cNvSpPr>
              <a:spLocks noChangeArrowheads="1"/>
            </p:cNvSpPr>
            <p:nvPr/>
          </p:nvSpPr>
          <p:spPr bwMode="auto">
            <a:xfrm>
              <a:off x="6457474" y="5074028"/>
              <a:ext cx="80962" cy="793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1" name="Rectangle 78"/>
            <p:cNvSpPr>
              <a:spLocks noChangeArrowheads="1"/>
            </p:cNvSpPr>
            <p:nvPr/>
          </p:nvSpPr>
          <p:spPr bwMode="auto">
            <a:xfrm>
              <a:off x="6663849" y="5112128"/>
              <a:ext cx="130175" cy="1746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2" name="Rectangle 79"/>
            <p:cNvSpPr>
              <a:spLocks noChangeArrowheads="1"/>
            </p:cNvSpPr>
            <p:nvPr/>
          </p:nvSpPr>
          <p:spPr bwMode="auto">
            <a:xfrm>
              <a:off x="6720999" y="5050215"/>
              <a:ext cx="15875" cy="1397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4" name="组合 163"/>
          <p:cNvGrpSpPr/>
          <p:nvPr/>
        </p:nvGrpSpPr>
        <p:grpSpPr>
          <a:xfrm>
            <a:off x="5201304" y="3867812"/>
            <a:ext cx="1000125" cy="395287"/>
            <a:chOff x="4576286" y="4464428"/>
            <a:chExt cx="1000125" cy="395287"/>
          </a:xfrm>
        </p:grpSpPr>
        <p:sp>
          <p:nvSpPr>
            <p:cNvPr id="105" name="Rectangle 82"/>
            <p:cNvSpPr>
              <a:spLocks noChangeArrowheads="1"/>
            </p:cNvSpPr>
            <p:nvPr/>
          </p:nvSpPr>
          <p:spPr bwMode="auto">
            <a:xfrm>
              <a:off x="4576286" y="4464428"/>
              <a:ext cx="10001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Transformed 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6" name="Rectangle 83"/>
            <p:cNvSpPr>
              <a:spLocks noChangeArrowheads="1"/>
            </p:cNvSpPr>
            <p:nvPr/>
          </p:nvSpPr>
          <p:spPr bwMode="auto">
            <a:xfrm>
              <a:off x="4847749" y="4612065"/>
              <a:ext cx="288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by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7" name="Rectangle 84"/>
            <p:cNvSpPr>
              <a:spLocks noChangeArrowheads="1"/>
            </p:cNvSpPr>
            <p:nvPr/>
          </p:nvSpPr>
          <p:spPr bwMode="auto">
            <a:xfrm>
              <a:off x="5050949" y="4612065"/>
              <a:ext cx="165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8" name="Rectangle 85"/>
            <p:cNvSpPr>
              <a:spLocks noChangeArrowheads="1"/>
            </p:cNvSpPr>
            <p:nvPr/>
          </p:nvSpPr>
          <p:spPr bwMode="auto">
            <a:xfrm>
              <a:off x="5127149" y="4686678"/>
              <a:ext cx="120650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1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9" name="Rectangle 86"/>
            <p:cNvSpPr>
              <a:spLocks noChangeArrowheads="1"/>
            </p:cNvSpPr>
            <p:nvPr/>
          </p:nvSpPr>
          <p:spPr bwMode="auto">
            <a:xfrm>
              <a:off x="5181124" y="4612065"/>
              <a:ext cx="1238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5" name="组合 164"/>
          <p:cNvGrpSpPr/>
          <p:nvPr/>
        </p:nvGrpSpPr>
        <p:grpSpPr>
          <a:xfrm>
            <a:off x="7458729" y="3867812"/>
            <a:ext cx="1001712" cy="395287"/>
            <a:chOff x="5762149" y="4464428"/>
            <a:chExt cx="1001712" cy="395287"/>
          </a:xfrm>
        </p:grpSpPr>
        <p:sp>
          <p:nvSpPr>
            <p:cNvPr id="110" name="Rectangle 87"/>
            <p:cNvSpPr>
              <a:spLocks noChangeArrowheads="1"/>
            </p:cNvSpPr>
            <p:nvPr/>
          </p:nvSpPr>
          <p:spPr bwMode="auto">
            <a:xfrm>
              <a:off x="5762149" y="4464428"/>
              <a:ext cx="1001712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Transformed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1" name="Rectangle 88"/>
            <p:cNvSpPr>
              <a:spLocks noChangeArrowheads="1"/>
            </p:cNvSpPr>
            <p:nvPr/>
          </p:nvSpPr>
          <p:spPr bwMode="auto">
            <a:xfrm>
              <a:off x="6035199" y="4612065"/>
              <a:ext cx="2889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by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2" name="Rectangle 89"/>
            <p:cNvSpPr>
              <a:spLocks noChangeArrowheads="1"/>
            </p:cNvSpPr>
            <p:nvPr/>
          </p:nvSpPr>
          <p:spPr bwMode="auto">
            <a:xfrm>
              <a:off x="6236811" y="4612065"/>
              <a:ext cx="165100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3" name="Rectangle 90"/>
            <p:cNvSpPr>
              <a:spLocks noChangeArrowheads="1"/>
            </p:cNvSpPr>
            <p:nvPr/>
          </p:nvSpPr>
          <p:spPr bwMode="auto">
            <a:xfrm>
              <a:off x="6313011" y="4686678"/>
              <a:ext cx="120650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2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91"/>
            <p:cNvSpPr>
              <a:spLocks noChangeArrowheads="1"/>
            </p:cNvSpPr>
            <p:nvPr/>
          </p:nvSpPr>
          <p:spPr bwMode="auto">
            <a:xfrm>
              <a:off x="6366986" y="4686678"/>
              <a:ext cx="88900" cy="173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056967" y="4266274"/>
            <a:ext cx="957262" cy="490538"/>
            <a:chOff x="5431949" y="4862890"/>
            <a:chExt cx="957262" cy="490538"/>
          </a:xfrm>
        </p:grpSpPr>
        <p:sp>
          <p:nvSpPr>
            <p:cNvPr id="103" name="Freeform 80"/>
            <p:cNvSpPr>
              <a:spLocks/>
            </p:cNvSpPr>
            <p:nvPr/>
          </p:nvSpPr>
          <p:spPr bwMode="auto">
            <a:xfrm>
              <a:off x="5431949" y="5229603"/>
              <a:ext cx="231775" cy="123825"/>
            </a:xfrm>
            <a:custGeom>
              <a:avLst/>
              <a:gdLst>
                <a:gd name="T0" fmla="*/ 0 w 146"/>
                <a:gd name="T1" fmla="*/ 39 h 78"/>
                <a:gd name="T2" fmla="*/ 49 w 146"/>
                <a:gd name="T3" fmla="*/ 0 h 78"/>
                <a:gd name="T4" fmla="*/ 49 w 146"/>
                <a:gd name="T5" fmla="*/ 20 h 78"/>
                <a:gd name="T6" fmla="*/ 146 w 146"/>
                <a:gd name="T7" fmla="*/ 20 h 78"/>
                <a:gd name="T8" fmla="*/ 146 w 146"/>
                <a:gd name="T9" fmla="*/ 59 h 78"/>
                <a:gd name="T10" fmla="*/ 49 w 146"/>
                <a:gd name="T11" fmla="*/ 59 h 78"/>
                <a:gd name="T12" fmla="*/ 49 w 146"/>
                <a:gd name="T13" fmla="*/ 78 h 78"/>
                <a:gd name="T14" fmla="*/ 0 w 146"/>
                <a:gd name="T1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78">
                  <a:moveTo>
                    <a:pt x="0" y="39"/>
                  </a:moveTo>
                  <a:lnTo>
                    <a:pt x="49" y="0"/>
                  </a:lnTo>
                  <a:lnTo>
                    <a:pt x="49" y="20"/>
                  </a:lnTo>
                  <a:lnTo>
                    <a:pt x="146" y="20"/>
                  </a:lnTo>
                  <a:lnTo>
                    <a:pt x="146" y="59"/>
                  </a:lnTo>
                  <a:lnTo>
                    <a:pt x="49" y="59"/>
                  </a:lnTo>
                  <a:lnTo>
                    <a:pt x="49" y="78"/>
                  </a:lnTo>
                  <a:lnTo>
                    <a:pt x="0" y="39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" name="Freeform 81"/>
            <p:cNvSpPr>
              <a:spLocks/>
            </p:cNvSpPr>
            <p:nvPr/>
          </p:nvSpPr>
          <p:spPr bwMode="auto">
            <a:xfrm>
              <a:off x="6028849" y="5229603"/>
              <a:ext cx="231775" cy="123825"/>
            </a:xfrm>
            <a:custGeom>
              <a:avLst/>
              <a:gdLst>
                <a:gd name="T0" fmla="*/ 146 w 146"/>
                <a:gd name="T1" fmla="*/ 39 h 78"/>
                <a:gd name="T2" fmla="*/ 97 w 146"/>
                <a:gd name="T3" fmla="*/ 0 h 78"/>
                <a:gd name="T4" fmla="*/ 97 w 146"/>
                <a:gd name="T5" fmla="*/ 20 h 78"/>
                <a:gd name="T6" fmla="*/ 0 w 146"/>
                <a:gd name="T7" fmla="*/ 20 h 78"/>
                <a:gd name="T8" fmla="*/ 0 w 146"/>
                <a:gd name="T9" fmla="*/ 59 h 78"/>
                <a:gd name="T10" fmla="*/ 97 w 146"/>
                <a:gd name="T11" fmla="*/ 59 h 78"/>
                <a:gd name="T12" fmla="*/ 97 w 146"/>
                <a:gd name="T13" fmla="*/ 78 h 78"/>
                <a:gd name="T14" fmla="*/ 146 w 146"/>
                <a:gd name="T15" fmla="*/ 39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6" h="78">
                  <a:moveTo>
                    <a:pt x="146" y="39"/>
                  </a:moveTo>
                  <a:lnTo>
                    <a:pt x="97" y="0"/>
                  </a:lnTo>
                  <a:lnTo>
                    <a:pt x="97" y="20"/>
                  </a:lnTo>
                  <a:lnTo>
                    <a:pt x="0" y="20"/>
                  </a:lnTo>
                  <a:lnTo>
                    <a:pt x="0" y="59"/>
                  </a:lnTo>
                  <a:lnTo>
                    <a:pt x="97" y="59"/>
                  </a:lnTo>
                  <a:lnTo>
                    <a:pt x="97" y="78"/>
                  </a:lnTo>
                  <a:lnTo>
                    <a:pt x="146" y="39"/>
                  </a:lnTo>
                  <a:close/>
                </a:path>
              </a:pathLst>
            </a:cu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15" name="Rectangle 92"/>
            <p:cNvSpPr>
              <a:spLocks noChangeArrowheads="1"/>
            </p:cNvSpPr>
            <p:nvPr/>
          </p:nvSpPr>
          <p:spPr bwMode="auto">
            <a:xfrm>
              <a:off x="5698649" y="4862890"/>
              <a:ext cx="458787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Large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6" name="Rectangle 93"/>
            <p:cNvSpPr>
              <a:spLocks noChangeArrowheads="1"/>
            </p:cNvSpPr>
            <p:nvPr/>
          </p:nvSpPr>
          <p:spPr bwMode="auto">
            <a:xfrm>
              <a:off x="5460524" y="5026403"/>
              <a:ext cx="928687" cy="246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Dissimilarity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21" name="Rectangle 98"/>
          <p:cNvSpPr>
            <a:spLocks noChangeArrowheads="1"/>
          </p:cNvSpPr>
          <p:nvPr/>
        </p:nvSpPr>
        <p:spPr bwMode="auto">
          <a:xfrm>
            <a:off x="1694974" y="5766930"/>
            <a:ext cx="122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1300" b="0" i="1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866036" y="3146726"/>
            <a:ext cx="2617362" cy="701466"/>
            <a:chOff x="98374" y="3717677"/>
            <a:chExt cx="2617362" cy="701466"/>
          </a:xfrm>
        </p:grpSpPr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1398111" y="3955593"/>
              <a:ext cx="774700" cy="46355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Rectangle 6"/>
            <p:cNvSpPr>
              <a:spLocks noChangeArrowheads="1"/>
            </p:cNvSpPr>
            <p:nvPr/>
          </p:nvSpPr>
          <p:spPr bwMode="auto">
            <a:xfrm>
              <a:off x="1939449" y="3800018"/>
              <a:ext cx="776287" cy="46513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" name="Rectangle 7"/>
            <p:cNvSpPr>
              <a:spLocks noChangeArrowheads="1"/>
            </p:cNvSpPr>
            <p:nvPr/>
          </p:nvSpPr>
          <p:spPr bwMode="auto">
            <a:xfrm>
              <a:off x="1939449" y="3800018"/>
              <a:ext cx="776287" cy="46513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1683861" y="4085768"/>
              <a:ext cx="130175" cy="139700"/>
            </a:xfrm>
            <a:custGeom>
              <a:avLst/>
              <a:gdLst>
                <a:gd name="T0" fmla="*/ 82 w 82"/>
                <a:gd name="T1" fmla="*/ 88 h 88"/>
                <a:gd name="T2" fmla="*/ 41 w 82"/>
                <a:gd name="T3" fmla="*/ 0 h 88"/>
                <a:gd name="T4" fmla="*/ 0 w 82"/>
                <a:gd name="T5" fmla="*/ 88 h 88"/>
                <a:gd name="T6" fmla="*/ 82 w 82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8">
                  <a:moveTo>
                    <a:pt x="82" y="88"/>
                  </a:moveTo>
                  <a:lnTo>
                    <a:pt x="41" y="0"/>
                  </a:lnTo>
                  <a:lnTo>
                    <a:pt x="0" y="88"/>
                  </a:lnTo>
                  <a:lnTo>
                    <a:pt x="82" y="88"/>
                  </a:lnTo>
                  <a:close/>
                </a:path>
              </a:pathLst>
            </a:cu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Oval 13"/>
            <p:cNvSpPr>
              <a:spLocks noChangeArrowheads="1"/>
            </p:cNvSpPr>
            <p:nvPr/>
          </p:nvSpPr>
          <p:spPr bwMode="auto">
            <a:xfrm>
              <a:off x="1666399" y="4277855"/>
              <a:ext cx="79375" cy="79375"/>
            </a:xfrm>
            <a:prstGeom prst="ellipse">
              <a:avLst/>
            </a:prstGeom>
            <a:solidFill>
              <a:srgbClr val="00BE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820386" y="4085768"/>
              <a:ext cx="79375" cy="79375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1506061" y="4163555"/>
              <a:ext cx="149225" cy="139700"/>
            </a:xfrm>
            <a:custGeom>
              <a:avLst/>
              <a:gdLst>
                <a:gd name="T0" fmla="*/ 70 w 94"/>
                <a:gd name="T1" fmla="*/ 0 h 88"/>
                <a:gd name="T2" fmla="*/ 23 w 94"/>
                <a:gd name="T3" fmla="*/ 0 h 88"/>
                <a:gd name="T4" fmla="*/ 0 w 94"/>
                <a:gd name="T5" fmla="*/ 44 h 88"/>
                <a:gd name="T6" fmla="*/ 23 w 94"/>
                <a:gd name="T7" fmla="*/ 88 h 88"/>
                <a:gd name="T8" fmla="*/ 70 w 94"/>
                <a:gd name="T9" fmla="*/ 88 h 88"/>
                <a:gd name="T10" fmla="*/ 94 w 94"/>
                <a:gd name="T11" fmla="*/ 44 h 88"/>
                <a:gd name="T12" fmla="*/ 70 w 9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8">
                  <a:moveTo>
                    <a:pt x="70" y="0"/>
                  </a:moveTo>
                  <a:lnTo>
                    <a:pt x="23" y="0"/>
                  </a:lnTo>
                  <a:lnTo>
                    <a:pt x="0" y="44"/>
                  </a:lnTo>
                  <a:lnTo>
                    <a:pt x="23" y="88"/>
                  </a:lnTo>
                  <a:lnTo>
                    <a:pt x="70" y="88"/>
                  </a:lnTo>
                  <a:lnTo>
                    <a:pt x="94" y="4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1744186" y="4239755"/>
              <a:ext cx="128587" cy="17462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799749" y="4177843"/>
              <a:ext cx="17462" cy="139700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2"/>
            <p:cNvSpPr>
              <a:spLocks/>
            </p:cNvSpPr>
            <p:nvPr/>
          </p:nvSpPr>
          <p:spPr bwMode="auto">
            <a:xfrm>
              <a:off x="2226786" y="3930193"/>
              <a:ext cx="130175" cy="141287"/>
            </a:xfrm>
            <a:custGeom>
              <a:avLst/>
              <a:gdLst>
                <a:gd name="T0" fmla="*/ 82 w 82"/>
                <a:gd name="T1" fmla="*/ 89 h 89"/>
                <a:gd name="T2" fmla="*/ 41 w 82"/>
                <a:gd name="T3" fmla="*/ 0 h 89"/>
                <a:gd name="T4" fmla="*/ 0 w 82"/>
                <a:gd name="T5" fmla="*/ 89 h 89"/>
                <a:gd name="T6" fmla="*/ 82 w 82"/>
                <a:gd name="T7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9">
                  <a:moveTo>
                    <a:pt x="82" y="89"/>
                  </a:moveTo>
                  <a:lnTo>
                    <a:pt x="41" y="0"/>
                  </a:lnTo>
                  <a:lnTo>
                    <a:pt x="0" y="89"/>
                  </a:lnTo>
                  <a:lnTo>
                    <a:pt x="82" y="89"/>
                  </a:lnTo>
                  <a:close/>
                </a:path>
              </a:pathLst>
            </a:cu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Oval 23"/>
            <p:cNvSpPr>
              <a:spLocks noChangeArrowheads="1"/>
            </p:cNvSpPr>
            <p:nvPr/>
          </p:nvSpPr>
          <p:spPr bwMode="auto">
            <a:xfrm>
              <a:off x="2209324" y="4123868"/>
              <a:ext cx="79375" cy="79375"/>
            </a:xfrm>
            <a:prstGeom prst="ellipse">
              <a:avLst/>
            </a:prstGeom>
            <a:solidFill>
              <a:srgbClr val="00BE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2363311" y="3930193"/>
              <a:ext cx="79375" cy="80962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5"/>
            <p:cNvSpPr>
              <a:spLocks/>
            </p:cNvSpPr>
            <p:nvPr/>
          </p:nvSpPr>
          <p:spPr bwMode="auto">
            <a:xfrm>
              <a:off x="2048986" y="4007980"/>
              <a:ext cx="149225" cy="141287"/>
            </a:xfrm>
            <a:custGeom>
              <a:avLst/>
              <a:gdLst>
                <a:gd name="T0" fmla="*/ 70 w 94"/>
                <a:gd name="T1" fmla="*/ 0 h 89"/>
                <a:gd name="T2" fmla="*/ 23 w 94"/>
                <a:gd name="T3" fmla="*/ 0 h 89"/>
                <a:gd name="T4" fmla="*/ 0 w 94"/>
                <a:gd name="T5" fmla="*/ 44 h 89"/>
                <a:gd name="T6" fmla="*/ 23 w 94"/>
                <a:gd name="T7" fmla="*/ 89 h 89"/>
                <a:gd name="T8" fmla="*/ 70 w 94"/>
                <a:gd name="T9" fmla="*/ 89 h 89"/>
                <a:gd name="T10" fmla="*/ 94 w 94"/>
                <a:gd name="T11" fmla="*/ 44 h 89"/>
                <a:gd name="T12" fmla="*/ 70 w 94"/>
                <a:gd name="T13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9">
                  <a:moveTo>
                    <a:pt x="70" y="0"/>
                  </a:moveTo>
                  <a:lnTo>
                    <a:pt x="23" y="0"/>
                  </a:lnTo>
                  <a:lnTo>
                    <a:pt x="0" y="44"/>
                  </a:lnTo>
                  <a:lnTo>
                    <a:pt x="23" y="89"/>
                  </a:lnTo>
                  <a:lnTo>
                    <a:pt x="70" y="89"/>
                  </a:lnTo>
                  <a:lnTo>
                    <a:pt x="94" y="44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Rectangle 26"/>
            <p:cNvSpPr>
              <a:spLocks noChangeArrowheads="1"/>
            </p:cNvSpPr>
            <p:nvPr/>
          </p:nvSpPr>
          <p:spPr bwMode="auto">
            <a:xfrm>
              <a:off x="2285524" y="4084180"/>
              <a:ext cx="130175" cy="17462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Rectangle 27"/>
            <p:cNvSpPr>
              <a:spLocks noChangeArrowheads="1"/>
            </p:cNvSpPr>
            <p:nvPr/>
          </p:nvSpPr>
          <p:spPr bwMode="auto">
            <a:xfrm>
              <a:off x="2342674" y="4022268"/>
              <a:ext cx="17462" cy="141287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9" name="Rectangle 106"/>
            <p:cNvSpPr>
              <a:spLocks noChangeArrowheads="1"/>
            </p:cNvSpPr>
            <p:nvPr/>
          </p:nvSpPr>
          <p:spPr bwMode="auto">
            <a:xfrm>
              <a:off x="98374" y="3717677"/>
              <a:ext cx="1784719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Feature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of the</a:t>
              </a:r>
              <a:r>
                <a:rPr kumimoji="0" lang="en-US" altLang="zh-CN" sz="13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same user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0" name="Rectangle 107"/>
            <p:cNvSpPr>
              <a:spLocks noChangeArrowheads="1"/>
            </p:cNvSpPr>
            <p:nvPr/>
          </p:nvSpPr>
          <p:spPr bwMode="auto">
            <a:xfrm>
              <a:off x="1618774" y="3736518"/>
              <a:ext cx="1238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1" name="Rectangle 108"/>
            <p:cNvSpPr>
              <a:spLocks noChangeArrowheads="1"/>
            </p:cNvSpPr>
            <p:nvPr/>
          </p:nvSpPr>
          <p:spPr bwMode="auto">
            <a:xfrm>
              <a:off x="1655286" y="373651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2" name="Rectangle 109"/>
            <p:cNvSpPr>
              <a:spLocks noChangeArrowheads="1"/>
            </p:cNvSpPr>
            <p:nvPr/>
          </p:nvSpPr>
          <p:spPr bwMode="auto">
            <a:xfrm>
              <a:off x="1733074" y="381113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168" name="组合 167"/>
          <p:cNvGrpSpPr/>
          <p:nvPr/>
        </p:nvGrpSpPr>
        <p:grpSpPr>
          <a:xfrm>
            <a:off x="5612467" y="4434549"/>
            <a:ext cx="381000" cy="358775"/>
            <a:chOff x="4987449" y="5031165"/>
            <a:chExt cx="381000" cy="358775"/>
          </a:xfrm>
        </p:grpSpPr>
        <p:sp>
          <p:nvSpPr>
            <p:cNvPr id="136" name="Freeform 113"/>
            <p:cNvSpPr>
              <a:spLocks/>
            </p:cNvSpPr>
            <p:nvPr/>
          </p:nvSpPr>
          <p:spPr bwMode="auto">
            <a:xfrm>
              <a:off x="5106511" y="5031165"/>
              <a:ext cx="128587" cy="139700"/>
            </a:xfrm>
            <a:custGeom>
              <a:avLst/>
              <a:gdLst>
                <a:gd name="T0" fmla="*/ 81 w 81"/>
                <a:gd name="T1" fmla="*/ 88 h 88"/>
                <a:gd name="T2" fmla="*/ 40 w 81"/>
                <a:gd name="T3" fmla="*/ 0 h 88"/>
                <a:gd name="T4" fmla="*/ 0 w 81"/>
                <a:gd name="T5" fmla="*/ 88 h 88"/>
                <a:gd name="T6" fmla="*/ 81 w 81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8">
                  <a:moveTo>
                    <a:pt x="81" y="88"/>
                  </a:moveTo>
                  <a:lnTo>
                    <a:pt x="40" y="0"/>
                  </a:lnTo>
                  <a:lnTo>
                    <a:pt x="0" y="88"/>
                  </a:lnTo>
                  <a:lnTo>
                    <a:pt x="81" y="88"/>
                  </a:lnTo>
                  <a:close/>
                </a:path>
              </a:pathLst>
            </a:cu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7" name="Oval 114"/>
            <p:cNvSpPr>
              <a:spLocks noChangeArrowheads="1"/>
            </p:cNvSpPr>
            <p:nvPr/>
          </p:nvSpPr>
          <p:spPr bwMode="auto">
            <a:xfrm>
              <a:off x="5238274" y="5310565"/>
              <a:ext cx="79375" cy="79375"/>
            </a:xfrm>
            <a:prstGeom prst="ellipse">
              <a:avLst/>
            </a:prstGeom>
            <a:solidFill>
              <a:srgbClr val="F8766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8" name="Rectangle 115"/>
            <p:cNvSpPr>
              <a:spLocks noChangeArrowheads="1"/>
            </p:cNvSpPr>
            <p:nvPr/>
          </p:nvSpPr>
          <p:spPr bwMode="auto">
            <a:xfrm>
              <a:off x="4987449" y="5310565"/>
              <a:ext cx="79375" cy="79375"/>
            </a:xfrm>
            <a:prstGeom prst="rect">
              <a:avLst/>
            </a:pr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9" name="Freeform 116"/>
            <p:cNvSpPr>
              <a:spLocks/>
            </p:cNvSpPr>
            <p:nvPr/>
          </p:nvSpPr>
          <p:spPr bwMode="auto">
            <a:xfrm>
              <a:off x="5077936" y="5196265"/>
              <a:ext cx="149225" cy="139700"/>
            </a:xfrm>
            <a:custGeom>
              <a:avLst/>
              <a:gdLst>
                <a:gd name="T0" fmla="*/ 71 w 94"/>
                <a:gd name="T1" fmla="*/ 0 h 88"/>
                <a:gd name="T2" fmla="*/ 23 w 94"/>
                <a:gd name="T3" fmla="*/ 0 h 88"/>
                <a:gd name="T4" fmla="*/ 0 w 94"/>
                <a:gd name="T5" fmla="*/ 44 h 88"/>
                <a:gd name="T6" fmla="*/ 23 w 94"/>
                <a:gd name="T7" fmla="*/ 88 h 88"/>
                <a:gd name="T8" fmla="*/ 71 w 94"/>
                <a:gd name="T9" fmla="*/ 88 h 88"/>
                <a:gd name="T10" fmla="*/ 94 w 94"/>
                <a:gd name="T11" fmla="*/ 44 h 88"/>
                <a:gd name="T12" fmla="*/ 71 w 9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8">
                  <a:moveTo>
                    <a:pt x="71" y="0"/>
                  </a:moveTo>
                  <a:lnTo>
                    <a:pt x="23" y="0"/>
                  </a:lnTo>
                  <a:lnTo>
                    <a:pt x="0" y="44"/>
                  </a:lnTo>
                  <a:lnTo>
                    <a:pt x="23" y="88"/>
                  </a:lnTo>
                  <a:lnTo>
                    <a:pt x="71" y="88"/>
                  </a:lnTo>
                  <a:lnTo>
                    <a:pt x="94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0" name="Rectangle 117"/>
            <p:cNvSpPr>
              <a:spLocks noChangeArrowheads="1"/>
            </p:cNvSpPr>
            <p:nvPr/>
          </p:nvSpPr>
          <p:spPr bwMode="auto">
            <a:xfrm>
              <a:off x="5238274" y="5272465"/>
              <a:ext cx="130175" cy="17462"/>
            </a:xfrm>
            <a:prstGeom prst="rect">
              <a:avLst/>
            </a:pr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1" name="Rectangle 118"/>
            <p:cNvSpPr>
              <a:spLocks noChangeArrowheads="1"/>
            </p:cNvSpPr>
            <p:nvPr/>
          </p:nvSpPr>
          <p:spPr bwMode="auto">
            <a:xfrm>
              <a:off x="5295424" y="5210553"/>
              <a:ext cx="15875" cy="139700"/>
            </a:xfrm>
            <a:prstGeom prst="rect">
              <a:avLst/>
            </a:prstGeom>
            <a:solidFill>
              <a:srgbClr val="F8766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56" name="组合 155"/>
          <p:cNvGrpSpPr/>
          <p:nvPr/>
        </p:nvGrpSpPr>
        <p:grpSpPr>
          <a:xfrm>
            <a:off x="5917267" y="3831299"/>
            <a:ext cx="319087" cy="782638"/>
            <a:chOff x="4876434" y="4213494"/>
            <a:chExt cx="319087" cy="782638"/>
          </a:xfrm>
        </p:grpSpPr>
        <p:sp>
          <p:nvSpPr>
            <p:cNvPr id="142" name="Freeform 119"/>
            <p:cNvSpPr>
              <a:spLocks noEditPoints="1"/>
            </p:cNvSpPr>
            <p:nvPr/>
          </p:nvSpPr>
          <p:spPr bwMode="auto">
            <a:xfrm>
              <a:off x="4897071" y="4213494"/>
              <a:ext cx="298450" cy="714375"/>
            </a:xfrm>
            <a:custGeom>
              <a:avLst/>
              <a:gdLst>
                <a:gd name="T0" fmla="*/ 1414 w 1452"/>
                <a:gd name="T1" fmla="*/ 134 h 3494"/>
                <a:gd name="T2" fmla="*/ 1340 w 1452"/>
                <a:gd name="T3" fmla="*/ 104 h 3494"/>
                <a:gd name="T4" fmla="*/ 1422 w 1452"/>
                <a:gd name="T5" fmla="*/ 8 h 3494"/>
                <a:gd name="T6" fmla="*/ 1355 w 1452"/>
                <a:gd name="T7" fmla="*/ 283 h 3494"/>
                <a:gd name="T8" fmla="*/ 1273 w 1452"/>
                <a:gd name="T9" fmla="*/ 379 h 3494"/>
                <a:gd name="T10" fmla="*/ 1281 w 1452"/>
                <a:gd name="T11" fmla="*/ 253 h 3494"/>
                <a:gd name="T12" fmla="*/ 1355 w 1452"/>
                <a:gd name="T13" fmla="*/ 283 h 3494"/>
                <a:gd name="T14" fmla="*/ 1236 w 1452"/>
                <a:gd name="T15" fmla="*/ 580 h 3494"/>
                <a:gd name="T16" fmla="*/ 1162 w 1452"/>
                <a:gd name="T17" fmla="*/ 550 h 3494"/>
                <a:gd name="T18" fmla="*/ 1243 w 1452"/>
                <a:gd name="T19" fmla="*/ 453 h 3494"/>
                <a:gd name="T20" fmla="*/ 1177 w 1452"/>
                <a:gd name="T21" fmla="*/ 728 h 3494"/>
                <a:gd name="T22" fmla="*/ 1095 w 1452"/>
                <a:gd name="T23" fmla="*/ 825 h 3494"/>
                <a:gd name="T24" fmla="*/ 1102 w 1452"/>
                <a:gd name="T25" fmla="*/ 699 h 3494"/>
                <a:gd name="T26" fmla="*/ 1177 w 1452"/>
                <a:gd name="T27" fmla="*/ 728 h 3494"/>
                <a:gd name="T28" fmla="*/ 1058 w 1452"/>
                <a:gd name="T29" fmla="*/ 1025 h 3494"/>
                <a:gd name="T30" fmla="*/ 983 w 1452"/>
                <a:gd name="T31" fmla="*/ 996 h 3494"/>
                <a:gd name="T32" fmla="*/ 1065 w 1452"/>
                <a:gd name="T33" fmla="*/ 899 h 3494"/>
                <a:gd name="T34" fmla="*/ 998 w 1452"/>
                <a:gd name="T35" fmla="*/ 1174 h 3494"/>
                <a:gd name="T36" fmla="*/ 917 w 1452"/>
                <a:gd name="T37" fmla="*/ 1271 h 3494"/>
                <a:gd name="T38" fmla="*/ 924 w 1452"/>
                <a:gd name="T39" fmla="*/ 1144 h 3494"/>
                <a:gd name="T40" fmla="*/ 998 w 1452"/>
                <a:gd name="T41" fmla="*/ 1174 h 3494"/>
                <a:gd name="T42" fmla="*/ 879 w 1452"/>
                <a:gd name="T43" fmla="*/ 1471 h 3494"/>
                <a:gd name="T44" fmla="*/ 805 w 1452"/>
                <a:gd name="T45" fmla="*/ 1441 h 3494"/>
                <a:gd name="T46" fmla="*/ 887 w 1452"/>
                <a:gd name="T47" fmla="*/ 1345 h 3494"/>
                <a:gd name="T48" fmla="*/ 820 w 1452"/>
                <a:gd name="T49" fmla="*/ 1620 h 3494"/>
                <a:gd name="T50" fmla="*/ 738 w 1452"/>
                <a:gd name="T51" fmla="*/ 1716 h 3494"/>
                <a:gd name="T52" fmla="*/ 746 w 1452"/>
                <a:gd name="T53" fmla="*/ 1590 h 3494"/>
                <a:gd name="T54" fmla="*/ 820 w 1452"/>
                <a:gd name="T55" fmla="*/ 1620 h 3494"/>
                <a:gd name="T56" fmla="*/ 701 w 1452"/>
                <a:gd name="T57" fmla="*/ 1917 h 3494"/>
                <a:gd name="T58" fmla="*/ 627 w 1452"/>
                <a:gd name="T59" fmla="*/ 1887 h 3494"/>
                <a:gd name="T60" fmla="*/ 709 w 1452"/>
                <a:gd name="T61" fmla="*/ 1790 h 3494"/>
                <a:gd name="T62" fmla="*/ 642 w 1452"/>
                <a:gd name="T63" fmla="*/ 2065 h 3494"/>
                <a:gd name="T64" fmla="*/ 560 w 1452"/>
                <a:gd name="T65" fmla="*/ 2162 h 3494"/>
                <a:gd name="T66" fmla="*/ 567 w 1452"/>
                <a:gd name="T67" fmla="*/ 2036 h 3494"/>
                <a:gd name="T68" fmla="*/ 642 w 1452"/>
                <a:gd name="T69" fmla="*/ 2065 h 3494"/>
                <a:gd name="T70" fmla="*/ 523 w 1452"/>
                <a:gd name="T71" fmla="*/ 2362 h 3494"/>
                <a:gd name="T72" fmla="*/ 449 w 1452"/>
                <a:gd name="T73" fmla="*/ 2333 h 3494"/>
                <a:gd name="T74" fmla="*/ 530 w 1452"/>
                <a:gd name="T75" fmla="*/ 2236 h 3494"/>
                <a:gd name="T76" fmla="*/ 463 w 1452"/>
                <a:gd name="T77" fmla="*/ 2511 h 3494"/>
                <a:gd name="T78" fmla="*/ 382 w 1452"/>
                <a:gd name="T79" fmla="*/ 2608 h 3494"/>
                <a:gd name="T80" fmla="*/ 389 w 1452"/>
                <a:gd name="T81" fmla="*/ 2481 h 3494"/>
                <a:gd name="T82" fmla="*/ 463 w 1452"/>
                <a:gd name="T83" fmla="*/ 2511 h 3494"/>
                <a:gd name="T84" fmla="*/ 345 w 1452"/>
                <a:gd name="T85" fmla="*/ 2808 h 3494"/>
                <a:gd name="T86" fmla="*/ 270 w 1452"/>
                <a:gd name="T87" fmla="*/ 2778 h 3494"/>
                <a:gd name="T88" fmla="*/ 352 w 1452"/>
                <a:gd name="T89" fmla="*/ 2682 h 3494"/>
                <a:gd name="T90" fmla="*/ 285 w 1452"/>
                <a:gd name="T91" fmla="*/ 2957 h 3494"/>
                <a:gd name="T92" fmla="*/ 204 w 1452"/>
                <a:gd name="T93" fmla="*/ 3053 h 3494"/>
                <a:gd name="T94" fmla="*/ 211 w 1452"/>
                <a:gd name="T95" fmla="*/ 2927 h 3494"/>
                <a:gd name="T96" fmla="*/ 285 w 1452"/>
                <a:gd name="T97" fmla="*/ 2957 h 3494"/>
                <a:gd name="T98" fmla="*/ 166 w 1452"/>
                <a:gd name="T99" fmla="*/ 3254 h 3494"/>
                <a:gd name="T100" fmla="*/ 92 w 1452"/>
                <a:gd name="T101" fmla="*/ 3224 h 3494"/>
                <a:gd name="T102" fmla="*/ 174 w 1452"/>
                <a:gd name="T103" fmla="*/ 3127 h 3494"/>
                <a:gd name="T104" fmla="*/ 107 w 1452"/>
                <a:gd name="T105" fmla="*/ 3402 h 3494"/>
                <a:gd name="T106" fmla="*/ 30 w 1452"/>
                <a:gd name="T107" fmla="*/ 3486 h 3494"/>
                <a:gd name="T108" fmla="*/ 33 w 1452"/>
                <a:gd name="T109" fmla="*/ 3373 h 3494"/>
                <a:gd name="T110" fmla="*/ 107 w 1452"/>
                <a:gd name="T111" fmla="*/ 3402 h 3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52" h="3494">
                  <a:moveTo>
                    <a:pt x="1444" y="60"/>
                  </a:moveTo>
                  <a:lnTo>
                    <a:pt x="1414" y="134"/>
                  </a:lnTo>
                  <a:cubicBezTo>
                    <a:pt x="1406" y="155"/>
                    <a:pt x="1383" y="165"/>
                    <a:pt x="1362" y="156"/>
                  </a:cubicBezTo>
                  <a:cubicBezTo>
                    <a:pt x="1342" y="148"/>
                    <a:pt x="1332" y="125"/>
                    <a:pt x="1340" y="104"/>
                  </a:cubicBezTo>
                  <a:lnTo>
                    <a:pt x="1370" y="30"/>
                  </a:lnTo>
                  <a:cubicBezTo>
                    <a:pt x="1378" y="10"/>
                    <a:pt x="1401" y="0"/>
                    <a:pt x="1422" y="8"/>
                  </a:cubicBezTo>
                  <a:cubicBezTo>
                    <a:pt x="1442" y="16"/>
                    <a:pt x="1452" y="39"/>
                    <a:pt x="1444" y="60"/>
                  </a:cubicBezTo>
                  <a:close/>
                  <a:moveTo>
                    <a:pt x="1355" y="283"/>
                  </a:moveTo>
                  <a:lnTo>
                    <a:pt x="1325" y="357"/>
                  </a:lnTo>
                  <a:cubicBezTo>
                    <a:pt x="1317" y="377"/>
                    <a:pt x="1294" y="387"/>
                    <a:pt x="1273" y="379"/>
                  </a:cubicBezTo>
                  <a:cubicBezTo>
                    <a:pt x="1253" y="371"/>
                    <a:pt x="1243" y="348"/>
                    <a:pt x="1251" y="327"/>
                  </a:cubicBezTo>
                  <a:lnTo>
                    <a:pt x="1281" y="253"/>
                  </a:lnTo>
                  <a:cubicBezTo>
                    <a:pt x="1289" y="232"/>
                    <a:pt x="1312" y="222"/>
                    <a:pt x="1333" y="231"/>
                  </a:cubicBezTo>
                  <a:cubicBezTo>
                    <a:pt x="1353" y="239"/>
                    <a:pt x="1363" y="262"/>
                    <a:pt x="1355" y="283"/>
                  </a:cubicBezTo>
                  <a:close/>
                  <a:moveTo>
                    <a:pt x="1266" y="505"/>
                  </a:moveTo>
                  <a:lnTo>
                    <a:pt x="1236" y="580"/>
                  </a:lnTo>
                  <a:cubicBezTo>
                    <a:pt x="1228" y="600"/>
                    <a:pt x="1204" y="610"/>
                    <a:pt x="1184" y="602"/>
                  </a:cubicBezTo>
                  <a:cubicBezTo>
                    <a:pt x="1163" y="594"/>
                    <a:pt x="1153" y="571"/>
                    <a:pt x="1162" y="550"/>
                  </a:cubicBezTo>
                  <a:lnTo>
                    <a:pt x="1191" y="476"/>
                  </a:lnTo>
                  <a:cubicBezTo>
                    <a:pt x="1200" y="455"/>
                    <a:pt x="1223" y="445"/>
                    <a:pt x="1243" y="453"/>
                  </a:cubicBezTo>
                  <a:cubicBezTo>
                    <a:pt x="1264" y="462"/>
                    <a:pt x="1274" y="485"/>
                    <a:pt x="1266" y="505"/>
                  </a:cubicBezTo>
                  <a:close/>
                  <a:moveTo>
                    <a:pt x="1177" y="728"/>
                  </a:moveTo>
                  <a:lnTo>
                    <a:pt x="1147" y="803"/>
                  </a:lnTo>
                  <a:cubicBezTo>
                    <a:pt x="1139" y="823"/>
                    <a:pt x="1115" y="833"/>
                    <a:pt x="1095" y="825"/>
                  </a:cubicBezTo>
                  <a:cubicBezTo>
                    <a:pt x="1074" y="817"/>
                    <a:pt x="1064" y="793"/>
                    <a:pt x="1073" y="773"/>
                  </a:cubicBezTo>
                  <a:lnTo>
                    <a:pt x="1102" y="699"/>
                  </a:lnTo>
                  <a:cubicBezTo>
                    <a:pt x="1110" y="678"/>
                    <a:pt x="1134" y="668"/>
                    <a:pt x="1154" y="676"/>
                  </a:cubicBezTo>
                  <a:cubicBezTo>
                    <a:pt x="1175" y="685"/>
                    <a:pt x="1185" y="708"/>
                    <a:pt x="1177" y="728"/>
                  </a:cubicBezTo>
                  <a:close/>
                  <a:moveTo>
                    <a:pt x="1087" y="951"/>
                  </a:moveTo>
                  <a:lnTo>
                    <a:pt x="1058" y="1025"/>
                  </a:lnTo>
                  <a:cubicBezTo>
                    <a:pt x="1049" y="1046"/>
                    <a:pt x="1026" y="1056"/>
                    <a:pt x="1006" y="1048"/>
                  </a:cubicBezTo>
                  <a:cubicBezTo>
                    <a:pt x="985" y="1039"/>
                    <a:pt x="975" y="1016"/>
                    <a:pt x="983" y="996"/>
                  </a:cubicBezTo>
                  <a:lnTo>
                    <a:pt x="1013" y="921"/>
                  </a:lnTo>
                  <a:cubicBezTo>
                    <a:pt x="1021" y="901"/>
                    <a:pt x="1045" y="891"/>
                    <a:pt x="1065" y="899"/>
                  </a:cubicBezTo>
                  <a:cubicBezTo>
                    <a:pt x="1086" y="907"/>
                    <a:pt x="1096" y="931"/>
                    <a:pt x="1087" y="951"/>
                  </a:cubicBezTo>
                  <a:close/>
                  <a:moveTo>
                    <a:pt x="998" y="1174"/>
                  </a:moveTo>
                  <a:lnTo>
                    <a:pt x="969" y="1248"/>
                  </a:lnTo>
                  <a:cubicBezTo>
                    <a:pt x="960" y="1269"/>
                    <a:pt x="937" y="1279"/>
                    <a:pt x="917" y="1271"/>
                  </a:cubicBezTo>
                  <a:cubicBezTo>
                    <a:pt x="896" y="1262"/>
                    <a:pt x="886" y="1239"/>
                    <a:pt x="894" y="1219"/>
                  </a:cubicBezTo>
                  <a:lnTo>
                    <a:pt x="924" y="1144"/>
                  </a:lnTo>
                  <a:cubicBezTo>
                    <a:pt x="932" y="1124"/>
                    <a:pt x="955" y="1114"/>
                    <a:pt x="976" y="1122"/>
                  </a:cubicBezTo>
                  <a:cubicBezTo>
                    <a:pt x="997" y="1130"/>
                    <a:pt x="1006" y="1153"/>
                    <a:pt x="998" y="1174"/>
                  </a:cubicBezTo>
                  <a:close/>
                  <a:moveTo>
                    <a:pt x="909" y="1397"/>
                  </a:moveTo>
                  <a:lnTo>
                    <a:pt x="879" y="1471"/>
                  </a:lnTo>
                  <a:cubicBezTo>
                    <a:pt x="871" y="1492"/>
                    <a:pt x="848" y="1502"/>
                    <a:pt x="827" y="1493"/>
                  </a:cubicBezTo>
                  <a:cubicBezTo>
                    <a:pt x="807" y="1485"/>
                    <a:pt x="797" y="1462"/>
                    <a:pt x="805" y="1441"/>
                  </a:cubicBezTo>
                  <a:lnTo>
                    <a:pt x="835" y="1367"/>
                  </a:lnTo>
                  <a:cubicBezTo>
                    <a:pt x="843" y="1347"/>
                    <a:pt x="866" y="1337"/>
                    <a:pt x="887" y="1345"/>
                  </a:cubicBezTo>
                  <a:cubicBezTo>
                    <a:pt x="907" y="1353"/>
                    <a:pt x="917" y="1376"/>
                    <a:pt x="909" y="1397"/>
                  </a:cubicBezTo>
                  <a:close/>
                  <a:moveTo>
                    <a:pt x="820" y="1620"/>
                  </a:moveTo>
                  <a:lnTo>
                    <a:pt x="790" y="1694"/>
                  </a:lnTo>
                  <a:cubicBezTo>
                    <a:pt x="782" y="1714"/>
                    <a:pt x="759" y="1724"/>
                    <a:pt x="738" y="1716"/>
                  </a:cubicBezTo>
                  <a:cubicBezTo>
                    <a:pt x="718" y="1708"/>
                    <a:pt x="708" y="1685"/>
                    <a:pt x="716" y="1664"/>
                  </a:cubicBezTo>
                  <a:lnTo>
                    <a:pt x="746" y="1590"/>
                  </a:lnTo>
                  <a:cubicBezTo>
                    <a:pt x="754" y="1569"/>
                    <a:pt x="777" y="1559"/>
                    <a:pt x="798" y="1568"/>
                  </a:cubicBezTo>
                  <a:cubicBezTo>
                    <a:pt x="818" y="1576"/>
                    <a:pt x="828" y="1599"/>
                    <a:pt x="820" y="1620"/>
                  </a:cubicBezTo>
                  <a:close/>
                  <a:moveTo>
                    <a:pt x="731" y="1842"/>
                  </a:moveTo>
                  <a:lnTo>
                    <a:pt x="701" y="1917"/>
                  </a:lnTo>
                  <a:cubicBezTo>
                    <a:pt x="693" y="1937"/>
                    <a:pt x="670" y="1947"/>
                    <a:pt x="649" y="1939"/>
                  </a:cubicBezTo>
                  <a:cubicBezTo>
                    <a:pt x="629" y="1931"/>
                    <a:pt x="619" y="1908"/>
                    <a:pt x="627" y="1887"/>
                  </a:cubicBezTo>
                  <a:lnTo>
                    <a:pt x="657" y="1813"/>
                  </a:lnTo>
                  <a:cubicBezTo>
                    <a:pt x="665" y="1792"/>
                    <a:pt x="688" y="1782"/>
                    <a:pt x="709" y="1790"/>
                  </a:cubicBezTo>
                  <a:cubicBezTo>
                    <a:pt x="729" y="1799"/>
                    <a:pt x="739" y="1822"/>
                    <a:pt x="731" y="1842"/>
                  </a:cubicBezTo>
                  <a:close/>
                  <a:moveTo>
                    <a:pt x="642" y="2065"/>
                  </a:moveTo>
                  <a:lnTo>
                    <a:pt x="612" y="2140"/>
                  </a:lnTo>
                  <a:cubicBezTo>
                    <a:pt x="604" y="2160"/>
                    <a:pt x="581" y="2170"/>
                    <a:pt x="560" y="2162"/>
                  </a:cubicBezTo>
                  <a:cubicBezTo>
                    <a:pt x="540" y="2154"/>
                    <a:pt x="530" y="2130"/>
                    <a:pt x="538" y="2110"/>
                  </a:cubicBezTo>
                  <a:lnTo>
                    <a:pt x="567" y="2036"/>
                  </a:lnTo>
                  <a:cubicBezTo>
                    <a:pt x="576" y="2015"/>
                    <a:pt x="599" y="2005"/>
                    <a:pt x="619" y="2013"/>
                  </a:cubicBezTo>
                  <a:cubicBezTo>
                    <a:pt x="640" y="2022"/>
                    <a:pt x="650" y="2045"/>
                    <a:pt x="642" y="2065"/>
                  </a:cubicBezTo>
                  <a:close/>
                  <a:moveTo>
                    <a:pt x="553" y="2288"/>
                  </a:moveTo>
                  <a:lnTo>
                    <a:pt x="523" y="2362"/>
                  </a:lnTo>
                  <a:cubicBezTo>
                    <a:pt x="515" y="2383"/>
                    <a:pt x="491" y="2393"/>
                    <a:pt x="471" y="2385"/>
                  </a:cubicBezTo>
                  <a:cubicBezTo>
                    <a:pt x="450" y="2377"/>
                    <a:pt x="440" y="2353"/>
                    <a:pt x="449" y="2333"/>
                  </a:cubicBezTo>
                  <a:lnTo>
                    <a:pt x="478" y="2258"/>
                  </a:lnTo>
                  <a:cubicBezTo>
                    <a:pt x="487" y="2238"/>
                    <a:pt x="510" y="2228"/>
                    <a:pt x="530" y="2236"/>
                  </a:cubicBezTo>
                  <a:cubicBezTo>
                    <a:pt x="551" y="2244"/>
                    <a:pt x="561" y="2268"/>
                    <a:pt x="553" y="2288"/>
                  </a:cubicBezTo>
                  <a:close/>
                  <a:moveTo>
                    <a:pt x="463" y="2511"/>
                  </a:moveTo>
                  <a:lnTo>
                    <a:pt x="434" y="2585"/>
                  </a:lnTo>
                  <a:cubicBezTo>
                    <a:pt x="426" y="2606"/>
                    <a:pt x="402" y="2616"/>
                    <a:pt x="382" y="2608"/>
                  </a:cubicBezTo>
                  <a:cubicBezTo>
                    <a:pt x="361" y="2599"/>
                    <a:pt x="351" y="2576"/>
                    <a:pt x="359" y="2556"/>
                  </a:cubicBezTo>
                  <a:lnTo>
                    <a:pt x="389" y="2481"/>
                  </a:lnTo>
                  <a:cubicBezTo>
                    <a:pt x="397" y="2461"/>
                    <a:pt x="421" y="2451"/>
                    <a:pt x="441" y="2459"/>
                  </a:cubicBezTo>
                  <a:cubicBezTo>
                    <a:pt x="462" y="2467"/>
                    <a:pt x="472" y="2490"/>
                    <a:pt x="463" y="2511"/>
                  </a:cubicBezTo>
                  <a:close/>
                  <a:moveTo>
                    <a:pt x="374" y="2734"/>
                  </a:moveTo>
                  <a:lnTo>
                    <a:pt x="345" y="2808"/>
                  </a:lnTo>
                  <a:cubicBezTo>
                    <a:pt x="336" y="2829"/>
                    <a:pt x="313" y="2839"/>
                    <a:pt x="293" y="2830"/>
                  </a:cubicBezTo>
                  <a:cubicBezTo>
                    <a:pt x="272" y="2822"/>
                    <a:pt x="262" y="2799"/>
                    <a:pt x="270" y="2778"/>
                  </a:cubicBezTo>
                  <a:lnTo>
                    <a:pt x="300" y="2704"/>
                  </a:lnTo>
                  <a:cubicBezTo>
                    <a:pt x="308" y="2684"/>
                    <a:pt x="332" y="2674"/>
                    <a:pt x="352" y="2682"/>
                  </a:cubicBezTo>
                  <a:cubicBezTo>
                    <a:pt x="373" y="2690"/>
                    <a:pt x="383" y="2713"/>
                    <a:pt x="374" y="2734"/>
                  </a:cubicBezTo>
                  <a:close/>
                  <a:moveTo>
                    <a:pt x="285" y="2957"/>
                  </a:moveTo>
                  <a:lnTo>
                    <a:pt x="255" y="3031"/>
                  </a:lnTo>
                  <a:cubicBezTo>
                    <a:pt x="247" y="3051"/>
                    <a:pt x="224" y="3061"/>
                    <a:pt x="204" y="3053"/>
                  </a:cubicBezTo>
                  <a:cubicBezTo>
                    <a:pt x="183" y="3045"/>
                    <a:pt x="173" y="3022"/>
                    <a:pt x="181" y="3001"/>
                  </a:cubicBezTo>
                  <a:lnTo>
                    <a:pt x="211" y="2927"/>
                  </a:lnTo>
                  <a:cubicBezTo>
                    <a:pt x="219" y="2906"/>
                    <a:pt x="242" y="2896"/>
                    <a:pt x="263" y="2905"/>
                  </a:cubicBezTo>
                  <a:cubicBezTo>
                    <a:pt x="283" y="2913"/>
                    <a:pt x="293" y="2936"/>
                    <a:pt x="285" y="2957"/>
                  </a:cubicBezTo>
                  <a:close/>
                  <a:moveTo>
                    <a:pt x="196" y="3179"/>
                  </a:moveTo>
                  <a:lnTo>
                    <a:pt x="166" y="3254"/>
                  </a:lnTo>
                  <a:cubicBezTo>
                    <a:pt x="158" y="3274"/>
                    <a:pt x="135" y="3284"/>
                    <a:pt x="114" y="3276"/>
                  </a:cubicBezTo>
                  <a:cubicBezTo>
                    <a:pt x="94" y="3268"/>
                    <a:pt x="84" y="3245"/>
                    <a:pt x="92" y="3224"/>
                  </a:cubicBezTo>
                  <a:lnTo>
                    <a:pt x="122" y="3150"/>
                  </a:lnTo>
                  <a:cubicBezTo>
                    <a:pt x="130" y="3129"/>
                    <a:pt x="153" y="3119"/>
                    <a:pt x="174" y="3127"/>
                  </a:cubicBezTo>
                  <a:cubicBezTo>
                    <a:pt x="194" y="3136"/>
                    <a:pt x="204" y="3159"/>
                    <a:pt x="196" y="3179"/>
                  </a:cubicBezTo>
                  <a:close/>
                  <a:moveTo>
                    <a:pt x="107" y="3402"/>
                  </a:moveTo>
                  <a:lnTo>
                    <a:pt x="82" y="3463"/>
                  </a:lnTo>
                  <a:cubicBezTo>
                    <a:pt x="74" y="3484"/>
                    <a:pt x="51" y="3494"/>
                    <a:pt x="30" y="3486"/>
                  </a:cubicBezTo>
                  <a:cubicBezTo>
                    <a:pt x="10" y="3478"/>
                    <a:pt x="0" y="3454"/>
                    <a:pt x="8" y="3434"/>
                  </a:cubicBezTo>
                  <a:lnTo>
                    <a:pt x="33" y="3373"/>
                  </a:lnTo>
                  <a:cubicBezTo>
                    <a:pt x="41" y="3352"/>
                    <a:pt x="64" y="3342"/>
                    <a:pt x="85" y="3350"/>
                  </a:cubicBezTo>
                  <a:cubicBezTo>
                    <a:pt x="105" y="3359"/>
                    <a:pt x="115" y="3382"/>
                    <a:pt x="107" y="3402"/>
                  </a:cubicBez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3" name="Freeform 120"/>
            <p:cNvSpPr>
              <a:spLocks/>
            </p:cNvSpPr>
            <p:nvPr/>
          </p:nvSpPr>
          <p:spPr bwMode="auto">
            <a:xfrm>
              <a:off x="4876434" y="4900882"/>
              <a:ext cx="61912" cy="95250"/>
            </a:xfrm>
            <a:custGeom>
              <a:avLst/>
              <a:gdLst>
                <a:gd name="T0" fmla="*/ 39 w 39"/>
                <a:gd name="T1" fmla="*/ 14 h 60"/>
                <a:gd name="T2" fmla="*/ 0 w 39"/>
                <a:gd name="T3" fmla="*/ 60 h 60"/>
                <a:gd name="T4" fmla="*/ 3 w 39"/>
                <a:gd name="T5" fmla="*/ 0 h 60"/>
                <a:gd name="T6" fmla="*/ 39 w 39"/>
                <a:gd name="T7" fmla="*/ 1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60">
                  <a:moveTo>
                    <a:pt x="39" y="14"/>
                  </a:moveTo>
                  <a:lnTo>
                    <a:pt x="0" y="60"/>
                  </a:lnTo>
                  <a:lnTo>
                    <a:pt x="3" y="0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grpSp>
        <p:nvGrpSpPr>
          <p:cNvPr id="163" name="组合 162"/>
          <p:cNvGrpSpPr/>
          <p:nvPr/>
        </p:nvGrpSpPr>
        <p:grpSpPr>
          <a:xfrm>
            <a:off x="5528976" y="3008822"/>
            <a:ext cx="2536077" cy="830415"/>
            <a:chOff x="4903958" y="3605438"/>
            <a:chExt cx="2536077" cy="830415"/>
          </a:xfrm>
        </p:grpSpPr>
        <p:sp>
          <p:nvSpPr>
            <p:cNvPr id="77" name="Freeform 54"/>
            <p:cNvSpPr>
              <a:spLocks/>
            </p:cNvSpPr>
            <p:nvPr/>
          </p:nvSpPr>
          <p:spPr bwMode="auto">
            <a:xfrm>
              <a:off x="5657374" y="4102478"/>
              <a:ext cx="128587" cy="139700"/>
            </a:xfrm>
            <a:custGeom>
              <a:avLst/>
              <a:gdLst>
                <a:gd name="T0" fmla="*/ 81 w 81"/>
                <a:gd name="T1" fmla="*/ 88 h 88"/>
                <a:gd name="T2" fmla="*/ 40 w 81"/>
                <a:gd name="T3" fmla="*/ 0 h 88"/>
                <a:gd name="T4" fmla="*/ 0 w 81"/>
                <a:gd name="T5" fmla="*/ 88 h 88"/>
                <a:gd name="T6" fmla="*/ 81 w 81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88">
                  <a:moveTo>
                    <a:pt x="81" y="88"/>
                  </a:moveTo>
                  <a:lnTo>
                    <a:pt x="40" y="0"/>
                  </a:lnTo>
                  <a:lnTo>
                    <a:pt x="0" y="88"/>
                  </a:lnTo>
                  <a:lnTo>
                    <a:pt x="81" y="88"/>
                  </a:lnTo>
                  <a:close/>
                </a:path>
              </a:pathLst>
            </a:cu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Oval 55"/>
            <p:cNvSpPr>
              <a:spLocks noChangeArrowheads="1"/>
            </p:cNvSpPr>
            <p:nvPr/>
          </p:nvSpPr>
          <p:spPr bwMode="auto">
            <a:xfrm>
              <a:off x="5638324" y="4294565"/>
              <a:ext cx="79375" cy="79375"/>
            </a:xfrm>
            <a:prstGeom prst="ellipse">
              <a:avLst/>
            </a:prstGeom>
            <a:solidFill>
              <a:srgbClr val="00BEC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Rectangle 56"/>
            <p:cNvSpPr>
              <a:spLocks noChangeArrowheads="1"/>
            </p:cNvSpPr>
            <p:nvPr/>
          </p:nvSpPr>
          <p:spPr bwMode="auto">
            <a:xfrm>
              <a:off x="5792311" y="4102478"/>
              <a:ext cx="79375" cy="79375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57"/>
            <p:cNvSpPr>
              <a:spLocks/>
            </p:cNvSpPr>
            <p:nvPr/>
          </p:nvSpPr>
          <p:spPr bwMode="auto">
            <a:xfrm>
              <a:off x="5477986" y="4180265"/>
              <a:ext cx="149225" cy="139700"/>
            </a:xfrm>
            <a:custGeom>
              <a:avLst/>
              <a:gdLst>
                <a:gd name="T0" fmla="*/ 71 w 94"/>
                <a:gd name="T1" fmla="*/ 0 h 88"/>
                <a:gd name="T2" fmla="*/ 23 w 94"/>
                <a:gd name="T3" fmla="*/ 0 h 88"/>
                <a:gd name="T4" fmla="*/ 0 w 94"/>
                <a:gd name="T5" fmla="*/ 44 h 88"/>
                <a:gd name="T6" fmla="*/ 23 w 94"/>
                <a:gd name="T7" fmla="*/ 88 h 88"/>
                <a:gd name="T8" fmla="*/ 71 w 94"/>
                <a:gd name="T9" fmla="*/ 88 h 88"/>
                <a:gd name="T10" fmla="*/ 94 w 94"/>
                <a:gd name="T11" fmla="*/ 44 h 88"/>
                <a:gd name="T12" fmla="*/ 71 w 94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4" h="88">
                  <a:moveTo>
                    <a:pt x="71" y="0"/>
                  </a:moveTo>
                  <a:lnTo>
                    <a:pt x="23" y="0"/>
                  </a:lnTo>
                  <a:lnTo>
                    <a:pt x="0" y="44"/>
                  </a:lnTo>
                  <a:lnTo>
                    <a:pt x="23" y="88"/>
                  </a:lnTo>
                  <a:lnTo>
                    <a:pt x="71" y="88"/>
                  </a:lnTo>
                  <a:lnTo>
                    <a:pt x="94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1" name="Rectangle 58"/>
            <p:cNvSpPr>
              <a:spLocks noChangeArrowheads="1"/>
            </p:cNvSpPr>
            <p:nvPr/>
          </p:nvSpPr>
          <p:spPr bwMode="auto">
            <a:xfrm>
              <a:off x="5716111" y="4256465"/>
              <a:ext cx="128587" cy="17462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2" name="Rectangle 59"/>
            <p:cNvSpPr>
              <a:spLocks noChangeArrowheads="1"/>
            </p:cNvSpPr>
            <p:nvPr/>
          </p:nvSpPr>
          <p:spPr bwMode="auto">
            <a:xfrm>
              <a:off x="5771674" y="4194553"/>
              <a:ext cx="17462" cy="139700"/>
            </a:xfrm>
            <a:prstGeom prst="rect">
              <a:avLst/>
            </a:prstGeom>
            <a:solidFill>
              <a:srgbClr val="00BEC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3" name="Freeform 60"/>
            <p:cNvSpPr>
              <a:spLocks/>
            </p:cNvSpPr>
            <p:nvPr/>
          </p:nvSpPr>
          <p:spPr bwMode="auto">
            <a:xfrm>
              <a:off x="6776561" y="3927853"/>
              <a:ext cx="150812" cy="139700"/>
            </a:xfrm>
            <a:custGeom>
              <a:avLst/>
              <a:gdLst>
                <a:gd name="T0" fmla="*/ 71 w 95"/>
                <a:gd name="T1" fmla="*/ 0 h 88"/>
                <a:gd name="T2" fmla="*/ 24 w 95"/>
                <a:gd name="T3" fmla="*/ 0 h 88"/>
                <a:gd name="T4" fmla="*/ 0 w 95"/>
                <a:gd name="T5" fmla="*/ 44 h 88"/>
                <a:gd name="T6" fmla="*/ 24 w 95"/>
                <a:gd name="T7" fmla="*/ 88 h 88"/>
                <a:gd name="T8" fmla="*/ 71 w 95"/>
                <a:gd name="T9" fmla="*/ 88 h 88"/>
                <a:gd name="T10" fmla="*/ 95 w 95"/>
                <a:gd name="T11" fmla="*/ 44 h 88"/>
                <a:gd name="T12" fmla="*/ 71 w 95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88">
                  <a:moveTo>
                    <a:pt x="71" y="0"/>
                  </a:moveTo>
                  <a:lnTo>
                    <a:pt x="24" y="0"/>
                  </a:lnTo>
                  <a:lnTo>
                    <a:pt x="0" y="44"/>
                  </a:lnTo>
                  <a:lnTo>
                    <a:pt x="24" y="88"/>
                  </a:lnTo>
                  <a:lnTo>
                    <a:pt x="71" y="88"/>
                  </a:lnTo>
                  <a:lnTo>
                    <a:pt x="95" y="44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C6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4" name="Freeform 61"/>
            <p:cNvSpPr>
              <a:spLocks/>
            </p:cNvSpPr>
            <p:nvPr/>
          </p:nvSpPr>
          <p:spPr bwMode="auto">
            <a:xfrm>
              <a:off x="6960711" y="3910390"/>
              <a:ext cx="130175" cy="139700"/>
            </a:xfrm>
            <a:custGeom>
              <a:avLst/>
              <a:gdLst>
                <a:gd name="T0" fmla="*/ 82 w 82"/>
                <a:gd name="T1" fmla="*/ 88 h 88"/>
                <a:gd name="T2" fmla="*/ 41 w 82"/>
                <a:gd name="T3" fmla="*/ 0 h 88"/>
                <a:gd name="T4" fmla="*/ 0 w 82"/>
                <a:gd name="T5" fmla="*/ 88 h 88"/>
                <a:gd name="T6" fmla="*/ 82 w 82"/>
                <a:gd name="T7" fmla="*/ 8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88">
                  <a:moveTo>
                    <a:pt x="82" y="88"/>
                  </a:moveTo>
                  <a:lnTo>
                    <a:pt x="41" y="0"/>
                  </a:lnTo>
                  <a:lnTo>
                    <a:pt x="0" y="88"/>
                  </a:lnTo>
                  <a:lnTo>
                    <a:pt x="82" y="88"/>
                  </a:lnTo>
                  <a:close/>
                </a:path>
              </a:pathLst>
            </a:custGeom>
            <a:solidFill>
              <a:srgbClr val="C6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5" name="Oval 62"/>
            <p:cNvSpPr>
              <a:spLocks noChangeArrowheads="1"/>
            </p:cNvSpPr>
            <p:nvPr/>
          </p:nvSpPr>
          <p:spPr bwMode="auto">
            <a:xfrm>
              <a:off x="6801961" y="4100890"/>
              <a:ext cx="79375" cy="80962"/>
            </a:xfrm>
            <a:prstGeom prst="ellipse">
              <a:avLst/>
            </a:prstGeom>
            <a:solidFill>
              <a:srgbClr val="C67BF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6" name="Rectangle 63"/>
            <p:cNvSpPr>
              <a:spLocks noChangeArrowheads="1"/>
            </p:cNvSpPr>
            <p:nvPr/>
          </p:nvSpPr>
          <p:spPr bwMode="auto">
            <a:xfrm>
              <a:off x="6662261" y="3958015"/>
              <a:ext cx="79375" cy="79375"/>
            </a:xfrm>
            <a:prstGeom prst="rect">
              <a:avLst/>
            </a:prstGeom>
            <a:solidFill>
              <a:srgbClr val="C6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7" name="Rectangle 64"/>
            <p:cNvSpPr>
              <a:spLocks noChangeArrowheads="1"/>
            </p:cNvSpPr>
            <p:nvPr/>
          </p:nvSpPr>
          <p:spPr bwMode="auto">
            <a:xfrm>
              <a:off x="6613049" y="4102478"/>
              <a:ext cx="128587" cy="17462"/>
            </a:xfrm>
            <a:prstGeom prst="rect">
              <a:avLst/>
            </a:prstGeom>
            <a:solidFill>
              <a:srgbClr val="C6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8" name="Rectangle 65"/>
            <p:cNvSpPr>
              <a:spLocks noChangeArrowheads="1"/>
            </p:cNvSpPr>
            <p:nvPr/>
          </p:nvSpPr>
          <p:spPr bwMode="auto">
            <a:xfrm>
              <a:off x="6668611" y="4040565"/>
              <a:ext cx="17462" cy="141287"/>
            </a:xfrm>
            <a:prstGeom prst="rect">
              <a:avLst/>
            </a:prstGeom>
            <a:solidFill>
              <a:srgbClr val="C67B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9" name="Rectangle 66"/>
            <p:cNvSpPr>
              <a:spLocks noChangeArrowheads="1"/>
            </p:cNvSpPr>
            <p:nvPr/>
          </p:nvSpPr>
          <p:spPr bwMode="auto">
            <a:xfrm>
              <a:off x="5370036" y="3972303"/>
              <a:ext cx="774700" cy="463550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4" name="Rectangle 71"/>
            <p:cNvSpPr>
              <a:spLocks noChangeArrowheads="1"/>
            </p:cNvSpPr>
            <p:nvPr/>
          </p:nvSpPr>
          <p:spPr bwMode="auto">
            <a:xfrm>
              <a:off x="6378099" y="3816728"/>
              <a:ext cx="774700" cy="465137"/>
            </a:xfrm>
            <a:prstGeom prst="rect">
              <a:avLst/>
            </a:prstGeom>
            <a:noFill/>
            <a:ln w="158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3" name="Rectangle 110"/>
            <p:cNvSpPr>
              <a:spLocks noChangeArrowheads="1"/>
            </p:cNvSpPr>
            <p:nvPr/>
          </p:nvSpPr>
          <p:spPr bwMode="auto">
            <a:xfrm>
              <a:off x="6206749" y="3605438"/>
              <a:ext cx="12332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Feature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 of user 2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4" name="Rectangle 111"/>
            <p:cNvSpPr>
              <a:spLocks noChangeArrowheads="1"/>
            </p:cNvSpPr>
            <p:nvPr/>
          </p:nvSpPr>
          <p:spPr bwMode="auto">
            <a:xfrm>
              <a:off x="6651149" y="360559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5" name="Rectangle 112"/>
            <p:cNvSpPr>
              <a:spLocks noChangeArrowheads="1"/>
            </p:cNvSpPr>
            <p:nvPr/>
          </p:nvSpPr>
          <p:spPr bwMode="auto">
            <a:xfrm>
              <a:off x="6727349" y="3680203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4" name="Rectangle 121"/>
            <p:cNvSpPr>
              <a:spLocks noChangeArrowheads="1"/>
            </p:cNvSpPr>
            <p:nvPr/>
          </p:nvSpPr>
          <p:spPr bwMode="auto">
            <a:xfrm>
              <a:off x="4903958" y="3747781"/>
              <a:ext cx="1233286" cy="200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Feature</a:t>
              </a:r>
              <a:r>
                <a:rPr kumimoji="0" lang="en-US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 of user 1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5" name="Rectangle 122"/>
            <p:cNvSpPr>
              <a:spLocks noChangeArrowheads="1"/>
            </p:cNvSpPr>
            <p:nvPr/>
          </p:nvSpPr>
          <p:spPr bwMode="auto">
            <a:xfrm>
              <a:off x="5606574" y="3753228"/>
              <a:ext cx="123825" cy="244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6" name="Rectangle 123"/>
            <p:cNvSpPr>
              <a:spLocks noChangeArrowheads="1"/>
            </p:cNvSpPr>
            <p:nvPr/>
          </p:nvSpPr>
          <p:spPr bwMode="auto">
            <a:xfrm>
              <a:off x="5643086" y="3753228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7" name="Rectangle 124"/>
            <p:cNvSpPr>
              <a:spLocks noChangeArrowheads="1"/>
            </p:cNvSpPr>
            <p:nvPr/>
          </p:nvSpPr>
          <p:spPr bwMode="auto">
            <a:xfrm>
              <a:off x="5719286" y="3827840"/>
              <a:ext cx="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72" name="圆角矩形 171"/>
          <p:cNvSpPr/>
          <p:nvPr/>
        </p:nvSpPr>
        <p:spPr>
          <a:xfrm>
            <a:off x="2841748" y="5126976"/>
            <a:ext cx="3018368" cy="36353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0CA1C9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3" name="文本框 172"/>
              <p:cNvSpPr txBox="1"/>
              <p:nvPr/>
            </p:nvSpPr>
            <p:spPr>
              <a:xfrm>
                <a:off x="2849071" y="5151332"/>
                <a:ext cx="3100028" cy="311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2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2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en-US" altLang="zh-CN" sz="1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200" b="0" i="1" smtClean="0">
                        <a:latin typeface="Cambria Math" panose="02040503050406030204" pitchFamily="18" charset="0"/>
                      </a:rPr>
                      <m:t>𝑚𝑖𝑛𝑖𝑚𝑖𝑧𝑒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∈1,2,..</m:t>
                        </m:r>
                        <m:r>
                          <a:rPr lang="en-US" altLang="zh-CN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b>
                      <m:sup/>
                      <m:e>
                        <m:r>
                          <a:rPr lang="en-US" altLang="zh-CN" sz="12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̅"/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acc>
                            <m:r>
                              <a:rPr lang="en-US" altLang="zh-CN" sz="12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̅"/>
                                <m:ctrlPr>
                                  <a:rPr lang="en-US" altLang="zh-CN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>
                                  <m:sSubPr>
                                    <m:ctrlP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altLang="zh-CN" sz="1200" b="0" i="1" smtClean="0">
                                        <a:latin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acc>
                          </m:e>
                        </m:d>
                      </m:e>
                    </m:nary>
                  </m:oMath>
                </a14:m>
                <a:r>
                  <a:rPr lang="en-US" altLang="zh-CN" sz="1200" dirty="0" smtClean="0"/>
                  <a:t> </a:t>
                </a:r>
                <a:endParaRPr lang="zh-CN" altLang="en-US" sz="1200" dirty="0"/>
              </a:p>
            </p:txBody>
          </p:sp>
        </mc:Choice>
        <mc:Fallback xmlns="">
          <p:sp>
            <p:nvSpPr>
              <p:cNvPr id="173" name="文本框 1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9071" y="5151332"/>
                <a:ext cx="3100028" cy="311304"/>
              </a:xfrm>
              <a:prstGeom prst="rect">
                <a:avLst/>
              </a:prstGeom>
              <a:blipFill>
                <a:blip r:embed="rId5"/>
                <a:stretch>
                  <a:fillRect t="-82353" r="-393" b="-13529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Content Placeholder 2"/>
              <p:cNvSpPr>
                <a:spLocks/>
              </p:cNvSpPr>
              <p:nvPr/>
            </p:nvSpPr>
            <p:spPr bwMode="auto">
              <a:xfrm>
                <a:off x="381000" y="5065457"/>
                <a:ext cx="8397240" cy="1169564"/>
              </a:xfrm>
              <a:prstGeom prst="rect">
                <a:avLst/>
              </a:prstGeom>
            </p:spPr>
            <p:txBody>
              <a:bodyPr/>
              <a:lstStyle/>
              <a:p>
                <a:pPr>
                  <a:spcBef>
                    <a:spcPct val="20000"/>
                  </a:spcBef>
                  <a:buClr>
                    <a:srgbClr val="009A44"/>
                  </a:buClr>
                </a:pPr>
                <a:r>
                  <a:rPr lang="en-US" altLang="zh-CN" sz="25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</a:p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39933"/>
                  </a:buClr>
                  <a:buFont typeface="Wingdings" pitchFamily="2" charset="2"/>
                  <a:buChar char="v"/>
                </a:pPr>
                <a:r>
                  <a:rPr lang="en-US" altLang="zh-CN" sz="2000" dirty="0" smtClean="0">
                    <a:latin typeface="Calibri" charset="0"/>
                    <a:ea typeface="Calibri" charset="0"/>
                    <a:cs typeface="Calibri" charset="0"/>
                  </a:rPr>
                  <a:t> select the function </a:t>
                </a:r>
                <a:r>
                  <a:rPr lang="en-US" altLang="zh-CN" sz="2000" dirty="0">
                    <a:latin typeface="Calibri" charset="0"/>
                    <a:ea typeface="Calibri" charset="0"/>
                    <a:cs typeface="Calibri" charset="0"/>
                  </a:rPr>
                  <a:t>that has the maximum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latin typeface="Cambria Math" panose="02040503050406030204" pitchFamily="18" charset="0"/>
                      </a:rPr>
                      <m:t>𝐷𝑖𝑠𝑡</m:t>
                    </m:r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sz="2000" i="1" smtClean="0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altLang="zh-CN" sz="2000" dirty="0">
                    <a:latin typeface="Calibri" charset="0"/>
                    <a:ea typeface="Calibri" charset="0"/>
                    <a:cs typeface="Calibri" charset="0"/>
                  </a:rPr>
                  <a:t> between feature vectors, shufﬂe the order of the features</a:t>
                </a:r>
                <a:endParaRPr lang="en-US" altLang="zh-CN" sz="2000" dirty="0" smtClean="0">
                  <a:latin typeface="Calibri" charset="0"/>
                </a:endParaRPr>
              </a:p>
            </p:txBody>
          </p:sp>
        </mc:Choice>
        <mc:Fallback xmlns="">
          <p:sp>
            <p:nvSpPr>
              <p:cNvPr id="174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5065457"/>
                <a:ext cx="8397240" cy="1169564"/>
              </a:xfrm>
              <a:prstGeom prst="rect">
                <a:avLst/>
              </a:prstGeom>
              <a:blipFill>
                <a:blip r:embed="rId6"/>
                <a:stretch>
                  <a:fillRect b="-72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2000" tmFilter="0, 0; .2, .5; .8, .5; 1, 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1000" autoRev="1" fill="hold"/>
                                        <p:tgtEl>
                                          <p:spTgt spid="15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0" tmFilter="0, 0; .2, .5; .8, .5; 1, 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1000" autoRev="1" fill="hold"/>
                                        <p:tgtEl>
                                          <p:spTgt spid="16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4" grpId="0"/>
      <p:bldP spid="30" grpId="0"/>
      <p:bldP spid="31" grpId="0"/>
      <p:bldP spid="35" grpId="0"/>
      <p:bldP spid="172" grpId="0" animBg="1"/>
      <p:bldP spid="173" grpId="0"/>
      <p:bldP spid="1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58379"/>
            <a:ext cx="3646714" cy="55561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9A44"/>
              </a:buClr>
              <a:buFont typeface="Calibri" panose="020F0502020204030204" pitchFamily="34" charset="0"/>
              <a:buChar char="−"/>
            </a:pPr>
            <a:r>
              <a:rPr lang="en-US" altLang="zh-CN" dirty="0"/>
              <a:t>Random Forest (RF)</a:t>
            </a: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2672338"/>
            <a:ext cx="6602390" cy="3473590"/>
          </a:xfrm>
          <a:prstGeom prst="rect">
            <a:avLst/>
          </a:prstGeom>
        </p:spPr>
      </p:pic>
      <p:sp>
        <p:nvSpPr>
          <p:cNvPr id="11" name="Content Placeholder 2"/>
          <p:cNvSpPr>
            <a:spLocks/>
          </p:cNvSpPr>
          <p:nvPr/>
        </p:nvSpPr>
        <p:spPr bwMode="auto">
          <a:xfrm>
            <a:off x="381000" y="1890643"/>
            <a:ext cx="3646714" cy="55561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9A44"/>
              </a:buClr>
              <a:buFont typeface="Calibri" panose="020F0502020204030204" pitchFamily="34" charset="0"/>
              <a:buChar char="−"/>
            </a:pPr>
            <a:r>
              <a:rPr lang="en-US" altLang="zh-CN" dirty="0"/>
              <a:t>Decision Trees </a:t>
            </a:r>
            <a:r>
              <a:rPr lang="en-US" altLang="zh-CN" dirty="0" smtClean="0"/>
              <a:t>(DT)</a:t>
            </a:r>
            <a:endParaRPr lang="en-US" altLang="zh-CN" dirty="0"/>
          </a:p>
        </p:txBody>
      </p:sp>
      <p:sp>
        <p:nvSpPr>
          <p:cNvPr id="12" name="Content Placeholder 2"/>
          <p:cNvSpPr>
            <a:spLocks/>
          </p:cNvSpPr>
          <p:nvPr/>
        </p:nvSpPr>
        <p:spPr bwMode="auto">
          <a:xfrm>
            <a:off x="2667001" y="1890643"/>
            <a:ext cx="3646714" cy="55561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9A44"/>
              </a:buClr>
              <a:buFont typeface="Calibri" panose="020F0502020204030204" pitchFamily="34" charset="0"/>
              <a:buChar char="−"/>
            </a:pPr>
            <a:r>
              <a:rPr lang="en-US" altLang="zh-CN" dirty="0" smtClean="0"/>
              <a:t>Logistic </a:t>
            </a:r>
            <a:r>
              <a:rPr lang="en-US" altLang="zh-CN" dirty="0"/>
              <a:t>Regression (LR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2667001" y="1458521"/>
            <a:ext cx="3646714" cy="555612"/>
          </a:xfrm>
          <a:prstGeom prst="rect">
            <a:avLst/>
          </a:prstGeom>
        </p:spPr>
        <p:txBody>
          <a:bodyPr/>
          <a:lstStyle/>
          <a:p>
            <a:pPr marL="285750" indent="-285750">
              <a:spcBef>
                <a:spcPct val="20000"/>
              </a:spcBef>
              <a:buClr>
                <a:srgbClr val="009A44"/>
              </a:buClr>
              <a:buFont typeface="Calibri" panose="020F0502020204030204" pitchFamily="34" charset="0"/>
              <a:buChar char="−"/>
            </a:pPr>
            <a:r>
              <a:rPr lang="en-US" altLang="zh-CN" dirty="0"/>
              <a:t>Naive Bayes (NB)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930346" y="2799124"/>
            <a:ext cx="7612762" cy="3167743"/>
            <a:chOff x="930346" y="2799124"/>
            <a:chExt cx="7612762" cy="3167743"/>
          </a:xfrm>
        </p:grpSpPr>
        <p:sp>
          <p:nvSpPr>
            <p:cNvPr id="4" name="爆炸形 2 3"/>
            <p:cNvSpPr/>
            <p:nvPr/>
          </p:nvSpPr>
          <p:spPr>
            <a:xfrm rot="1109121">
              <a:off x="3328851" y="2799124"/>
              <a:ext cx="5214257" cy="3167743"/>
            </a:xfrm>
            <a:prstGeom prst="irregularSeal2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346" y="3283205"/>
              <a:ext cx="3642742" cy="1913210"/>
            </a:xfrm>
            <a:prstGeom prst="rect">
              <a:avLst/>
            </a:prstGeom>
          </p:spPr>
        </p:pic>
        <p:sp>
          <p:nvSpPr>
            <p:cNvPr id="17" name="Content Placeholder 2"/>
            <p:cNvSpPr>
              <a:spLocks/>
            </p:cNvSpPr>
            <p:nvPr/>
          </p:nvSpPr>
          <p:spPr bwMode="auto">
            <a:xfrm>
              <a:off x="4293591" y="4038204"/>
              <a:ext cx="3646714" cy="555612"/>
            </a:xfrm>
            <a:prstGeom prst="rect">
              <a:avLst/>
            </a:prstGeom>
          </p:spPr>
          <p:txBody>
            <a:bodyPr/>
            <a:lstStyle/>
            <a:p>
              <a:pPr>
                <a:spcBef>
                  <a:spcPct val="20000"/>
                </a:spcBef>
                <a:buClr>
                  <a:srgbClr val="009A44"/>
                </a:buClr>
              </a:pPr>
              <a:r>
                <a:rPr lang="en-US" altLang="zh-CN" sz="3600" b="1" dirty="0">
                  <a:solidFill>
                    <a:srgbClr val="FFC000"/>
                  </a:solidFill>
                </a:rPr>
                <a:t>Random </a:t>
              </a:r>
              <a:r>
                <a:rPr lang="en-US" altLang="zh-CN" sz="3600" b="1" dirty="0" smtClean="0">
                  <a:solidFill>
                    <a:srgbClr val="FFC000"/>
                  </a:solidFill>
                </a:rPr>
                <a:t>Forest</a:t>
              </a:r>
              <a:endParaRPr lang="en-US" altLang="zh-CN" sz="3600" b="1" dirty="0">
                <a:solidFill>
                  <a:srgbClr val="FFC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778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1" grpId="0"/>
      <p:bldP spid="12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8397240" cy="4706818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Setup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Calibri" panose="020F0502020204030204" pitchFamily="34" charset="0"/>
              <a:buChar char="−"/>
            </a:pP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prototype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Calibri" panose="020F0502020204030204" pitchFamily="34" charset="0"/>
              <a:buChar char="−"/>
            </a:pP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400hz</a:t>
            </a:r>
          </a:p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Recruitment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Calibri" panose="020F0502020204030204" pitchFamily="34" charset="0"/>
              <a:buChar char="−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7participants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Calibri" panose="020F0502020204030204" pitchFamily="34" charset="0"/>
              <a:buChar char="−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3 testing scenarios</a:t>
            </a:r>
            <a:r>
              <a:rPr lang="zh-CN" altLang="en-US" sz="2000" dirty="0" smtClean="0">
                <a:latin typeface="Calibri" charset="0"/>
                <a:ea typeface="Calibri" charset="0"/>
                <a:cs typeface="Calibri" charset="0"/>
              </a:rPr>
              <a:t>：</a:t>
            </a:r>
            <a:endParaRPr lang="en-US" altLang="zh-CN" sz="2000" dirty="0" smtClean="0">
              <a:latin typeface="Calibri" charset="0"/>
              <a:ea typeface="Calibri" charset="0"/>
              <a:cs typeface="Calibri" charset="0"/>
            </a:endParaRP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	passwords inputs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	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patterns inputs</a:t>
            </a:r>
          </a:p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	signatures writing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Calibri" panose="020F0502020204030204" pitchFamily="34" charset="0"/>
              <a:buChar char="−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3,780 </a:t>
            </a: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samples</a:t>
            </a:r>
          </a:p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>
                <a:latin typeface="Calibri" panose="020F0502020204030204" pitchFamily="34" charset="0"/>
                <a:cs typeface="Calibri" panose="020F0502020204030204" pitchFamily="34" charset="0"/>
              </a:rPr>
              <a:t>Ground Truth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Calibri" panose="020F0502020204030204" pitchFamily="34" charset="0"/>
              <a:buChar char="−"/>
            </a:pP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AD8232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ECG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t="7844" b="12478"/>
          <a:stretch/>
        </p:blipFill>
        <p:spPr>
          <a:xfrm>
            <a:off x="4579620" y="1546699"/>
            <a:ext cx="3889350" cy="1712068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4517979" y="5633236"/>
            <a:ext cx="3737934" cy="3617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4517979" y="3268033"/>
            <a:ext cx="3737934" cy="361741"/>
          </a:xfrm>
          <a:prstGeom prst="rect">
            <a:avLst/>
          </a:prstGeom>
          <a:solidFill>
            <a:schemeClr val="bg1">
              <a:lumMod val="7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5810406" y="3283848"/>
            <a:ext cx="1289308" cy="355082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000" dirty="0" smtClean="0">
                <a:solidFill>
                  <a:srgbClr val="002060"/>
                </a:solidFill>
              </a:rPr>
              <a:t>Prototype</a:t>
            </a:r>
            <a:endParaRPr lang="en-US" altLang="zh-CN" sz="2000" dirty="0">
              <a:solidFill>
                <a:srgbClr val="EA4A54"/>
              </a:solidFill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001279" y="5626283"/>
            <a:ext cx="2832016" cy="399629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000" dirty="0" smtClean="0">
                <a:solidFill>
                  <a:srgbClr val="002060"/>
                </a:solidFill>
              </a:rPr>
              <a:t>Three Testing Scenarios</a:t>
            </a:r>
            <a:endParaRPr lang="en-US" altLang="zh-CN" sz="2000" dirty="0">
              <a:solidFill>
                <a:srgbClr val="EA4A54"/>
              </a:solidFill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4520912" y="4325149"/>
            <a:ext cx="3738145" cy="1320536"/>
            <a:chOff x="4520912" y="3716793"/>
            <a:chExt cx="3738145" cy="1320536"/>
          </a:xfrm>
        </p:grpSpPr>
        <p:grpSp>
          <p:nvGrpSpPr>
            <p:cNvPr id="7" name="组合 6"/>
            <p:cNvGrpSpPr/>
            <p:nvPr/>
          </p:nvGrpSpPr>
          <p:grpSpPr>
            <a:xfrm>
              <a:off x="4520912" y="3716793"/>
              <a:ext cx="1322524" cy="1311177"/>
              <a:chOff x="4629822" y="3707638"/>
              <a:chExt cx="1322524" cy="1311177"/>
            </a:xfrm>
          </p:grpSpPr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334" t="1335" r="25181" b="660"/>
              <a:stretch>
                <a:fillRect/>
              </a:stretch>
            </p:blipFill>
            <p:spPr>
              <a:xfrm flipH="1">
                <a:off x="4629822" y="3707638"/>
                <a:ext cx="796586" cy="1311177"/>
              </a:xfrm>
              <a:custGeom>
                <a:avLst/>
                <a:gdLst>
                  <a:gd name="connsiteX0" fmla="*/ 796586 w 796586"/>
                  <a:gd name="connsiteY0" fmla="*/ 0 h 1311177"/>
                  <a:gd name="connsiteX1" fmla="*/ 0 w 796586"/>
                  <a:gd name="connsiteY1" fmla="*/ 0 h 1311177"/>
                  <a:gd name="connsiteX2" fmla="*/ 0 w 796586"/>
                  <a:gd name="connsiteY2" fmla="*/ 1311177 h 1311177"/>
                  <a:gd name="connsiteX3" fmla="*/ 796586 w 796586"/>
                  <a:gd name="connsiteY3" fmla="*/ 1311177 h 1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586" h="1311177">
                    <a:moveTo>
                      <a:pt x="796586" y="0"/>
                    </a:moveTo>
                    <a:lnTo>
                      <a:pt x="0" y="0"/>
                    </a:lnTo>
                    <a:lnTo>
                      <a:pt x="0" y="1311177"/>
                    </a:lnTo>
                    <a:lnTo>
                      <a:pt x="796586" y="1311177"/>
                    </a:lnTo>
                    <a:close/>
                  </a:path>
                </a:pathLst>
              </a:cu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604" t="1335" r="25181" b="660"/>
              <a:stretch>
                <a:fillRect/>
              </a:stretch>
            </p:blipFill>
            <p:spPr>
              <a:xfrm flipH="1">
                <a:off x="4629823" y="3707638"/>
                <a:ext cx="1322523" cy="1311177"/>
              </a:xfrm>
              <a:custGeom>
                <a:avLst/>
                <a:gdLst>
                  <a:gd name="connsiteX0" fmla="*/ 1322523 w 1322523"/>
                  <a:gd name="connsiteY0" fmla="*/ 0 h 1311177"/>
                  <a:gd name="connsiteX1" fmla="*/ 327794 w 1322523"/>
                  <a:gd name="connsiteY1" fmla="*/ 0 h 1311177"/>
                  <a:gd name="connsiteX2" fmla="*/ 0 w 1322523"/>
                  <a:gd name="connsiteY2" fmla="*/ 1311177 h 1311177"/>
                  <a:gd name="connsiteX3" fmla="*/ 994729 w 1322523"/>
                  <a:gd name="connsiteY3" fmla="*/ 1311177 h 1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523" h="1311177">
                    <a:moveTo>
                      <a:pt x="1322523" y="0"/>
                    </a:moveTo>
                    <a:lnTo>
                      <a:pt x="327794" y="0"/>
                    </a:lnTo>
                    <a:lnTo>
                      <a:pt x="0" y="1311177"/>
                    </a:lnTo>
                    <a:lnTo>
                      <a:pt x="994729" y="1311177"/>
                    </a:lnTo>
                    <a:close/>
                  </a:path>
                </a:pathLst>
              </a:custGeom>
            </p:spPr>
          </p:pic>
        </p:grpSp>
        <p:grpSp>
          <p:nvGrpSpPr>
            <p:cNvPr id="23" name="组合 22"/>
            <p:cNvGrpSpPr/>
            <p:nvPr/>
          </p:nvGrpSpPr>
          <p:grpSpPr>
            <a:xfrm>
              <a:off x="6936534" y="3726152"/>
              <a:ext cx="1322523" cy="1311177"/>
              <a:chOff x="7544950" y="4556555"/>
              <a:chExt cx="1322523" cy="1311177"/>
            </a:xfrm>
          </p:grpSpPr>
          <p:pic>
            <p:nvPicPr>
              <p:cNvPr id="42" name="图片 41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108" t="2298" r="9446" b="1715"/>
              <a:stretch>
                <a:fillRect/>
              </a:stretch>
            </p:blipFill>
            <p:spPr>
              <a:xfrm>
                <a:off x="8070677" y="4556555"/>
                <a:ext cx="796586" cy="1311177"/>
              </a:xfrm>
              <a:custGeom>
                <a:avLst/>
                <a:gdLst>
                  <a:gd name="connsiteX0" fmla="*/ 0 w 796586"/>
                  <a:gd name="connsiteY0" fmla="*/ 0 h 1311177"/>
                  <a:gd name="connsiteX1" fmla="*/ 796586 w 796586"/>
                  <a:gd name="connsiteY1" fmla="*/ 0 h 1311177"/>
                  <a:gd name="connsiteX2" fmla="*/ 796586 w 796586"/>
                  <a:gd name="connsiteY2" fmla="*/ 1311177 h 1311177"/>
                  <a:gd name="connsiteX3" fmla="*/ 0 w 796586"/>
                  <a:gd name="connsiteY3" fmla="*/ 1311177 h 1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6586" h="1311177">
                    <a:moveTo>
                      <a:pt x="0" y="0"/>
                    </a:moveTo>
                    <a:lnTo>
                      <a:pt x="796586" y="0"/>
                    </a:lnTo>
                    <a:lnTo>
                      <a:pt x="796586" y="1311177"/>
                    </a:lnTo>
                    <a:lnTo>
                      <a:pt x="0" y="1311177"/>
                    </a:lnTo>
                    <a:close/>
                  </a:path>
                </a:pathLst>
              </a:custGeom>
            </p:spPr>
          </p:pic>
          <p:pic>
            <p:nvPicPr>
              <p:cNvPr id="41" name="图片 4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094" t="2298" r="9435" b="1715"/>
              <a:stretch>
                <a:fillRect/>
              </a:stretch>
            </p:blipFill>
            <p:spPr>
              <a:xfrm>
                <a:off x="7544950" y="4556555"/>
                <a:ext cx="1322523" cy="1311177"/>
              </a:xfrm>
              <a:custGeom>
                <a:avLst/>
                <a:gdLst>
                  <a:gd name="connsiteX0" fmla="*/ 0 w 1322523"/>
                  <a:gd name="connsiteY0" fmla="*/ 0 h 1311177"/>
                  <a:gd name="connsiteX1" fmla="*/ 994729 w 1322523"/>
                  <a:gd name="connsiteY1" fmla="*/ 0 h 1311177"/>
                  <a:gd name="connsiteX2" fmla="*/ 1322523 w 1322523"/>
                  <a:gd name="connsiteY2" fmla="*/ 1311177 h 1311177"/>
                  <a:gd name="connsiteX3" fmla="*/ 327794 w 1322523"/>
                  <a:gd name="connsiteY3" fmla="*/ 1311177 h 1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523" h="1311177">
                    <a:moveTo>
                      <a:pt x="0" y="0"/>
                    </a:moveTo>
                    <a:lnTo>
                      <a:pt x="994729" y="0"/>
                    </a:lnTo>
                    <a:lnTo>
                      <a:pt x="1322523" y="1311177"/>
                    </a:lnTo>
                    <a:lnTo>
                      <a:pt x="327794" y="1311177"/>
                    </a:lnTo>
                    <a:close/>
                  </a:path>
                </a:pathLst>
              </a:custGeom>
            </p:spPr>
          </p:pic>
        </p:grpSp>
        <p:grpSp>
          <p:nvGrpSpPr>
            <p:cNvPr id="22" name="组合 21"/>
            <p:cNvGrpSpPr/>
            <p:nvPr/>
          </p:nvGrpSpPr>
          <p:grpSpPr>
            <a:xfrm>
              <a:off x="5608393" y="3719199"/>
              <a:ext cx="1551487" cy="1311178"/>
              <a:chOff x="5489359" y="4933293"/>
              <a:chExt cx="1551487" cy="1311178"/>
            </a:xfrm>
          </p:grpSpPr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41" t="499" r="17180" b="2372"/>
              <a:stretch>
                <a:fillRect/>
              </a:stretch>
            </p:blipFill>
            <p:spPr>
              <a:xfrm>
                <a:off x="5489359" y="4933293"/>
                <a:ext cx="1322523" cy="1311177"/>
              </a:xfrm>
              <a:custGeom>
                <a:avLst/>
                <a:gdLst>
                  <a:gd name="connsiteX0" fmla="*/ 0 w 1322523"/>
                  <a:gd name="connsiteY0" fmla="*/ 0 h 1311177"/>
                  <a:gd name="connsiteX1" fmla="*/ 994729 w 1322523"/>
                  <a:gd name="connsiteY1" fmla="*/ 0 h 1311177"/>
                  <a:gd name="connsiteX2" fmla="*/ 1322523 w 1322523"/>
                  <a:gd name="connsiteY2" fmla="*/ 1311177 h 1311177"/>
                  <a:gd name="connsiteX3" fmla="*/ 327794 w 1322523"/>
                  <a:gd name="connsiteY3" fmla="*/ 1311177 h 1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523" h="1311177">
                    <a:moveTo>
                      <a:pt x="0" y="0"/>
                    </a:moveTo>
                    <a:lnTo>
                      <a:pt x="994729" y="0"/>
                    </a:lnTo>
                    <a:lnTo>
                      <a:pt x="1322523" y="1311177"/>
                    </a:lnTo>
                    <a:lnTo>
                      <a:pt x="327794" y="1311177"/>
                    </a:lnTo>
                    <a:close/>
                  </a:path>
                </a:pathLst>
              </a:cu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232" t="499" r="6588" b="2372"/>
              <a:stretch>
                <a:fillRect/>
              </a:stretch>
            </p:blipFill>
            <p:spPr>
              <a:xfrm>
                <a:off x="5718323" y="4933294"/>
                <a:ext cx="1322523" cy="1311177"/>
              </a:xfrm>
              <a:custGeom>
                <a:avLst/>
                <a:gdLst>
                  <a:gd name="connsiteX0" fmla="*/ 0 w 1322523"/>
                  <a:gd name="connsiteY0" fmla="*/ 0 h 1311177"/>
                  <a:gd name="connsiteX1" fmla="*/ 994729 w 1322523"/>
                  <a:gd name="connsiteY1" fmla="*/ 0 h 1311177"/>
                  <a:gd name="connsiteX2" fmla="*/ 1322523 w 1322523"/>
                  <a:gd name="connsiteY2" fmla="*/ 1311177 h 1311177"/>
                  <a:gd name="connsiteX3" fmla="*/ 327794 w 1322523"/>
                  <a:gd name="connsiteY3" fmla="*/ 1311177 h 13111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2523" h="1311177">
                    <a:moveTo>
                      <a:pt x="0" y="0"/>
                    </a:moveTo>
                    <a:lnTo>
                      <a:pt x="994729" y="0"/>
                    </a:lnTo>
                    <a:lnTo>
                      <a:pt x="1322523" y="1311177"/>
                    </a:lnTo>
                    <a:lnTo>
                      <a:pt x="327794" y="1311177"/>
                    </a:lnTo>
                    <a:close/>
                  </a:path>
                </a:pathLst>
              </a:custGeom>
            </p:spPr>
          </p:pic>
        </p:grpSp>
      </p:grpSp>
    </p:spTree>
    <p:extLst>
      <p:ext uri="{BB962C8B-B14F-4D97-AF65-F5344CB8AC3E}">
        <p14:creationId xmlns:p14="http://schemas.microsoft.com/office/powerpoint/2010/main" val="86412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1"/>
          <p:cNvSpPr/>
          <p:nvPr/>
        </p:nvSpPr>
        <p:spPr>
          <a:xfrm>
            <a:off x="464383" y="5696588"/>
            <a:ext cx="8359237" cy="449340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Efﬁciency of </a:t>
            </a:r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</a:t>
            </a:r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 Algorithm 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l="529" t="2332" r="2174"/>
          <a:stretch/>
        </p:blipFill>
        <p:spPr>
          <a:xfrm>
            <a:off x="929640" y="1659434"/>
            <a:ext cx="3502692" cy="348011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6540" y="1575926"/>
            <a:ext cx="3600000" cy="3587672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10326" y="5198872"/>
            <a:ext cx="294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PPI from original PPG signals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135880" y="5198872"/>
            <a:ext cx="2941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PPI from MAs removal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08660" y="5730460"/>
            <a:ext cx="73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After </a:t>
            </a:r>
            <a:r>
              <a:rPr lang="en-US" altLang="zh-CN" dirty="0"/>
              <a:t>removing MAs, all points are clustered around the </a:t>
            </a:r>
            <a:r>
              <a:rPr lang="en-US" altLang="zh-CN" dirty="0" smtClean="0"/>
              <a:t>diagonal.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6307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</a:t>
            </a:r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Performance: </a:t>
            </a:r>
            <a:r>
              <a:rPr lang="en-US" altLang="zh-CN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passwords inputs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" y="1575926"/>
            <a:ext cx="7200000" cy="378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64383" y="5696588"/>
            <a:ext cx="8359237" cy="449340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660" y="5730460"/>
            <a:ext cx="811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average F1 </a:t>
            </a:r>
            <a:r>
              <a:rPr lang="en-US" altLang="zh-CN" dirty="0" smtClean="0"/>
              <a:t>score is 97.18%.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23032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Performance: </a:t>
            </a:r>
            <a:r>
              <a:rPr lang="en-US" altLang="zh-CN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patterns inputs </a:t>
            </a:r>
            <a:endParaRPr lang="en-US" altLang="zh-CN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" y="1575926"/>
            <a:ext cx="7200000" cy="378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64383" y="5696588"/>
            <a:ext cx="8359237" cy="449340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660" y="5730460"/>
            <a:ext cx="73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average F1 score is </a:t>
            </a:r>
            <a:r>
              <a:rPr lang="en-US" altLang="zh-CN" dirty="0" smtClean="0"/>
              <a:t>93.87%.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906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Overall Performance</a:t>
            </a:r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zh-CN" sz="32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signatures writing 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" y="1575926"/>
            <a:ext cx="7200000" cy="378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64383" y="5696588"/>
            <a:ext cx="8359237" cy="449340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660" y="5730460"/>
            <a:ext cx="73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average F1 score is </a:t>
            </a:r>
            <a:r>
              <a:rPr lang="en-US" altLang="zh-CN" dirty="0" smtClean="0"/>
              <a:t>92.93%. </a:t>
            </a:r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464383" y="5339459"/>
            <a:ext cx="8359237" cy="846060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>
              <a:solidFill>
                <a:srgbClr val="EA4A54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081870" y="5306627"/>
            <a:ext cx="7368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4 cardiac cycles achieves the best performance for three conditions.</a:t>
            </a:r>
          </a:p>
          <a:p>
            <a:pPr algn="ctr"/>
            <a:r>
              <a:rPr lang="en-US" altLang="zh-CN" dirty="0"/>
              <a:t>The average F1 score, recall, and precision for 4 cycles of the three conditions are all above 95%.</a:t>
            </a:r>
          </a:p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3892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/>
      <p:bldP spid="10" grpId="1"/>
      <p:bldP spid="2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 Duration 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" y="1575926"/>
            <a:ext cx="7200000" cy="378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64383" y="5363926"/>
            <a:ext cx="8359237" cy="782002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89120" y="5414618"/>
            <a:ext cx="73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F1 </a:t>
            </a:r>
            <a:r>
              <a:rPr lang="en-US" altLang="zh-CN" dirty="0" smtClean="0"/>
              <a:t>scores are </a:t>
            </a:r>
            <a:r>
              <a:rPr lang="en-US" altLang="zh-CN" dirty="0"/>
              <a:t>92.1%, 99.1%, 98.1%, 97.2%, and 87.4%, </a:t>
            </a:r>
            <a:r>
              <a:rPr lang="en-US" altLang="zh-CN" dirty="0" smtClean="0"/>
              <a:t>respectively.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89120" y="5720660"/>
            <a:ext cx="7368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the average system response time is 1.8s.</a:t>
            </a:r>
          </a:p>
        </p:txBody>
      </p:sp>
    </p:spTree>
    <p:extLst>
      <p:ext uri="{BB962C8B-B14F-4D97-AF65-F5344CB8AC3E}">
        <p14:creationId xmlns:p14="http://schemas.microsoft.com/office/powerpoint/2010/main" val="241883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Long-Term Study 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" y="1575926"/>
            <a:ext cx="7200000" cy="378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464383" y="5696588"/>
            <a:ext cx="8359237" cy="449340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08660" y="5730460"/>
            <a:ext cx="788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/>
              <a:t>F1 score achieve 97.3%, 97.2%, 95.7%, 94.2%, 92.4%, and 90.1%, respectively.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5990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圆角矩形 14"/>
          <p:cNvSpPr/>
          <p:nvPr/>
        </p:nvSpPr>
        <p:spPr>
          <a:xfrm>
            <a:off x="6042565" y="3243043"/>
            <a:ext cx="2735675" cy="1201634"/>
          </a:xfrm>
          <a:prstGeom prst="roundRect">
            <a:avLst/>
          </a:prstGeom>
          <a:solidFill>
            <a:schemeClr val="bg2">
              <a:lumMod val="90000"/>
              <a:alpha val="71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Cancelability</a:t>
            </a:r>
            <a:endParaRPr lang="en-US" altLang="zh-CN" sz="32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1088864"/>
              </p:ext>
            </p:extLst>
          </p:nvPr>
        </p:nvGraphicFramePr>
        <p:xfrm>
          <a:off x="1149350" y="1548031"/>
          <a:ext cx="639064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0880">
                  <a:extLst>
                    <a:ext uri="{9D8B030D-6E8A-4147-A177-3AD203B41FA5}">
                      <a16:colId xmlns:a16="http://schemas.microsoft.com/office/drawing/2014/main" val="4221702037"/>
                    </a:ext>
                  </a:extLst>
                </a:gridCol>
                <a:gridCol w="1503680">
                  <a:extLst>
                    <a:ext uri="{9D8B030D-6E8A-4147-A177-3AD203B41FA5}">
                      <a16:colId xmlns:a16="http://schemas.microsoft.com/office/drawing/2014/main" val="2976812250"/>
                    </a:ext>
                  </a:extLst>
                </a:gridCol>
                <a:gridCol w="1452880">
                  <a:extLst>
                    <a:ext uri="{9D8B030D-6E8A-4147-A177-3AD203B41FA5}">
                      <a16:colId xmlns:a16="http://schemas.microsoft.com/office/drawing/2014/main" val="565360304"/>
                    </a:ext>
                  </a:extLst>
                </a:gridCol>
                <a:gridCol w="1473200">
                  <a:extLst>
                    <a:ext uri="{9D8B030D-6E8A-4147-A177-3AD203B41FA5}">
                      <a16:colId xmlns:a16="http://schemas.microsoft.com/office/drawing/2014/main" val="293808796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Features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F1 score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Recall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Precision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752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Previous</a:t>
                      </a:r>
                      <a:r>
                        <a:rPr lang="en-US" altLang="zh-CN" baseline="0" dirty="0" smtClean="0"/>
                        <a:t> Features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94.6%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94.7%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94.6%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2361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New Features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96.1%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93.7%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98.6%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035887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64" y="3040018"/>
            <a:ext cx="4998720" cy="2982386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28849" y="3322318"/>
            <a:ext cx="26222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The </a:t>
            </a:r>
            <a:r>
              <a:rPr lang="en-US" altLang="zh-CN" sz="2000" dirty="0"/>
              <a:t>results center at zero, mainly ranging between [−0.1,0.1</a:t>
            </a:r>
            <a:r>
              <a:rPr lang="en-US" altLang="zh-CN" sz="2000" dirty="0" smtClean="0"/>
              <a:t>].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69140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标注 3"/>
          <p:cNvSpPr/>
          <p:nvPr/>
        </p:nvSpPr>
        <p:spPr>
          <a:xfrm rot="5400000">
            <a:off x="4526365" y="3256167"/>
            <a:ext cx="545407" cy="3240857"/>
          </a:xfrm>
          <a:prstGeom prst="wedgeRoundRectCallout">
            <a:avLst>
              <a:gd name="adj1" fmla="val -15338"/>
              <a:gd name="adj2" fmla="val 5785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>
              <a:solidFill>
                <a:srgbClr val="0CA1C9"/>
              </a:solidFill>
            </a:endParaRP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810625" y="3104172"/>
            <a:ext cx="8397240" cy="2208364"/>
          </a:xfrm>
          <a:prstGeom prst="rect">
            <a:avLst/>
          </a:prstGeom>
        </p:spPr>
        <p:txBody>
          <a:bodyPr/>
          <a:lstStyle/>
          <a:p>
            <a:pPr marL="428625" indent="-428625">
              <a:lnSpc>
                <a:spcPts val="2700"/>
              </a:lnSpc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700"/>
              </a:lnSpc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2FA can improve system security and enhance user privacy-preserving.</a:t>
            </a:r>
          </a:p>
        </p:txBody>
      </p:sp>
      <p:sp>
        <p:nvSpPr>
          <p:cNvPr id="31" name="Content Placeholder 2"/>
          <p:cNvSpPr>
            <a:spLocks/>
          </p:cNvSpPr>
          <p:nvPr/>
        </p:nvSpPr>
        <p:spPr bwMode="auto">
          <a:xfrm>
            <a:off x="808448" y="1430924"/>
            <a:ext cx="8231379" cy="220836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Mobile devices tend to amass a vast amount of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179" y="4367417"/>
            <a:ext cx="2481118" cy="1860839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96" y="4467645"/>
            <a:ext cx="1933200" cy="1296855"/>
          </a:xfrm>
          <a:prstGeom prst="rect">
            <a:avLst/>
          </a:prstGeom>
        </p:spPr>
      </p:pic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1"/>
            <a:ext cx="8763000" cy="220836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ontent Placeholder 2"/>
          <p:cNvSpPr>
            <a:spLocks/>
          </p:cNvSpPr>
          <p:nvPr/>
        </p:nvSpPr>
        <p:spPr bwMode="auto">
          <a:xfrm>
            <a:off x="381000" y="3097660"/>
            <a:ext cx="8397240" cy="2208364"/>
          </a:xfrm>
          <a:prstGeom prst="rect">
            <a:avLst/>
          </a:prstGeom>
        </p:spPr>
        <p:txBody>
          <a:bodyPr/>
          <a:lstStyle/>
          <a:p>
            <a:pPr marL="428625" indent="-428625">
              <a:lnSpc>
                <a:spcPts val="2700"/>
              </a:lnSpc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28625" indent="-428625">
              <a:lnSpc>
                <a:spcPts val="2700"/>
              </a:lnSpc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Motivation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" name="组合 2"/>
          <p:cNvGrpSpPr/>
          <p:nvPr/>
        </p:nvGrpSpPr>
        <p:grpSpPr>
          <a:xfrm>
            <a:off x="937196" y="2023083"/>
            <a:ext cx="7103554" cy="1527029"/>
            <a:chOff x="954766" y="2029912"/>
            <a:chExt cx="7103554" cy="1527029"/>
          </a:xfrm>
        </p:grpSpPr>
        <p:pic>
          <p:nvPicPr>
            <p:cNvPr id="15" name="图片 14"/>
            <p:cNvPicPr preferRelativeResize="0">
              <a:picLocks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54" b="19266"/>
            <a:stretch/>
          </p:blipFill>
          <p:spPr>
            <a:xfrm>
              <a:off x="1123545" y="2063859"/>
              <a:ext cx="1933143" cy="1449858"/>
            </a:xfrm>
            <a:prstGeom prst="rect">
              <a:avLst/>
            </a:prstGeom>
          </p:spPr>
        </p:pic>
        <p:sp>
          <p:nvSpPr>
            <p:cNvPr id="16" name="矩形 15"/>
            <p:cNvSpPr/>
            <p:nvPr/>
          </p:nvSpPr>
          <p:spPr>
            <a:xfrm>
              <a:off x="1123157" y="3274877"/>
              <a:ext cx="1931779" cy="2388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54766" y="3226494"/>
              <a:ext cx="235909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Personal Information</a:t>
              </a:r>
              <a:endParaRPr lang="zh-CN" altLang="en-US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pic>
          <p:nvPicPr>
            <p:cNvPr id="18" name="图片 17"/>
            <p:cNvPicPr preferRelativeResize="0">
              <a:picLocks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4" t="7930" r="5934" b="4657"/>
            <a:stretch/>
          </p:blipFill>
          <p:spPr>
            <a:xfrm>
              <a:off x="3640758" y="2063339"/>
              <a:ext cx="1933143" cy="1449858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795"/>
            <a:stretch/>
          </p:blipFill>
          <p:spPr>
            <a:xfrm>
              <a:off x="6205749" y="2029912"/>
              <a:ext cx="1752757" cy="1449858"/>
            </a:xfrm>
            <a:prstGeom prst="rect">
              <a:avLst/>
            </a:prstGeom>
          </p:spPr>
        </p:pic>
        <p:sp>
          <p:nvSpPr>
            <p:cNvPr id="28" name="矩形 27"/>
            <p:cNvSpPr/>
            <p:nvPr/>
          </p:nvSpPr>
          <p:spPr>
            <a:xfrm>
              <a:off x="3642122" y="3274357"/>
              <a:ext cx="1931779" cy="2388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9" name="矩形 28"/>
            <p:cNvSpPr/>
            <p:nvPr/>
          </p:nvSpPr>
          <p:spPr>
            <a:xfrm>
              <a:off x="6126541" y="3274357"/>
              <a:ext cx="1931779" cy="2388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40843" y="3190032"/>
              <a:ext cx="1831965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Secret Documents </a:t>
              </a:r>
              <a:endParaRPr lang="zh-CN" altLang="en-US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480287" y="3233776"/>
              <a:ext cx="2252187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Financial Information</a:t>
              </a:r>
              <a:endParaRPr lang="zh-CN" altLang="en-US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30" name="Content Placeholder 2"/>
          <p:cNvSpPr>
            <a:spLocks/>
          </p:cNvSpPr>
          <p:nvPr/>
        </p:nvSpPr>
        <p:spPr bwMode="auto">
          <a:xfrm>
            <a:off x="377449" y="1439111"/>
            <a:ext cx="572187" cy="421775"/>
          </a:xfrm>
          <a:prstGeom prst="rect">
            <a:avLst/>
          </a:prstGeom>
        </p:spPr>
        <p:txBody>
          <a:bodyPr/>
          <a:lstStyle/>
          <a:p>
            <a:pPr marL="428625" indent="-428625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Content Placeholder 2"/>
          <p:cNvSpPr>
            <a:spLocks/>
          </p:cNvSpPr>
          <p:nvPr/>
        </p:nvSpPr>
        <p:spPr bwMode="auto">
          <a:xfrm>
            <a:off x="2758122" y="4675317"/>
            <a:ext cx="3661376" cy="401490"/>
          </a:xfrm>
          <a:prstGeom prst="rect">
            <a:avLst/>
          </a:prstGeom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increase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the difficulty of 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attack</a:t>
            </a:r>
            <a:endParaRPr lang="en-US" altLang="zh-CN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圆角矩形标注 35"/>
          <p:cNvSpPr/>
          <p:nvPr/>
        </p:nvSpPr>
        <p:spPr>
          <a:xfrm rot="16200000">
            <a:off x="4420307" y="4070869"/>
            <a:ext cx="757525" cy="3240857"/>
          </a:xfrm>
          <a:prstGeom prst="wedgeRoundRectCallout">
            <a:avLst>
              <a:gd name="adj1" fmla="val -15338"/>
              <a:gd name="adj2" fmla="val 57852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>
              <a:solidFill>
                <a:srgbClr val="0CA1C9"/>
              </a:solidFill>
            </a:endParaRPr>
          </a:p>
        </p:txBody>
      </p:sp>
      <p:sp>
        <p:nvSpPr>
          <p:cNvPr id="35" name="Content Placeholder 2"/>
          <p:cNvSpPr>
            <a:spLocks/>
          </p:cNvSpPr>
          <p:nvPr/>
        </p:nvSpPr>
        <p:spPr bwMode="auto">
          <a:xfrm>
            <a:off x="2852722" y="5304349"/>
            <a:ext cx="3661376" cy="1194983"/>
          </a:xfrm>
          <a:prstGeom prst="rect">
            <a:avLst/>
          </a:prstGeom>
        </p:spPr>
        <p:txBody>
          <a:bodyPr/>
          <a:lstStyle/>
          <a:p>
            <a:pPr lvl="1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</a:pP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neutralize </a:t>
            </a:r>
            <a:r>
              <a:rPr lang="en-US" altLang="zh-CN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risks when one factor is </a:t>
            </a:r>
            <a:r>
              <a:rPr lang="en-US" altLang="zh-CN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compromised</a:t>
            </a:r>
            <a:endParaRPr lang="en-US" altLang="zh-CN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46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31" grpId="0"/>
      <p:bldP spid="33" grpId="0"/>
      <p:bldP spid="36" grpId="0" animBg="1"/>
      <p:bldP spid="3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8397240" cy="450449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Propose </a:t>
            </a:r>
            <a:r>
              <a:rPr lang="en-US" altLang="zh-CN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PPGPass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novel </a:t>
            </a:r>
            <a:r>
              <a:rPr lang="en-US" altLang="zh-CN" sz="2400" dirty="0">
                <a:solidFill>
                  <a:srgbClr val="C00000"/>
                </a:solidFill>
              </a:rPr>
              <a:t>nonintrusive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altLang="zh-CN" sz="2400" dirty="0">
                <a:solidFill>
                  <a:srgbClr val="C00000"/>
                </a:solidFill>
              </a:rPr>
              <a:t>secure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mobile two-factor authentication system, which leverages PPG sensors in wrist-worn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devices </a:t>
            </a:r>
          </a:p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Present a </a:t>
            </a:r>
            <a:r>
              <a:rPr lang="en-US" altLang="zh-CN" sz="2400" dirty="0">
                <a:solidFill>
                  <a:srgbClr val="C00000"/>
                </a:solidFill>
              </a:rPr>
              <a:t>mobile 2FA framework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to separate clean heartbeat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signals and generate cancelable features </a:t>
            </a:r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requiring extra user involvement</a:t>
            </a:r>
          </a:p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/>
              <a:t>Implement</a:t>
            </a:r>
            <a:r>
              <a:rPr lang="zh-CN" altLang="en-US" sz="2400" dirty="0" smtClean="0"/>
              <a:t> </a:t>
            </a:r>
            <a:r>
              <a:rPr lang="en-US" altLang="zh-CN" sz="2400" dirty="0"/>
              <a:t>a</a:t>
            </a:r>
            <a:r>
              <a:rPr lang="zh-CN" altLang="en-US" sz="2400" dirty="0"/>
              <a:t> </a:t>
            </a:r>
            <a:r>
              <a:rPr lang="en-US" altLang="zh-CN" sz="2400" dirty="0">
                <a:solidFill>
                  <a:srgbClr val="C00000"/>
                </a:solidFill>
              </a:rPr>
              <a:t>wrist-worn prototype</a:t>
            </a:r>
          </a:p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/>
              <a:t>Demonstrate </a:t>
            </a:r>
            <a:r>
              <a:rPr lang="en-US" altLang="zh-CN" sz="2400" dirty="0"/>
              <a:t>the </a:t>
            </a:r>
            <a:r>
              <a:rPr lang="en-US" altLang="zh-CN" sz="2400" dirty="0">
                <a:solidFill>
                  <a:srgbClr val="C00000"/>
                </a:solidFill>
              </a:rPr>
              <a:t>robustness </a:t>
            </a:r>
            <a:r>
              <a:rPr lang="en-US" altLang="zh-CN" sz="2400" dirty="0" smtClean="0">
                <a:solidFill>
                  <a:srgbClr val="C00000"/>
                </a:solidFill>
              </a:rPr>
              <a:t>and sustainability of </a:t>
            </a:r>
            <a:r>
              <a:rPr lang="en-US" altLang="zh-CN" sz="2400" dirty="0">
                <a:solidFill>
                  <a:srgbClr val="C00000"/>
                </a:solidFill>
              </a:rPr>
              <a:t>the </a:t>
            </a:r>
            <a:r>
              <a:rPr lang="en-US" altLang="zh-CN" sz="2400" dirty="0" smtClean="0">
                <a:solidFill>
                  <a:srgbClr val="C00000"/>
                </a:solidFill>
              </a:rPr>
              <a:t>system</a:t>
            </a:r>
            <a:endParaRPr lang="en-US" altLang="zh-CN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ct val="20000"/>
              </a:spcBef>
              <a:buClr>
                <a:srgbClr val="009A44"/>
              </a:buClr>
            </a:pPr>
            <a:endParaRPr lang="en-US" altLang="zh-CN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0" y="458878"/>
            <a:ext cx="104572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Conclusion</a:t>
            </a:r>
            <a:endParaRPr lang="en-US" altLang="zh-CN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44990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1575711" y="2159433"/>
            <a:ext cx="5626822" cy="2067157"/>
            <a:chOff x="2097897" y="2388923"/>
            <a:chExt cx="7502429" cy="2756209"/>
          </a:xfrm>
        </p:grpSpPr>
        <p:sp>
          <p:nvSpPr>
            <p:cNvPr id="10" name="矩形 9"/>
            <p:cNvSpPr/>
            <p:nvPr/>
          </p:nvSpPr>
          <p:spPr>
            <a:xfrm>
              <a:off x="2097897" y="2498254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pattFill prst="wdDnDiag">
                    <a:fgClr>
                      <a:srgbClr val="FFFFFF"/>
                    </a:fgClr>
                    <a:bgClr>
                      <a:srgbClr val="015C31"/>
                    </a:bgClr>
                  </a:pattFill>
                </a:rPr>
                <a:t>Thanks!</a:t>
              </a:r>
              <a:endParaRPr lang="zh-CN" altLang="en-US" sz="12450" b="1" dirty="0">
                <a:ln w="0">
                  <a:noFill/>
                </a:ln>
                <a:pattFill prst="wdDnDiag">
                  <a:fgClr>
                    <a:srgbClr val="FFFFFF"/>
                  </a:fgClr>
                  <a:bgClr>
                    <a:srgbClr val="015C31"/>
                  </a:bgClr>
                </a:patt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172065" y="2443590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FFFFFF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FFFFFF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46233" y="2388923"/>
              <a:ext cx="7354093" cy="2646878"/>
            </a:xfrm>
            <a:prstGeom prst="rect">
              <a:avLst/>
            </a:prstGeom>
            <a:noFill/>
            <a:effectLst/>
          </p:spPr>
          <p:txBody>
            <a:bodyPr wrap="square" lIns="68580" tIns="34290" rIns="68580" bIns="34290">
              <a:spAutoFit/>
            </a:bodyPr>
            <a:lstStyle/>
            <a:p>
              <a:pPr algn="ctr"/>
              <a:r>
                <a:rPr lang="en-US" altLang="zh-CN" sz="12450" b="1" dirty="0">
                  <a:ln w="0">
                    <a:noFill/>
                  </a:ln>
                  <a:solidFill>
                    <a:srgbClr val="015C31"/>
                  </a:solidFill>
                </a:rPr>
                <a:t>Thanks!</a:t>
              </a:r>
              <a:endParaRPr lang="zh-CN" altLang="en-US" sz="12450" b="1" dirty="0">
                <a:ln w="0">
                  <a:noFill/>
                </a:ln>
                <a:solidFill>
                  <a:srgbClr val="015C31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885" y="4775358"/>
            <a:ext cx="1405355" cy="13873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02" y="5111142"/>
            <a:ext cx="2632952" cy="737227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3303268" y="5255483"/>
            <a:ext cx="426806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solidFill>
                  <a:srgbClr val="404041"/>
                </a:solidFill>
                <a:latin typeface="Bahnschrift SemiLight Condensed" panose="020B0502040204020203" pitchFamily="34" charset="0"/>
              </a:rPr>
              <a:t>IEEE International Conference on Computer Communications</a:t>
            </a:r>
          </a:p>
          <a:p>
            <a:r>
              <a:rPr lang="en-US" altLang="zh-CN" sz="1200" dirty="0">
                <a:solidFill>
                  <a:srgbClr val="404041"/>
                </a:solidFill>
                <a:latin typeface="Bahnschrift Light SemiCondensed" panose="020B0502040204020203" pitchFamily="34" charset="0"/>
              </a:rPr>
              <a:t>6-9 July 2020 // Virtual Conference</a:t>
            </a:r>
          </a:p>
        </p:txBody>
      </p:sp>
    </p:spTree>
    <p:extLst>
      <p:ext uri="{BB962C8B-B14F-4D97-AF65-F5344CB8AC3E}">
        <p14:creationId xmlns:p14="http://schemas.microsoft.com/office/powerpoint/2010/main" val="3044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圆角矩形 209"/>
          <p:cNvSpPr/>
          <p:nvPr/>
        </p:nvSpPr>
        <p:spPr>
          <a:xfrm>
            <a:off x="2344806" y="1960843"/>
            <a:ext cx="6402068" cy="4291050"/>
          </a:xfrm>
          <a:prstGeom prst="roundRect">
            <a:avLst/>
          </a:prstGeom>
          <a:noFill/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Exiting Approaches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28" name="组合 227"/>
          <p:cNvGrpSpPr/>
          <p:nvPr/>
        </p:nvGrpSpPr>
        <p:grpSpPr>
          <a:xfrm>
            <a:off x="75916" y="3457391"/>
            <a:ext cx="2184358" cy="1315288"/>
            <a:chOff x="3213659" y="2257243"/>
            <a:chExt cx="2252187" cy="1356130"/>
          </a:xfrm>
        </p:grpSpPr>
        <p:pic>
          <p:nvPicPr>
            <p:cNvPr id="169" name="图片 16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3152" y="2257243"/>
              <a:ext cx="1933200" cy="1247225"/>
            </a:xfrm>
            <a:prstGeom prst="rect">
              <a:avLst/>
            </a:prstGeom>
          </p:spPr>
        </p:pic>
        <p:sp>
          <p:nvSpPr>
            <p:cNvPr id="172" name="矩形 171"/>
            <p:cNvSpPr/>
            <p:nvPr/>
          </p:nvSpPr>
          <p:spPr>
            <a:xfrm>
              <a:off x="3375494" y="3315400"/>
              <a:ext cx="1931779" cy="2388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3213659" y="3274819"/>
              <a:ext cx="22521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9A44"/>
                </a:buClr>
              </a:pPr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Something</a:t>
              </a:r>
              <a:r>
                <a:rPr lang="en-US" altLang="zh-CN" sz="1600" dirty="0">
                  <a:solidFill>
                    <a:srgbClr val="A23E0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 Have</a:t>
              </a: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47538" y="1944916"/>
            <a:ext cx="2288044" cy="1453562"/>
            <a:chOff x="871322" y="2106273"/>
            <a:chExt cx="2359092" cy="1498698"/>
          </a:xfrm>
        </p:grpSpPr>
        <p:pic>
          <p:nvPicPr>
            <p:cNvPr id="168" name="图片 16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978" y="2106273"/>
              <a:ext cx="1933200" cy="1449900"/>
            </a:xfrm>
            <a:prstGeom prst="rect">
              <a:avLst/>
            </a:prstGeom>
          </p:spPr>
        </p:pic>
        <p:sp>
          <p:nvSpPr>
            <p:cNvPr id="171" name="矩形 170"/>
            <p:cNvSpPr/>
            <p:nvPr/>
          </p:nvSpPr>
          <p:spPr>
            <a:xfrm>
              <a:off x="1084978" y="3315400"/>
              <a:ext cx="1931779" cy="2388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6" name="文本框 175"/>
            <p:cNvSpPr txBox="1"/>
            <p:nvPr/>
          </p:nvSpPr>
          <p:spPr>
            <a:xfrm>
              <a:off x="871322" y="3266417"/>
              <a:ext cx="235909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9A44"/>
                </a:buClr>
              </a:pPr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Something</a:t>
              </a:r>
              <a:r>
                <a:rPr lang="en-US" altLang="zh-CN" sz="1600" dirty="0" smtClean="0">
                  <a:solidFill>
                    <a:srgbClr val="A23E0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 Know</a:t>
              </a:r>
            </a:p>
          </p:txBody>
        </p:sp>
      </p:grpSp>
      <p:sp>
        <p:nvSpPr>
          <p:cNvPr id="177" name="Content Placeholder 2"/>
          <p:cNvSpPr>
            <a:spLocks/>
          </p:cNvSpPr>
          <p:nvPr/>
        </p:nvSpPr>
        <p:spPr bwMode="auto">
          <a:xfrm>
            <a:off x="380999" y="1439111"/>
            <a:ext cx="8491695" cy="2208364"/>
          </a:xfrm>
          <a:prstGeom prst="rect">
            <a:avLst/>
          </a:prstGeom>
        </p:spPr>
        <p:txBody>
          <a:bodyPr/>
          <a:lstStyle/>
          <a:p>
            <a:pPr marL="428625" indent="-428625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5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29" name="组合 228"/>
          <p:cNvGrpSpPr/>
          <p:nvPr/>
        </p:nvGrpSpPr>
        <p:grpSpPr>
          <a:xfrm>
            <a:off x="221382" y="4846598"/>
            <a:ext cx="1884202" cy="1463086"/>
            <a:chOff x="5624420" y="2093230"/>
            <a:chExt cx="1942710" cy="1508518"/>
          </a:xfrm>
        </p:grpSpPr>
        <p:pic>
          <p:nvPicPr>
            <p:cNvPr id="170" name="图片 169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1" r="31477"/>
            <a:stretch/>
          </p:blipFill>
          <p:spPr>
            <a:xfrm>
              <a:off x="5633930" y="2093230"/>
              <a:ext cx="1933200" cy="1461010"/>
            </a:xfrm>
            <a:prstGeom prst="rect">
              <a:avLst/>
            </a:prstGeom>
          </p:spPr>
        </p:pic>
        <p:sp>
          <p:nvSpPr>
            <p:cNvPr id="173" name="矩形 172"/>
            <p:cNvSpPr/>
            <p:nvPr/>
          </p:nvSpPr>
          <p:spPr>
            <a:xfrm>
              <a:off x="5624420" y="3315400"/>
              <a:ext cx="1931779" cy="238840"/>
            </a:xfrm>
            <a:prstGeom prst="rect">
              <a:avLst/>
            </a:prstGeom>
            <a:solidFill>
              <a:schemeClr val="tx2">
                <a:lumMod val="20000"/>
                <a:lumOff val="80000"/>
                <a:alpha val="7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/>
            </a:p>
          </p:txBody>
        </p:sp>
        <p:sp>
          <p:nvSpPr>
            <p:cNvPr id="174" name="文本框 173"/>
            <p:cNvSpPr txBox="1"/>
            <p:nvPr/>
          </p:nvSpPr>
          <p:spPr>
            <a:xfrm>
              <a:off x="5674326" y="3263194"/>
              <a:ext cx="18319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20000"/>
                </a:spcBef>
                <a:buClr>
                  <a:srgbClr val="009A44"/>
                </a:buClr>
              </a:pPr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Something</a:t>
              </a:r>
              <a:r>
                <a:rPr lang="en-US" altLang="zh-CN" sz="1600" dirty="0">
                  <a:solidFill>
                    <a:srgbClr val="A23E0A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altLang="zh-CN" sz="1500" dirty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You </a:t>
              </a:r>
              <a:r>
                <a:rPr lang="en-US" altLang="zh-CN" sz="1500" dirty="0" smtClean="0">
                  <a:solidFill>
                    <a:srgbClr val="C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Are</a:t>
              </a:r>
              <a:endParaRPr lang="en-US" altLang="zh-CN" sz="1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265" name="图片 26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3" t="620" r="6386" b="302"/>
          <a:stretch>
            <a:fillRect/>
          </a:stretch>
        </p:blipFill>
        <p:spPr>
          <a:xfrm>
            <a:off x="2771895" y="3459541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67" name="图片 26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93" t="439" r="7919" b="1430"/>
          <a:stretch>
            <a:fillRect/>
          </a:stretch>
        </p:blipFill>
        <p:spPr>
          <a:xfrm>
            <a:off x="5476853" y="4866414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72" name="图片 27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5" t="599" r="4143" b="2359"/>
          <a:stretch>
            <a:fillRect/>
          </a:stretch>
        </p:blipFill>
        <p:spPr>
          <a:xfrm>
            <a:off x="4084629" y="2764561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  <a:ln w="44450">
            <a:noFill/>
          </a:ln>
        </p:spPr>
      </p:pic>
      <p:pic>
        <p:nvPicPr>
          <p:cNvPr id="270" name="图片 26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t="2423" r="4120" b="7"/>
          <a:stretch>
            <a:fillRect/>
          </a:stretch>
        </p:blipFill>
        <p:spPr>
          <a:xfrm>
            <a:off x="6800496" y="4158981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69" name="图片 26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2359" r="24606" b="5647"/>
          <a:stretch>
            <a:fillRect/>
          </a:stretch>
        </p:blipFill>
        <p:spPr>
          <a:xfrm>
            <a:off x="6799301" y="2721049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66" name="图片 26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4" t="3701" r="1424" b="7931"/>
          <a:stretch>
            <a:fillRect/>
          </a:stretch>
        </p:blipFill>
        <p:spPr>
          <a:xfrm>
            <a:off x="5448837" y="2064878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68" name="图片 26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8" t="413" r="13814" b="3836"/>
          <a:stretch>
            <a:fillRect/>
          </a:stretch>
        </p:blipFill>
        <p:spPr>
          <a:xfrm>
            <a:off x="5450650" y="3459541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64" name="图片 26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0" t="873" r="13540" b="873"/>
          <a:stretch>
            <a:fillRect/>
          </a:stretch>
        </p:blipFill>
        <p:spPr>
          <a:xfrm>
            <a:off x="2771895" y="2056552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pic>
        <p:nvPicPr>
          <p:cNvPr id="276" name="图片 27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9" t="1426" r="5318" b="23017"/>
          <a:stretch>
            <a:fillRect/>
          </a:stretch>
        </p:blipFill>
        <p:spPr>
          <a:xfrm>
            <a:off x="2771895" y="4862530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  <a:ln>
            <a:noFill/>
          </a:ln>
        </p:spPr>
      </p:pic>
      <p:pic>
        <p:nvPicPr>
          <p:cNvPr id="278" name="图片 27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2" t="2396" r="29296" b="4990"/>
          <a:stretch>
            <a:fillRect/>
          </a:stretch>
        </p:blipFill>
        <p:spPr>
          <a:xfrm>
            <a:off x="4103682" y="4157868"/>
            <a:ext cx="1496136" cy="1289770"/>
          </a:xfrm>
          <a:custGeom>
            <a:avLst/>
            <a:gdLst>
              <a:gd name="connsiteX0" fmla="*/ 322443 w 1496136"/>
              <a:gd name="connsiteY0" fmla="*/ 0 h 1289770"/>
              <a:gd name="connsiteX1" fmla="*/ 1173694 w 1496136"/>
              <a:gd name="connsiteY1" fmla="*/ 0 h 1289770"/>
              <a:gd name="connsiteX2" fmla="*/ 1496136 w 1496136"/>
              <a:gd name="connsiteY2" fmla="*/ 644885 h 1289770"/>
              <a:gd name="connsiteX3" fmla="*/ 1173694 w 1496136"/>
              <a:gd name="connsiteY3" fmla="*/ 1289770 h 1289770"/>
              <a:gd name="connsiteX4" fmla="*/ 322443 w 1496136"/>
              <a:gd name="connsiteY4" fmla="*/ 1289770 h 1289770"/>
              <a:gd name="connsiteX5" fmla="*/ 0 w 1496136"/>
              <a:gd name="connsiteY5" fmla="*/ 644885 h 1289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96136" h="1289770">
                <a:moveTo>
                  <a:pt x="322443" y="0"/>
                </a:moveTo>
                <a:lnTo>
                  <a:pt x="1173694" y="0"/>
                </a:lnTo>
                <a:lnTo>
                  <a:pt x="1496136" y="644885"/>
                </a:lnTo>
                <a:lnTo>
                  <a:pt x="1173694" y="1289770"/>
                </a:lnTo>
                <a:lnTo>
                  <a:pt x="322443" y="1289770"/>
                </a:lnTo>
                <a:lnTo>
                  <a:pt x="0" y="644885"/>
                </a:lnTo>
                <a:close/>
              </a:path>
            </a:pathLst>
          </a:custGeom>
        </p:spPr>
      </p:pic>
      <p:sp>
        <p:nvSpPr>
          <p:cNvPr id="286" name="圆角矩形 285"/>
          <p:cNvSpPr/>
          <p:nvPr/>
        </p:nvSpPr>
        <p:spPr>
          <a:xfrm>
            <a:off x="2362422" y="3496168"/>
            <a:ext cx="6366836" cy="1222084"/>
          </a:xfrm>
          <a:prstGeom prst="roundRect">
            <a:avLst/>
          </a:prstGeom>
          <a:solidFill>
            <a:schemeClr val="bg1">
              <a:lumMod val="95000"/>
              <a:alpha val="92000"/>
            </a:schemeClr>
          </a:solidFill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100" b="1" dirty="0">
                <a:solidFill>
                  <a:srgbClr val="0CA1C9"/>
                </a:solidFill>
              </a:rPr>
              <a:t>Major drawbacks: </a:t>
            </a:r>
            <a:r>
              <a:rPr lang="en-US" altLang="zh-CN" sz="3100" b="1" dirty="0" smtClean="0">
                <a:solidFill>
                  <a:srgbClr val="EA4A54"/>
                </a:solidFill>
              </a:rPr>
              <a:t>extra user involvement,</a:t>
            </a:r>
            <a:r>
              <a:rPr lang="en-US" altLang="zh-CN" sz="3100" b="1" dirty="0">
                <a:solidFill>
                  <a:srgbClr val="EA4A54"/>
                </a:solidFill>
              </a:rPr>
              <a:t> </a:t>
            </a:r>
            <a:r>
              <a:rPr lang="en-US" altLang="zh-CN" sz="3100" b="1" dirty="0" smtClean="0">
                <a:solidFill>
                  <a:srgbClr val="EA4A54"/>
                </a:solidFill>
              </a:rPr>
              <a:t>security issues. </a:t>
            </a:r>
            <a:endParaRPr lang="zh-CN" altLang="en-US" sz="3100" b="1" dirty="0">
              <a:solidFill>
                <a:srgbClr val="EA4A54"/>
              </a:solidFill>
            </a:endParaRPr>
          </a:p>
        </p:txBody>
      </p:sp>
      <p:sp>
        <p:nvSpPr>
          <p:cNvPr id="33" name="Content Placeholder 2"/>
          <p:cNvSpPr>
            <a:spLocks/>
          </p:cNvSpPr>
          <p:nvPr/>
        </p:nvSpPr>
        <p:spPr bwMode="auto">
          <a:xfrm>
            <a:off x="811190" y="1439111"/>
            <a:ext cx="8491695" cy="2208364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2FA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</a:rPr>
              <a:t>requires </a:t>
            </a: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</a:rPr>
              <a:t>the user to have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</a:rPr>
              <a:t>2 </a:t>
            </a: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</a:rPr>
              <a:t>out of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</a:rPr>
              <a:t>3 </a:t>
            </a: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</a:rPr>
              <a:t>types of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</a:rPr>
              <a:t>credentials.</a:t>
            </a:r>
            <a:endParaRPr lang="en-US" altLang="zh-CN" sz="2500" dirty="0">
              <a:solidFill>
                <a:schemeClr val="bg2">
                  <a:lumMod val="9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06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" grpId="0" animBg="1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>
            <a:spLocks/>
          </p:cNvSpPr>
          <p:nvPr/>
        </p:nvSpPr>
        <p:spPr bwMode="auto">
          <a:xfrm>
            <a:off x="381000" y="3163138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endParaRPr lang="en-US" altLang="zh-CN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Goals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2" name="组合 1"/>
          <p:cNvGrpSpPr/>
          <p:nvPr/>
        </p:nvGrpSpPr>
        <p:grpSpPr>
          <a:xfrm>
            <a:off x="520861" y="4132162"/>
            <a:ext cx="8161116" cy="1875099"/>
            <a:chOff x="520861" y="4132162"/>
            <a:chExt cx="8161116" cy="1875099"/>
          </a:xfrm>
        </p:grpSpPr>
        <p:sp>
          <p:nvSpPr>
            <p:cNvPr id="3" name="圆角矩形 2"/>
            <p:cNvSpPr/>
            <p:nvPr/>
          </p:nvSpPr>
          <p:spPr>
            <a:xfrm>
              <a:off x="520861" y="4132162"/>
              <a:ext cx="8021255" cy="1875099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2878100" y="4392736"/>
              <a:ext cx="5803877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3200"/>
                </a:lnSpc>
              </a:pPr>
              <a:r>
                <a:rPr lang="en-US" altLang="zh-CN" sz="3100" b="1" dirty="0" err="1">
                  <a:solidFill>
                    <a:srgbClr val="0CA1C9"/>
                  </a:solidFill>
                </a:rPr>
                <a:t>Photoplethysmography</a:t>
              </a:r>
              <a:r>
                <a:rPr lang="en-US" altLang="zh-CN" sz="3100" b="1" dirty="0">
                  <a:solidFill>
                    <a:srgbClr val="0CA1C9"/>
                  </a:solidFill>
                </a:rPr>
                <a:t> (PPG) </a:t>
              </a:r>
              <a:r>
                <a:rPr lang="en-US" altLang="zh-CN" sz="3100" b="1" dirty="0" smtClean="0">
                  <a:solidFill>
                    <a:srgbClr val="0CA1C9"/>
                  </a:solidFill>
                </a:rPr>
                <a:t>: </a:t>
              </a:r>
              <a:r>
                <a:rPr lang="en-US" altLang="zh-CN" sz="3100" b="1" dirty="0">
                  <a:solidFill>
                    <a:srgbClr val="EA4A54"/>
                  </a:solidFill>
                </a:rPr>
                <a:t>wi</a:t>
              </a:r>
              <a:r>
                <a:rPr lang="en-US" altLang="zh-CN" sz="3100" b="1" dirty="0" smtClean="0">
                  <a:solidFill>
                    <a:srgbClr val="EA4A54"/>
                  </a:solidFill>
                </a:rPr>
                <a:t>dely developed in </a:t>
              </a:r>
              <a:r>
                <a:rPr lang="en-US" altLang="zh-CN" sz="3100" b="1" dirty="0">
                  <a:solidFill>
                    <a:srgbClr val="EA4A54"/>
                  </a:solidFill>
                </a:rPr>
                <a:t>wrist-worn </a:t>
              </a:r>
              <a:r>
                <a:rPr lang="en-US" altLang="zh-CN" sz="3100" b="1" dirty="0" smtClean="0">
                  <a:solidFill>
                    <a:srgbClr val="EA4A54"/>
                  </a:solidFill>
                </a:rPr>
                <a:t>devices</a:t>
              </a:r>
              <a:r>
                <a:rPr lang="en-US" altLang="zh-CN" sz="3100" b="1" dirty="0">
                  <a:solidFill>
                    <a:srgbClr val="EA4A54"/>
                  </a:solidFill>
                </a:rPr>
                <a:t>, provide heartbeat </a:t>
              </a:r>
              <a:r>
                <a:rPr lang="en-US" altLang="zh-CN" sz="3100" b="1" dirty="0" smtClean="0">
                  <a:solidFill>
                    <a:srgbClr val="EA4A54"/>
                  </a:solidFill>
                </a:rPr>
                <a:t>signal.</a:t>
              </a:r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99" t="8812" r="4130" b="4003"/>
            <a:stretch>
              <a:fillRect/>
            </a:stretch>
          </p:blipFill>
          <p:spPr>
            <a:xfrm>
              <a:off x="819129" y="4426382"/>
              <a:ext cx="1974668" cy="1256148"/>
            </a:xfrm>
            <a:custGeom>
              <a:avLst/>
              <a:gdLst>
                <a:gd name="connsiteX0" fmla="*/ 327956 w 3093223"/>
                <a:gd name="connsiteY0" fmla="*/ 0 h 1967696"/>
                <a:gd name="connsiteX1" fmla="*/ 2765267 w 3093223"/>
                <a:gd name="connsiteY1" fmla="*/ 0 h 1967696"/>
                <a:gd name="connsiteX2" fmla="*/ 3093223 w 3093223"/>
                <a:gd name="connsiteY2" fmla="*/ 327956 h 1967696"/>
                <a:gd name="connsiteX3" fmla="*/ 3093223 w 3093223"/>
                <a:gd name="connsiteY3" fmla="*/ 1639740 h 1967696"/>
                <a:gd name="connsiteX4" fmla="*/ 2765267 w 3093223"/>
                <a:gd name="connsiteY4" fmla="*/ 1967696 h 1967696"/>
                <a:gd name="connsiteX5" fmla="*/ 327956 w 3093223"/>
                <a:gd name="connsiteY5" fmla="*/ 1967696 h 1967696"/>
                <a:gd name="connsiteX6" fmla="*/ 0 w 3093223"/>
                <a:gd name="connsiteY6" fmla="*/ 1639740 h 1967696"/>
                <a:gd name="connsiteX7" fmla="*/ 0 w 3093223"/>
                <a:gd name="connsiteY7" fmla="*/ 327956 h 1967696"/>
                <a:gd name="connsiteX8" fmla="*/ 327956 w 3093223"/>
                <a:gd name="connsiteY8" fmla="*/ 0 h 1967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93223" h="1967696">
                  <a:moveTo>
                    <a:pt x="327956" y="0"/>
                  </a:moveTo>
                  <a:lnTo>
                    <a:pt x="2765267" y="0"/>
                  </a:lnTo>
                  <a:cubicBezTo>
                    <a:pt x="2946392" y="0"/>
                    <a:pt x="3093223" y="146831"/>
                    <a:pt x="3093223" y="327956"/>
                  </a:cubicBezTo>
                  <a:lnTo>
                    <a:pt x="3093223" y="1639740"/>
                  </a:lnTo>
                  <a:cubicBezTo>
                    <a:pt x="3093223" y="1820865"/>
                    <a:pt x="2946392" y="1967696"/>
                    <a:pt x="2765267" y="1967696"/>
                  </a:cubicBezTo>
                  <a:lnTo>
                    <a:pt x="327956" y="1967696"/>
                  </a:lnTo>
                  <a:cubicBezTo>
                    <a:pt x="146831" y="1967696"/>
                    <a:pt x="0" y="1820865"/>
                    <a:pt x="0" y="1639740"/>
                  </a:cubicBezTo>
                  <a:lnTo>
                    <a:pt x="0" y="327956"/>
                  </a:lnTo>
                  <a:cubicBezTo>
                    <a:pt x="0" y="146831"/>
                    <a:pt x="146831" y="0"/>
                    <a:pt x="327956" y="0"/>
                  </a:cubicBezTo>
                  <a:close/>
                </a:path>
              </a:pathLst>
            </a:custGeom>
          </p:spPr>
        </p:pic>
      </p:grpSp>
      <p:sp>
        <p:nvSpPr>
          <p:cNvPr id="12" name="Content Placeholder 2"/>
          <p:cNvSpPr>
            <a:spLocks/>
          </p:cNvSpPr>
          <p:nvPr/>
        </p:nvSpPr>
        <p:spPr bwMode="auto">
          <a:xfrm>
            <a:off x="718599" y="2313535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 accuracy authentication</a:t>
            </a:r>
            <a:endParaRPr lang="en-US" altLang="zh-CN" sz="2400" dirty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5" name="Content Placeholder 2"/>
          <p:cNvSpPr>
            <a:spLocks/>
          </p:cNvSpPr>
          <p:nvPr/>
        </p:nvSpPr>
        <p:spPr bwMode="auto">
          <a:xfrm>
            <a:off x="718599" y="1439110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Nonintrusive authentication</a:t>
            </a:r>
            <a:endParaRPr lang="en-US" altLang="zh-CN" sz="2400" dirty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6" name="Content Placeholder 2"/>
          <p:cNvSpPr>
            <a:spLocks/>
          </p:cNvSpPr>
          <p:nvPr/>
        </p:nvSpPr>
        <p:spPr bwMode="auto">
          <a:xfrm>
            <a:off x="381000" y="1873509"/>
            <a:ext cx="8397240" cy="3005567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Do not require extra involvement</a:t>
            </a:r>
            <a:endParaRPr lang="en-US" altLang="zh-CN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8" name="Content Placeholder 2"/>
          <p:cNvSpPr>
            <a:spLocks/>
          </p:cNvSpPr>
          <p:nvPr/>
        </p:nvSpPr>
        <p:spPr bwMode="auto">
          <a:xfrm>
            <a:off x="381000" y="2749190"/>
            <a:ext cx="8397240" cy="3008948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Identify authorized users and malicious attackers</a:t>
            </a:r>
            <a:endParaRPr lang="en-US" altLang="zh-CN" sz="2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1" name="Content Placeholder 2"/>
          <p:cNvSpPr>
            <a:spLocks/>
          </p:cNvSpPr>
          <p:nvPr/>
        </p:nvSpPr>
        <p:spPr bwMode="auto">
          <a:xfrm>
            <a:off x="381000" y="2356387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sp>
        <p:nvSpPr>
          <p:cNvPr id="22" name="Content Placeholder 2"/>
          <p:cNvSpPr>
            <a:spLocks/>
          </p:cNvSpPr>
          <p:nvPr/>
        </p:nvSpPr>
        <p:spPr bwMode="auto">
          <a:xfrm>
            <a:off x="718599" y="3146680"/>
            <a:ext cx="7806886" cy="557421"/>
          </a:xfrm>
          <a:prstGeom prst="rect">
            <a:avLst/>
          </a:prstGeom>
        </p:spPr>
        <p:txBody>
          <a:bodyPr/>
          <a:lstStyle/>
          <a:p>
            <a:pPr marL="0" lvl="1" fontAlgn="base">
              <a:spcBef>
                <a:spcPct val="20000"/>
              </a:spcBef>
              <a:spcAft>
                <a:spcPct val="0"/>
              </a:spcAft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Secure </a:t>
            </a: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authentication when biometrics are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compromised</a:t>
            </a:r>
            <a:endParaRPr lang="en-US" altLang="zh-CN" sz="2400" dirty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3" name="Content Placeholder 2"/>
          <p:cNvSpPr>
            <a:spLocks/>
          </p:cNvSpPr>
          <p:nvPr/>
        </p:nvSpPr>
        <p:spPr bwMode="auto">
          <a:xfrm>
            <a:off x="381000" y="3604110"/>
            <a:ext cx="8397240" cy="713018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Allow users to re-register alternative credentials</a:t>
            </a:r>
            <a:endParaRPr lang="en-US" altLang="zh-CN" sz="2400" dirty="0">
              <a:latin typeface="Calibri" charset="0"/>
              <a:ea typeface="Calibri" charset="0"/>
              <a:cs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45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596" y="1644110"/>
            <a:ext cx="1892362" cy="288597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876" y="1577134"/>
            <a:ext cx="1339014" cy="316825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775" y="1359353"/>
            <a:ext cx="2504844" cy="353058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91429" y="2092882"/>
            <a:ext cx="1486854" cy="146616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38958" y="1602530"/>
            <a:ext cx="1630472" cy="299973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60210" y="2433643"/>
            <a:ext cx="1327288" cy="133750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4898255" y="2844973"/>
            <a:ext cx="17890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</a:rPr>
              <a:t>New Templates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53" name="组合 152"/>
          <p:cNvGrpSpPr/>
          <p:nvPr/>
        </p:nvGrpSpPr>
        <p:grpSpPr>
          <a:xfrm>
            <a:off x="424101" y="2856447"/>
            <a:ext cx="8227364" cy="3430442"/>
            <a:chOff x="326327" y="2790102"/>
            <a:chExt cx="8227364" cy="3430442"/>
          </a:xfrm>
        </p:grpSpPr>
        <p:sp>
          <p:nvSpPr>
            <p:cNvPr id="154" name="圆角矩形 153"/>
            <p:cNvSpPr/>
            <p:nvPr/>
          </p:nvSpPr>
          <p:spPr>
            <a:xfrm>
              <a:off x="326327" y="3050856"/>
              <a:ext cx="8227364" cy="310431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 dirty="0">
                <a:solidFill>
                  <a:srgbClr val="0CA1C9"/>
                </a:solidFill>
              </a:endParaRPr>
            </a:p>
          </p:txBody>
        </p:sp>
        <p:sp>
          <p:nvSpPr>
            <p:cNvPr id="155" name="圆角矩形 154"/>
            <p:cNvSpPr/>
            <p:nvPr/>
          </p:nvSpPr>
          <p:spPr>
            <a:xfrm>
              <a:off x="2742260" y="2790102"/>
              <a:ext cx="3745680" cy="1124064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100" b="1" dirty="0">
                  <a:solidFill>
                    <a:srgbClr val="0CA1C9"/>
                  </a:solidFill>
                </a:rPr>
                <a:t>Motion </a:t>
              </a:r>
              <a:r>
                <a:rPr lang="en-US" altLang="zh-CN" sz="3100" b="1" dirty="0" smtClean="0">
                  <a:solidFill>
                    <a:srgbClr val="0CA1C9"/>
                  </a:solidFill>
                </a:rPr>
                <a:t>Artifacts!</a:t>
              </a:r>
              <a:endParaRPr lang="zh-CN" altLang="en-US" sz="3100" b="1" dirty="0">
                <a:solidFill>
                  <a:srgbClr val="0CA1C9"/>
                </a:solidFill>
              </a:endParaRPr>
            </a:p>
          </p:txBody>
        </p:sp>
        <p:pic>
          <p:nvPicPr>
            <p:cNvPr id="156" name="图片 15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92554" y="3780376"/>
              <a:ext cx="5868828" cy="2440168"/>
            </a:xfrm>
            <a:prstGeom prst="rect">
              <a:avLst/>
            </a:prstGeom>
          </p:spPr>
        </p:pic>
      </p:grpSp>
      <p:pic>
        <p:nvPicPr>
          <p:cNvPr id="157" name="图片 15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270" y="4150263"/>
            <a:ext cx="1639664" cy="218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7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10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10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文本框 65"/>
          <p:cNvSpPr txBox="1"/>
          <p:nvPr/>
        </p:nvSpPr>
        <p:spPr>
          <a:xfrm>
            <a:off x="2466062" y="3952498"/>
            <a:ext cx="10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Infrared</a:t>
            </a:r>
            <a:endParaRPr lang="zh-CN" altLang="en-US" dirty="0"/>
          </a:p>
        </p:txBody>
      </p:sp>
      <p:grpSp>
        <p:nvGrpSpPr>
          <p:cNvPr id="58" name="组合 57"/>
          <p:cNvGrpSpPr/>
          <p:nvPr/>
        </p:nvGrpSpPr>
        <p:grpSpPr>
          <a:xfrm>
            <a:off x="4522319" y="4250573"/>
            <a:ext cx="4174567" cy="1651417"/>
            <a:chOff x="4522319" y="4250573"/>
            <a:chExt cx="4174567" cy="1651417"/>
          </a:xfrm>
        </p:grpSpPr>
        <p:sp>
          <p:nvSpPr>
            <p:cNvPr id="120" name="圆角矩形 119"/>
            <p:cNvSpPr/>
            <p:nvPr/>
          </p:nvSpPr>
          <p:spPr>
            <a:xfrm>
              <a:off x="4522319" y="4677702"/>
              <a:ext cx="4174567" cy="12242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  <p:cxnSp>
          <p:nvCxnSpPr>
            <p:cNvPr id="126" name="直接连接符 125"/>
            <p:cNvCxnSpPr/>
            <p:nvPr/>
          </p:nvCxnSpPr>
          <p:spPr>
            <a:xfrm>
              <a:off x="8271504" y="4250573"/>
              <a:ext cx="94653" cy="413535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7" name="组合 56"/>
          <p:cNvGrpSpPr/>
          <p:nvPr/>
        </p:nvGrpSpPr>
        <p:grpSpPr>
          <a:xfrm>
            <a:off x="179669" y="2815728"/>
            <a:ext cx="4174567" cy="3086262"/>
            <a:chOff x="179669" y="2815728"/>
            <a:chExt cx="4174567" cy="3086262"/>
          </a:xfrm>
        </p:grpSpPr>
        <p:sp>
          <p:nvSpPr>
            <p:cNvPr id="93" name="圆角矩形 92"/>
            <p:cNvSpPr/>
            <p:nvPr/>
          </p:nvSpPr>
          <p:spPr>
            <a:xfrm>
              <a:off x="179669" y="4677702"/>
              <a:ext cx="4174567" cy="1224288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  <p:cxnSp>
          <p:nvCxnSpPr>
            <p:cNvPr id="54" name="直接连接符 53"/>
            <p:cNvCxnSpPr/>
            <p:nvPr/>
          </p:nvCxnSpPr>
          <p:spPr>
            <a:xfrm flipH="1">
              <a:off x="3058160" y="2815728"/>
              <a:ext cx="462659" cy="1861974"/>
            </a:xfrm>
            <a:prstGeom prst="line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50" name="组合 49"/>
          <p:cNvGrpSpPr/>
          <p:nvPr/>
        </p:nvGrpSpPr>
        <p:grpSpPr>
          <a:xfrm>
            <a:off x="2651633" y="3396829"/>
            <a:ext cx="643024" cy="617906"/>
            <a:chOff x="2651633" y="3396829"/>
            <a:chExt cx="643024" cy="617906"/>
          </a:xfrm>
        </p:grpSpPr>
        <p:sp>
          <p:nvSpPr>
            <p:cNvPr id="36" name="椭圆 35"/>
            <p:cNvSpPr/>
            <p:nvPr/>
          </p:nvSpPr>
          <p:spPr>
            <a:xfrm>
              <a:off x="2791180" y="3523817"/>
              <a:ext cx="363930" cy="36393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4192" y="3384270"/>
              <a:ext cx="617906" cy="643024"/>
            </a:xfrm>
            <a:prstGeom prst="rect">
              <a:avLst/>
            </a:prstGeom>
          </p:spPr>
        </p:pic>
      </p:grpSp>
      <p:sp>
        <p:nvSpPr>
          <p:cNvPr id="13" name="圆角矩形 12"/>
          <p:cNvSpPr/>
          <p:nvPr/>
        </p:nvSpPr>
        <p:spPr>
          <a:xfrm>
            <a:off x="3513311" y="1583756"/>
            <a:ext cx="4845338" cy="1260354"/>
          </a:xfrm>
          <a:prstGeom prst="roundRect">
            <a:avLst/>
          </a:prstGeom>
          <a:noFill/>
          <a:ln w="412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093029" y="1463077"/>
            <a:ext cx="1089113" cy="1933752"/>
            <a:chOff x="604628" y="1713053"/>
            <a:chExt cx="1328344" cy="2358514"/>
          </a:xfrm>
        </p:grpSpPr>
        <p:sp>
          <p:nvSpPr>
            <p:cNvPr id="3" name="圆角矩形 2"/>
            <p:cNvSpPr/>
            <p:nvPr/>
          </p:nvSpPr>
          <p:spPr>
            <a:xfrm>
              <a:off x="609296" y="1713053"/>
              <a:ext cx="1323676" cy="2358514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08660" y="2021840"/>
              <a:ext cx="1130300" cy="16688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1000760" y="1889631"/>
              <a:ext cx="518160" cy="457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154294" y="3764292"/>
              <a:ext cx="233680" cy="2336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759732" y="2550160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1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1116277" y="2550160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</a:rPr>
                <a:t>2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472822" y="2550160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rgbClr val="002060"/>
                  </a:solidFill>
                </a:rPr>
                <a:t>3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759732" y="2904632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4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1116277" y="2904632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5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1472822" y="2904632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6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764869" y="3259104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7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121414" y="3259104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8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30" name="椭圆 29"/>
            <p:cNvSpPr/>
            <p:nvPr/>
          </p:nvSpPr>
          <p:spPr>
            <a:xfrm>
              <a:off x="1477959" y="3259104"/>
              <a:ext cx="309600" cy="3096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rgbClr val="002060"/>
                  </a:solidFill>
                </a:rPr>
                <a:t>9</a:t>
              </a:r>
              <a:endParaRPr lang="zh-CN" altLang="en-US" dirty="0">
                <a:solidFill>
                  <a:srgbClr val="002060"/>
                </a:solidFill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04628" y="2185643"/>
              <a:ext cx="1310424" cy="300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b="1" dirty="0" smtClean="0"/>
                <a:t>Enter Passcode</a:t>
              </a:r>
              <a:endParaRPr lang="zh-CN" altLang="en-US" sz="1000" b="1" dirty="0"/>
            </a:p>
          </p:txBody>
        </p:sp>
      </p:grp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Basic Idea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38" name="组合 37"/>
          <p:cNvGrpSpPr/>
          <p:nvPr/>
        </p:nvGrpSpPr>
        <p:grpSpPr>
          <a:xfrm>
            <a:off x="781825" y="2577912"/>
            <a:ext cx="1311744" cy="1968012"/>
            <a:chOff x="1709250" y="3047697"/>
            <a:chExt cx="1599876" cy="240029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89" t="18678" r="23410" b="16414"/>
            <a:stretch/>
          </p:blipFill>
          <p:spPr>
            <a:xfrm>
              <a:off x="1709250" y="3047697"/>
              <a:ext cx="1599876" cy="2400298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814081">
              <a:off x="2265319" y="4616380"/>
              <a:ext cx="478280" cy="573936"/>
            </a:xfrm>
            <a:prstGeom prst="rect">
              <a:avLst/>
            </a:prstGeom>
          </p:spPr>
        </p:pic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19" y="1807511"/>
            <a:ext cx="5122208" cy="942512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819" y="3451167"/>
            <a:ext cx="5122208" cy="942512"/>
          </a:xfrm>
          <a:prstGeom prst="rect">
            <a:avLst/>
          </a:prstGeom>
        </p:spPr>
      </p:pic>
      <p:sp>
        <p:nvSpPr>
          <p:cNvPr id="31" name="圆角矩形 30"/>
          <p:cNvSpPr/>
          <p:nvPr/>
        </p:nvSpPr>
        <p:spPr>
          <a:xfrm>
            <a:off x="3513311" y="3034174"/>
            <a:ext cx="4845338" cy="1260354"/>
          </a:xfrm>
          <a:prstGeom prst="roundRect">
            <a:avLst/>
          </a:prstGeom>
          <a:noFill/>
          <a:ln w="412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9" name="组合 48"/>
          <p:cNvGrpSpPr/>
          <p:nvPr/>
        </p:nvGrpSpPr>
        <p:grpSpPr>
          <a:xfrm>
            <a:off x="2651633" y="1938542"/>
            <a:ext cx="643024" cy="617906"/>
            <a:chOff x="2651633" y="1938542"/>
            <a:chExt cx="643024" cy="617906"/>
          </a:xfrm>
        </p:grpSpPr>
        <p:sp>
          <p:nvSpPr>
            <p:cNvPr id="23" name="椭圆 22"/>
            <p:cNvSpPr/>
            <p:nvPr/>
          </p:nvSpPr>
          <p:spPr>
            <a:xfrm>
              <a:off x="2791180" y="2065530"/>
              <a:ext cx="363930" cy="36393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664192" y="1925983"/>
              <a:ext cx="617906" cy="643024"/>
            </a:xfrm>
            <a:prstGeom prst="rect">
              <a:avLst/>
            </a:prstGeom>
          </p:spPr>
        </p:pic>
      </p:grpSp>
      <p:grpSp>
        <p:nvGrpSpPr>
          <p:cNvPr id="44" name="组合 43"/>
          <p:cNvGrpSpPr/>
          <p:nvPr/>
        </p:nvGrpSpPr>
        <p:grpSpPr>
          <a:xfrm>
            <a:off x="3520819" y="2887047"/>
            <a:ext cx="5122208" cy="1605270"/>
            <a:chOff x="3531230" y="2867142"/>
            <a:chExt cx="5400000" cy="1692328"/>
          </a:xfrm>
        </p:grpSpPr>
        <p:sp>
          <p:nvSpPr>
            <p:cNvPr id="43" name="圆角矩形 42"/>
            <p:cNvSpPr/>
            <p:nvPr/>
          </p:nvSpPr>
          <p:spPr>
            <a:xfrm>
              <a:off x="3710939" y="3059432"/>
              <a:ext cx="4762502" cy="1223008"/>
            </a:xfrm>
            <a:prstGeom prst="roundRect">
              <a:avLst/>
            </a:prstGeom>
            <a:solidFill>
              <a:schemeClr val="bg1"/>
            </a:solidFill>
            <a:ln w="412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31230" y="2867142"/>
              <a:ext cx="5400000" cy="1692328"/>
            </a:xfrm>
            <a:prstGeom prst="rect">
              <a:avLst/>
            </a:prstGeom>
          </p:spPr>
        </p:pic>
      </p:grpSp>
      <p:grpSp>
        <p:nvGrpSpPr>
          <p:cNvPr id="42" name="组合 41"/>
          <p:cNvGrpSpPr/>
          <p:nvPr/>
        </p:nvGrpSpPr>
        <p:grpSpPr>
          <a:xfrm>
            <a:off x="3367829" y="1420161"/>
            <a:ext cx="5122208" cy="1605270"/>
            <a:chOff x="3378240" y="1400256"/>
            <a:chExt cx="5400000" cy="1692328"/>
          </a:xfrm>
        </p:grpSpPr>
        <p:sp>
          <p:nvSpPr>
            <p:cNvPr id="41" name="圆角矩形 40"/>
            <p:cNvSpPr/>
            <p:nvPr/>
          </p:nvSpPr>
          <p:spPr>
            <a:xfrm>
              <a:off x="3710939" y="1591166"/>
              <a:ext cx="4762501" cy="1280342"/>
            </a:xfrm>
            <a:prstGeom prst="roundRect">
              <a:avLst>
                <a:gd name="adj" fmla="val 36902"/>
              </a:avLst>
            </a:prstGeom>
            <a:solidFill>
              <a:schemeClr val="bg1"/>
            </a:solidFill>
            <a:ln w="41275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8240" y="1400256"/>
              <a:ext cx="5400000" cy="1692328"/>
            </a:xfrm>
            <a:prstGeom prst="rect">
              <a:avLst/>
            </a:prstGeom>
          </p:spPr>
        </p:pic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36" y="4770135"/>
            <a:ext cx="2160000" cy="676931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53" y="5187877"/>
            <a:ext cx="2160000" cy="676931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687" y="4952132"/>
            <a:ext cx="2160000" cy="676931"/>
          </a:xfrm>
          <a:prstGeom prst="rect">
            <a:avLst/>
          </a:prstGeom>
        </p:spPr>
      </p:pic>
      <p:grpSp>
        <p:nvGrpSpPr>
          <p:cNvPr id="59" name="组合 58"/>
          <p:cNvGrpSpPr/>
          <p:nvPr/>
        </p:nvGrpSpPr>
        <p:grpSpPr>
          <a:xfrm>
            <a:off x="2139847" y="5160412"/>
            <a:ext cx="317238" cy="370911"/>
            <a:chOff x="2139847" y="5160412"/>
            <a:chExt cx="317238" cy="370911"/>
          </a:xfrm>
        </p:grpSpPr>
        <p:sp>
          <p:nvSpPr>
            <p:cNvPr id="51" name="右箭头 50"/>
            <p:cNvSpPr/>
            <p:nvPr/>
          </p:nvSpPr>
          <p:spPr>
            <a:xfrm rot="1982738">
              <a:off x="2141907" y="5160412"/>
              <a:ext cx="315178" cy="147742"/>
            </a:xfrm>
            <a:prstGeom prst="rightArrow">
              <a:avLst>
                <a:gd name="adj1" fmla="val 50000"/>
                <a:gd name="adj2" fmla="val 9126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右箭头 91"/>
            <p:cNvSpPr/>
            <p:nvPr/>
          </p:nvSpPr>
          <p:spPr>
            <a:xfrm rot="19617262" flipV="1">
              <a:off x="2139847" y="5383581"/>
              <a:ext cx="315178" cy="147742"/>
            </a:xfrm>
            <a:prstGeom prst="rightArrow">
              <a:avLst>
                <a:gd name="adj1" fmla="val 50000"/>
                <a:gd name="adj2" fmla="val 9126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21" name="图片 1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646" y="4739713"/>
            <a:ext cx="2160000" cy="676931"/>
          </a:xfrm>
          <a:prstGeom prst="rect">
            <a:avLst/>
          </a:prstGeom>
        </p:spPr>
      </p:pic>
      <p:pic>
        <p:nvPicPr>
          <p:cNvPr id="122" name="图片 1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03" y="5187877"/>
            <a:ext cx="2160000" cy="676931"/>
          </a:xfrm>
          <a:prstGeom prst="rect">
            <a:avLst/>
          </a:prstGeom>
        </p:spPr>
      </p:pic>
      <p:grpSp>
        <p:nvGrpSpPr>
          <p:cNvPr id="60" name="组合 59"/>
          <p:cNvGrpSpPr/>
          <p:nvPr/>
        </p:nvGrpSpPr>
        <p:grpSpPr>
          <a:xfrm>
            <a:off x="6482497" y="5160412"/>
            <a:ext cx="317238" cy="370911"/>
            <a:chOff x="6482497" y="5160412"/>
            <a:chExt cx="317238" cy="370911"/>
          </a:xfrm>
        </p:grpSpPr>
        <p:sp>
          <p:nvSpPr>
            <p:cNvPr id="124" name="右箭头 123"/>
            <p:cNvSpPr/>
            <p:nvPr/>
          </p:nvSpPr>
          <p:spPr>
            <a:xfrm rot="1982738">
              <a:off x="6484557" y="5160412"/>
              <a:ext cx="315178" cy="147742"/>
            </a:xfrm>
            <a:prstGeom prst="rightArrow">
              <a:avLst>
                <a:gd name="adj1" fmla="val 50000"/>
                <a:gd name="adj2" fmla="val 9126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5" name="右箭头 124"/>
            <p:cNvSpPr/>
            <p:nvPr/>
          </p:nvSpPr>
          <p:spPr>
            <a:xfrm rot="19617262" flipV="1">
              <a:off x="6482497" y="5383581"/>
              <a:ext cx="315178" cy="147742"/>
            </a:xfrm>
            <a:prstGeom prst="rightArrow">
              <a:avLst>
                <a:gd name="adj1" fmla="val 50000"/>
                <a:gd name="adj2" fmla="val 91261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8" name="图片 4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8432" y="4928377"/>
            <a:ext cx="2160000" cy="676931"/>
          </a:xfrm>
          <a:prstGeom prst="rect">
            <a:avLst/>
          </a:prstGeom>
        </p:spPr>
      </p:pic>
      <p:sp>
        <p:nvSpPr>
          <p:cNvPr id="127" name="圆角矩形 126"/>
          <p:cNvSpPr/>
          <p:nvPr/>
        </p:nvSpPr>
        <p:spPr>
          <a:xfrm>
            <a:off x="186678" y="4655274"/>
            <a:ext cx="8510207" cy="124948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3399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100" b="1" dirty="0">
              <a:solidFill>
                <a:srgbClr val="EA4A5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文本框 127"/>
              <p:cNvSpPr txBox="1"/>
              <p:nvPr/>
            </p:nvSpPr>
            <p:spPr>
              <a:xfrm>
                <a:off x="556296" y="4830437"/>
                <a:ext cx="363233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h𝑒𝑎𝑟𝑡</m:t>
                        </m:r>
                      </m:sub>
                    </m:sSub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8" name="文本框 1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6" y="4830437"/>
                <a:ext cx="3632333" cy="391902"/>
              </a:xfrm>
              <a:prstGeom prst="rect">
                <a:avLst/>
              </a:prstGeom>
              <a:blipFill>
                <a:blip r:embed="rId14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文本框 128"/>
              <p:cNvSpPr txBox="1"/>
              <p:nvPr/>
            </p:nvSpPr>
            <p:spPr>
              <a:xfrm>
                <a:off x="556296" y="5272001"/>
                <a:ext cx="3632333" cy="391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𝑖𝑛𝑓𝑟𝑎𝑟𝑒𝑑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h𝑒𝑎𝑟𝑡</m:t>
                        </m:r>
                      </m:sub>
                    </m:sSub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9" name="文本框 1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96" y="5272001"/>
                <a:ext cx="3632333" cy="391582"/>
              </a:xfrm>
              <a:prstGeom prst="rect">
                <a:avLst/>
              </a:prstGeom>
              <a:blipFill>
                <a:blip r:embed="rId15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文本框 129"/>
              <p:cNvSpPr txBox="1"/>
              <p:nvPr/>
            </p:nvSpPr>
            <p:spPr>
              <a:xfrm>
                <a:off x="4927119" y="4830437"/>
                <a:ext cx="363233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h𝑒𝑎𝑟𝑡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𝑖𝑛𝑟𝑓𝑎𝑟𝑒𝑑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0" name="文本框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19" y="4830437"/>
                <a:ext cx="3632333" cy="391902"/>
              </a:xfrm>
              <a:prstGeom prst="rect">
                <a:avLst/>
              </a:prstGeom>
              <a:blipFill>
                <a:blip r:embed="rId16"/>
                <a:stretch>
                  <a:fillRect t="-6154" b="-184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文本框 130"/>
              <p:cNvSpPr txBox="1"/>
              <p:nvPr/>
            </p:nvSpPr>
            <p:spPr>
              <a:xfrm>
                <a:off x="4927119" y="5271841"/>
                <a:ext cx="3632333" cy="3919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𝑚𝑎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𝑔𝑟𝑒𝑒𝑛</m:t>
                        </m:r>
                      </m:sub>
                    </m:sSub>
                  </m:oMath>
                </a14:m>
                <a:r>
                  <a:rPr lang="en-US" altLang="zh-CN" dirty="0" smtClean="0"/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𝑖𝑛𝑟𝑓𝑎𝑟𝑒𝑑</m:t>
                        </m:r>
                      </m:sub>
                    </m:sSub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31" name="文本框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7119" y="5271841"/>
                <a:ext cx="3632333" cy="391902"/>
              </a:xfrm>
              <a:prstGeom prst="rect">
                <a:avLst/>
              </a:prstGeom>
              <a:blipFill>
                <a:blip r:embed="rId17"/>
                <a:stretch>
                  <a:fillRect t="-7813" b="-2031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右箭头 60"/>
          <p:cNvSpPr/>
          <p:nvPr/>
        </p:nvSpPr>
        <p:spPr>
          <a:xfrm>
            <a:off x="3821203" y="5057451"/>
            <a:ext cx="833120" cy="379274"/>
          </a:xfrm>
          <a:prstGeom prst="rightArrow">
            <a:avLst>
              <a:gd name="adj1" fmla="val 50000"/>
              <a:gd name="adj2" fmla="val 90182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433230" y="2474583"/>
            <a:ext cx="105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Green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8225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44444E-6 C 0.02274 -4.44444E-6 0.04114 -0.01875 0.04114 -0.04143 C 0.04114 -0.01875 0.05937 -0.00046 0.08229 -0.00046 C 0.05937 -0.00046 0.04132 0.01852 0.04132 0.04144 C 0.04132 0.01852 0.02274 -4.44444E-6 1.94444E-6 -4.44444E-6 Z " pathEditMode="relative" rAng="0" ptsTypes="AAAAA">
                                      <p:cBhvr>
                                        <p:cTn id="20" dur="5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1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animBg="1"/>
      <p:bldP spid="128" grpId="0"/>
      <p:bldP spid="129" grpId="0"/>
      <p:bldP spid="130" grpId="0"/>
      <p:bldP spid="131" grpId="0"/>
      <p:bldP spid="6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Overview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grpSp>
        <p:nvGrpSpPr>
          <p:cNvPr id="8" name="组合 7"/>
          <p:cNvGrpSpPr/>
          <p:nvPr/>
        </p:nvGrpSpPr>
        <p:grpSpPr>
          <a:xfrm>
            <a:off x="332740" y="1439374"/>
            <a:ext cx="4779963" cy="4781551"/>
            <a:chOff x="1809750" y="1443038"/>
            <a:chExt cx="4779963" cy="4781551"/>
          </a:xfrm>
        </p:grpSpPr>
        <p:sp>
          <p:nvSpPr>
            <p:cNvPr id="154" name="Freeform 27"/>
            <p:cNvSpPr>
              <a:spLocks/>
            </p:cNvSpPr>
            <p:nvPr/>
          </p:nvSpPr>
          <p:spPr bwMode="auto">
            <a:xfrm>
              <a:off x="1809750" y="1836738"/>
              <a:ext cx="801688" cy="476250"/>
            </a:xfrm>
            <a:custGeom>
              <a:avLst/>
              <a:gdLst>
                <a:gd name="T0" fmla="*/ 604 w 3799"/>
                <a:gd name="T1" fmla="*/ 2268 h 2268"/>
                <a:gd name="T2" fmla="*/ 3194 w 3799"/>
                <a:gd name="T3" fmla="*/ 2268 h 2268"/>
                <a:gd name="T4" fmla="*/ 3799 w 3799"/>
                <a:gd name="T5" fmla="*/ 1663 h 2268"/>
                <a:gd name="T6" fmla="*/ 3799 w 3799"/>
                <a:gd name="T7" fmla="*/ 605 h 2268"/>
                <a:gd name="T8" fmla="*/ 3194 w 3799"/>
                <a:gd name="T9" fmla="*/ 0 h 2268"/>
                <a:gd name="T10" fmla="*/ 604 w 3799"/>
                <a:gd name="T11" fmla="*/ 0 h 2268"/>
                <a:gd name="T12" fmla="*/ 0 w 3799"/>
                <a:gd name="T13" fmla="*/ 605 h 2268"/>
                <a:gd name="T14" fmla="*/ 0 w 3799"/>
                <a:gd name="T15" fmla="*/ 1663 h 2268"/>
                <a:gd name="T16" fmla="*/ 604 w 3799"/>
                <a:gd name="T17" fmla="*/ 2268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99" h="2268">
                  <a:moveTo>
                    <a:pt x="604" y="2268"/>
                  </a:moveTo>
                  <a:lnTo>
                    <a:pt x="3194" y="2268"/>
                  </a:lnTo>
                  <a:cubicBezTo>
                    <a:pt x="3528" y="2268"/>
                    <a:pt x="3799" y="1997"/>
                    <a:pt x="3799" y="1663"/>
                  </a:cubicBezTo>
                  <a:lnTo>
                    <a:pt x="3799" y="605"/>
                  </a:lnTo>
                  <a:cubicBezTo>
                    <a:pt x="3799" y="271"/>
                    <a:pt x="3528" y="0"/>
                    <a:pt x="3194" y="0"/>
                  </a:cubicBezTo>
                  <a:lnTo>
                    <a:pt x="604" y="0"/>
                  </a:lnTo>
                  <a:cubicBezTo>
                    <a:pt x="270" y="0"/>
                    <a:pt x="0" y="271"/>
                    <a:pt x="0" y="605"/>
                  </a:cubicBezTo>
                  <a:lnTo>
                    <a:pt x="0" y="1663"/>
                  </a:lnTo>
                  <a:cubicBezTo>
                    <a:pt x="0" y="1997"/>
                    <a:pt x="270" y="2268"/>
                    <a:pt x="604" y="2268"/>
                  </a:cubicBezTo>
                  <a:close/>
                </a:path>
              </a:pathLst>
            </a:custGeom>
            <a:solidFill>
              <a:srgbClr val="DDD6E5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5" name="Rectangle 28"/>
            <p:cNvSpPr>
              <a:spLocks noChangeArrowheads="1"/>
            </p:cNvSpPr>
            <p:nvPr/>
          </p:nvSpPr>
          <p:spPr bwMode="auto">
            <a:xfrm>
              <a:off x="2046288" y="1871663"/>
              <a:ext cx="4857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Data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6" name="Rectangle 29"/>
            <p:cNvSpPr>
              <a:spLocks noChangeArrowheads="1"/>
            </p:cNvSpPr>
            <p:nvPr/>
          </p:nvSpPr>
          <p:spPr bwMode="auto">
            <a:xfrm>
              <a:off x="1878013" y="2039938"/>
              <a:ext cx="8001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Acquiring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57" name="Rectangle 30"/>
            <p:cNvSpPr>
              <a:spLocks noChangeArrowheads="1"/>
            </p:cNvSpPr>
            <p:nvPr/>
          </p:nvSpPr>
          <p:spPr bwMode="auto">
            <a:xfrm>
              <a:off x="3641725" y="5419726"/>
              <a:ext cx="2071688" cy="396875"/>
            </a:xfrm>
            <a:prstGeom prst="rect">
              <a:avLst/>
            </a:prstGeom>
            <a:solidFill>
              <a:srgbClr val="FCE6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auto">
            <a:xfrm>
              <a:off x="4010025" y="5418138"/>
              <a:ext cx="1514475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Cancelable Feature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0" name="Rectangle 33"/>
            <p:cNvSpPr>
              <a:spLocks noChangeArrowheads="1"/>
            </p:cNvSpPr>
            <p:nvPr/>
          </p:nvSpPr>
          <p:spPr bwMode="auto">
            <a:xfrm>
              <a:off x="3835400" y="5583238"/>
              <a:ext cx="8016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Template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1" name="Rectangle 34"/>
            <p:cNvSpPr>
              <a:spLocks noChangeArrowheads="1"/>
            </p:cNvSpPr>
            <p:nvPr/>
          </p:nvSpPr>
          <p:spPr bwMode="auto">
            <a:xfrm>
              <a:off x="4498975" y="5583238"/>
              <a:ext cx="16510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2" name="Rectangle 35"/>
            <p:cNvSpPr>
              <a:spLocks noChangeArrowheads="1"/>
            </p:cNvSpPr>
            <p:nvPr/>
          </p:nvSpPr>
          <p:spPr bwMode="auto">
            <a:xfrm>
              <a:off x="4565650" y="5583238"/>
              <a:ext cx="13493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 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3" name="Rectangle 36"/>
            <p:cNvSpPr>
              <a:spLocks noChangeArrowheads="1"/>
            </p:cNvSpPr>
            <p:nvPr/>
          </p:nvSpPr>
          <p:spPr bwMode="auto">
            <a:xfrm>
              <a:off x="4603750" y="5583238"/>
              <a:ext cx="1073150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Classification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2" name="Line 55"/>
            <p:cNvSpPr>
              <a:spLocks noChangeShapeType="1"/>
            </p:cNvSpPr>
            <p:nvPr/>
          </p:nvSpPr>
          <p:spPr bwMode="auto">
            <a:xfrm>
              <a:off x="2614613" y="2074863"/>
              <a:ext cx="93663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4" name="Freeform 57"/>
            <p:cNvSpPr>
              <a:spLocks/>
            </p:cNvSpPr>
            <p:nvPr/>
          </p:nvSpPr>
          <p:spPr bwMode="auto">
            <a:xfrm>
              <a:off x="3351213" y="5943601"/>
              <a:ext cx="900113" cy="238125"/>
            </a:xfrm>
            <a:custGeom>
              <a:avLst/>
              <a:gdLst>
                <a:gd name="T0" fmla="*/ 567 w 4271"/>
                <a:gd name="T1" fmla="*/ 1134 h 1134"/>
                <a:gd name="T2" fmla="*/ 3704 w 4271"/>
                <a:gd name="T3" fmla="*/ 1134 h 1134"/>
                <a:gd name="T4" fmla="*/ 4271 w 4271"/>
                <a:gd name="T5" fmla="*/ 567 h 1134"/>
                <a:gd name="T6" fmla="*/ 3704 w 4271"/>
                <a:gd name="T7" fmla="*/ 0 h 1134"/>
                <a:gd name="T8" fmla="*/ 567 w 4271"/>
                <a:gd name="T9" fmla="*/ 0 h 1134"/>
                <a:gd name="T10" fmla="*/ 0 w 4271"/>
                <a:gd name="T11" fmla="*/ 567 h 1134"/>
                <a:gd name="T12" fmla="*/ 567 w 4271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1" h="1134">
                  <a:moveTo>
                    <a:pt x="567" y="1134"/>
                  </a:moveTo>
                  <a:lnTo>
                    <a:pt x="3704" y="1134"/>
                  </a:lnTo>
                  <a:cubicBezTo>
                    <a:pt x="4017" y="1134"/>
                    <a:pt x="4271" y="880"/>
                    <a:pt x="4271" y="567"/>
                  </a:cubicBezTo>
                  <a:cubicBezTo>
                    <a:pt x="4271" y="254"/>
                    <a:pt x="4017" y="0"/>
                    <a:pt x="3704" y="0"/>
                  </a:cubicBezTo>
                  <a:lnTo>
                    <a:pt x="567" y="0"/>
                  </a:ln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4"/>
                    <a:pt x="567" y="1134"/>
                  </a:cubicBezTo>
                  <a:close/>
                </a:path>
              </a:pathLst>
            </a:custGeom>
            <a:solidFill>
              <a:srgbClr val="9DBB6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5" name="Rectangle 58"/>
            <p:cNvSpPr>
              <a:spLocks noChangeArrowheads="1"/>
            </p:cNvSpPr>
            <p:nvPr/>
          </p:nvSpPr>
          <p:spPr bwMode="auto">
            <a:xfrm>
              <a:off x="3641725" y="5959476"/>
              <a:ext cx="434975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User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6" name="Freeform 59"/>
            <p:cNvSpPr>
              <a:spLocks/>
            </p:cNvSpPr>
            <p:nvPr/>
          </p:nvSpPr>
          <p:spPr bwMode="auto">
            <a:xfrm>
              <a:off x="5103813" y="5943601"/>
              <a:ext cx="900113" cy="238125"/>
            </a:xfrm>
            <a:custGeom>
              <a:avLst/>
              <a:gdLst>
                <a:gd name="T0" fmla="*/ 567 w 4271"/>
                <a:gd name="T1" fmla="*/ 1134 h 1134"/>
                <a:gd name="T2" fmla="*/ 3704 w 4271"/>
                <a:gd name="T3" fmla="*/ 1134 h 1134"/>
                <a:gd name="T4" fmla="*/ 4271 w 4271"/>
                <a:gd name="T5" fmla="*/ 567 h 1134"/>
                <a:gd name="T6" fmla="*/ 3704 w 4271"/>
                <a:gd name="T7" fmla="*/ 0 h 1134"/>
                <a:gd name="T8" fmla="*/ 567 w 4271"/>
                <a:gd name="T9" fmla="*/ 0 h 1134"/>
                <a:gd name="T10" fmla="*/ 0 w 4271"/>
                <a:gd name="T11" fmla="*/ 567 h 1134"/>
                <a:gd name="T12" fmla="*/ 567 w 4271"/>
                <a:gd name="T13" fmla="*/ 1134 h 1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71" h="1134">
                  <a:moveTo>
                    <a:pt x="567" y="1134"/>
                  </a:moveTo>
                  <a:lnTo>
                    <a:pt x="3704" y="1134"/>
                  </a:lnTo>
                  <a:cubicBezTo>
                    <a:pt x="4017" y="1134"/>
                    <a:pt x="4271" y="880"/>
                    <a:pt x="4271" y="567"/>
                  </a:cubicBezTo>
                  <a:cubicBezTo>
                    <a:pt x="4271" y="254"/>
                    <a:pt x="4017" y="0"/>
                    <a:pt x="3704" y="0"/>
                  </a:cubicBezTo>
                  <a:lnTo>
                    <a:pt x="567" y="0"/>
                  </a:lnTo>
                  <a:cubicBezTo>
                    <a:pt x="254" y="0"/>
                    <a:pt x="0" y="254"/>
                    <a:pt x="0" y="567"/>
                  </a:cubicBezTo>
                  <a:cubicBezTo>
                    <a:pt x="0" y="880"/>
                    <a:pt x="254" y="1134"/>
                    <a:pt x="567" y="1134"/>
                  </a:cubicBezTo>
                  <a:close/>
                </a:path>
              </a:pathLst>
            </a:custGeom>
            <a:solidFill>
              <a:srgbClr val="C665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87" name="Rectangle 60"/>
            <p:cNvSpPr>
              <a:spLocks noChangeArrowheads="1"/>
            </p:cNvSpPr>
            <p:nvPr/>
          </p:nvSpPr>
          <p:spPr bwMode="auto">
            <a:xfrm>
              <a:off x="5256213" y="5959476"/>
              <a:ext cx="728663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Attacker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8" name="Line 61"/>
            <p:cNvSpPr>
              <a:spLocks noChangeShapeType="1"/>
            </p:cNvSpPr>
            <p:nvPr/>
          </p:nvSpPr>
          <p:spPr bwMode="auto">
            <a:xfrm>
              <a:off x="2212975" y="5213351"/>
              <a:ext cx="0" cy="40481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0" name="Freeform 63"/>
            <p:cNvSpPr>
              <a:spLocks/>
            </p:cNvSpPr>
            <p:nvPr/>
          </p:nvSpPr>
          <p:spPr bwMode="auto">
            <a:xfrm>
              <a:off x="3576638" y="5595938"/>
              <a:ext cx="68263" cy="44450"/>
            </a:xfrm>
            <a:custGeom>
              <a:avLst/>
              <a:gdLst>
                <a:gd name="T0" fmla="*/ 0 w 43"/>
                <a:gd name="T1" fmla="*/ 0 h 28"/>
                <a:gd name="T2" fmla="*/ 43 w 43"/>
                <a:gd name="T3" fmla="*/ 14 h 28"/>
                <a:gd name="T4" fmla="*/ 0 w 43"/>
                <a:gd name="T5" fmla="*/ 28 h 28"/>
                <a:gd name="T6" fmla="*/ 0 w 4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43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96" name="Freeform 69"/>
            <p:cNvSpPr>
              <a:spLocks/>
            </p:cNvSpPr>
            <p:nvPr/>
          </p:nvSpPr>
          <p:spPr bwMode="auto">
            <a:xfrm>
              <a:off x="1809750" y="4576763"/>
              <a:ext cx="801688" cy="636588"/>
            </a:xfrm>
            <a:custGeom>
              <a:avLst/>
              <a:gdLst>
                <a:gd name="T0" fmla="*/ 3799 w 3799"/>
                <a:gd name="T1" fmla="*/ 2700 h 3024"/>
                <a:gd name="T2" fmla="*/ 1899 w 3799"/>
                <a:gd name="T3" fmla="*/ 3024 h 3024"/>
                <a:gd name="T4" fmla="*/ 0 w 3799"/>
                <a:gd name="T5" fmla="*/ 2700 h 3024"/>
                <a:gd name="T6" fmla="*/ 0 w 3799"/>
                <a:gd name="T7" fmla="*/ 324 h 3024"/>
                <a:gd name="T8" fmla="*/ 1899 w 3799"/>
                <a:gd name="T9" fmla="*/ 0 h 3024"/>
                <a:gd name="T10" fmla="*/ 3799 w 3799"/>
                <a:gd name="T11" fmla="*/ 324 h 3024"/>
                <a:gd name="T12" fmla="*/ 3799 w 3799"/>
                <a:gd name="T13" fmla="*/ 2700 h 3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99" h="3024">
                  <a:moveTo>
                    <a:pt x="3799" y="2700"/>
                  </a:moveTo>
                  <a:cubicBezTo>
                    <a:pt x="3799" y="2879"/>
                    <a:pt x="2948" y="3024"/>
                    <a:pt x="1899" y="3024"/>
                  </a:cubicBezTo>
                  <a:cubicBezTo>
                    <a:pt x="850" y="3024"/>
                    <a:pt x="0" y="2879"/>
                    <a:pt x="0" y="2700"/>
                  </a:cubicBezTo>
                  <a:lnTo>
                    <a:pt x="0" y="324"/>
                  </a:lnTo>
                  <a:cubicBezTo>
                    <a:pt x="0" y="145"/>
                    <a:pt x="850" y="0"/>
                    <a:pt x="1899" y="0"/>
                  </a:cubicBezTo>
                  <a:cubicBezTo>
                    <a:pt x="2948" y="0"/>
                    <a:pt x="3799" y="145"/>
                    <a:pt x="3799" y="324"/>
                  </a:cubicBezTo>
                  <a:lnTo>
                    <a:pt x="3799" y="2700"/>
                  </a:lnTo>
                  <a:close/>
                </a:path>
              </a:pathLst>
            </a:custGeom>
            <a:solidFill>
              <a:srgbClr val="BFBFBF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50" name="组合 249"/>
            <p:cNvGrpSpPr/>
            <p:nvPr/>
          </p:nvGrpSpPr>
          <p:grpSpPr>
            <a:xfrm>
              <a:off x="1809750" y="4576763"/>
              <a:ext cx="3903663" cy="1239838"/>
              <a:chOff x="1809750" y="4576763"/>
              <a:chExt cx="3903663" cy="1239838"/>
            </a:xfrm>
          </p:grpSpPr>
          <p:sp>
            <p:nvSpPr>
              <p:cNvPr id="158" name="Rectangle 31"/>
              <p:cNvSpPr>
                <a:spLocks noChangeArrowheads="1"/>
              </p:cNvSpPr>
              <p:nvPr/>
            </p:nvSpPr>
            <p:spPr bwMode="auto">
              <a:xfrm>
                <a:off x="3641725" y="5419726"/>
                <a:ext cx="2071688" cy="39687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9" name="Line 62"/>
              <p:cNvSpPr>
                <a:spLocks noChangeShapeType="1"/>
              </p:cNvSpPr>
              <p:nvPr/>
            </p:nvSpPr>
            <p:spPr bwMode="auto">
              <a:xfrm>
                <a:off x="2212975" y="5618163"/>
                <a:ext cx="13700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7" name="Freeform 70"/>
              <p:cNvSpPr>
                <a:spLocks noEditPoints="1"/>
              </p:cNvSpPr>
              <p:nvPr/>
            </p:nvSpPr>
            <p:spPr bwMode="auto">
              <a:xfrm>
                <a:off x="1809750" y="4576763"/>
                <a:ext cx="801688" cy="636588"/>
              </a:xfrm>
              <a:custGeom>
                <a:avLst/>
                <a:gdLst>
                  <a:gd name="T0" fmla="*/ 3799 w 3799"/>
                  <a:gd name="T1" fmla="*/ 2700 h 3024"/>
                  <a:gd name="T2" fmla="*/ 1899 w 3799"/>
                  <a:gd name="T3" fmla="*/ 3024 h 3024"/>
                  <a:gd name="T4" fmla="*/ 0 w 3799"/>
                  <a:gd name="T5" fmla="*/ 2700 h 3024"/>
                  <a:gd name="T6" fmla="*/ 0 w 3799"/>
                  <a:gd name="T7" fmla="*/ 324 h 3024"/>
                  <a:gd name="T8" fmla="*/ 1899 w 3799"/>
                  <a:gd name="T9" fmla="*/ 0 h 3024"/>
                  <a:gd name="T10" fmla="*/ 3799 w 3799"/>
                  <a:gd name="T11" fmla="*/ 324 h 3024"/>
                  <a:gd name="T12" fmla="*/ 3799 w 3799"/>
                  <a:gd name="T13" fmla="*/ 2700 h 3024"/>
                  <a:gd name="T14" fmla="*/ 0 w 3799"/>
                  <a:gd name="T15" fmla="*/ 324 h 3024"/>
                  <a:gd name="T16" fmla="*/ 1899 w 3799"/>
                  <a:gd name="T17" fmla="*/ 647 h 3024"/>
                  <a:gd name="T18" fmla="*/ 3799 w 3799"/>
                  <a:gd name="T19" fmla="*/ 324 h 3024"/>
                  <a:gd name="T20" fmla="*/ 0 w 3799"/>
                  <a:gd name="T21" fmla="*/ 676 h 3024"/>
                  <a:gd name="T22" fmla="*/ 1899 w 3799"/>
                  <a:gd name="T23" fmla="*/ 999 h 3024"/>
                  <a:gd name="T24" fmla="*/ 3799 w 3799"/>
                  <a:gd name="T25" fmla="*/ 676 h 3024"/>
                  <a:gd name="T26" fmla="*/ 0 w 3799"/>
                  <a:gd name="T27" fmla="*/ 500 h 3024"/>
                  <a:gd name="T28" fmla="*/ 1899 w 3799"/>
                  <a:gd name="T29" fmla="*/ 823 h 3024"/>
                  <a:gd name="T30" fmla="*/ 3799 w 3799"/>
                  <a:gd name="T31" fmla="*/ 500 h 30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99" h="3024">
                    <a:moveTo>
                      <a:pt x="3799" y="2700"/>
                    </a:moveTo>
                    <a:cubicBezTo>
                      <a:pt x="3799" y="2879"/>
                      <a:pt x="2948" y="3024"/>
                      <a:pt x="1899" y="3024"/>
                    </a:cubicBezTo>
                    <a:cubicBezTo>
                      <a:pt x="850" y="3024"/>
                      <a:pt x="0" y="2879"/>
                      <a:pt x="0" y="2700"/>
                    </a:cubicBezTo>
                    <a:lnTo>
                      <a:pt x="0" y="324"/>
                    </a:lnTo>
                    <a:cubicBezTo>
                      <a:pt x="0" y="145"/>
                      <a:pt x="850" y="0"/>
                      <a:pt x="1899" y="0"/>
                    </a:cubicBezTo>
                    <a:cubicBezTo>
                      <a:pt x="2948" y="0"/>
                      <a:pt x="3799" y="145"/>
                      <a:pt x="3799" y="324"/>
                    </a:cubicBezTo>
                    <a:lnTo>
                      <a:pt x="3799" y="2700"/>
                    </a:lnTo>
                    <a:close/>
                    <a:moveTo>
                      <a:pt x="0" y="324"/>
                    </a:moveTo>
                    <a:cubicBezTo>
                      <a:pt x="0" y="503"/>
                      <a:pt x="850" y="647"/>
                      <a:pt x="1899" y="647"/>
                    </a:cubicBezTo>
                    <a:cubicBezTo>
                      <a:pt x="2948" y="647"/>
                      <a:pt x="3799" y="503"/>
                      <a:pt x="3799" y="324"/>
                    </a:cubicBezTo>
                    <a:moveTo>
                      <a:pt x="0" y="676"/>
                    </a:moveTo>
                    <a:cubicBezTo>
                      <a:pt x="0" y="854"/>
                      <a:pt x="850" y="999"/>
                      <a:pt x="1899" y="999"/>
                    </a:cubicBezTo>
                    <a:cubicBezTo>
                      <a:pt x="2948" y="999"/>
                      <a:pt x="3799" y="854"/>
                      <a:pt x="3799" y="676"/>
                    </a:cubicBezTo>
                    <a:moveTo>
                      <a:pt x="0" y="500"/>
                    </a:moveTo>
                    <a:cubicBezTo>
                      <a:pt x="0" y="678"/>
                      <a:pt x="850" y="823"/>
                      <a:pt x="1899" y="823"/>
                    </a:cubicBezTo>
                    <a:cubicBezTo>
                      <a:pt x="2948" y="823"/>
                      <a:pt x="3799" y="678"/>
                      <a:pt x="3799" y="500"/>
                    </a:cubicBezTo>
                  </a:path>
                </a:pathLst>
              </a:custGeom>
              <a:noFill/>
              <a:ln w="1270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198" name="Rectangle 71"/>
            <p:cNvSpPr>
              <a:spLocks noChangeArrowheads="1"/>
            </p:cNvSpPr>
            <p:nvPr/>
          </p:nvSpPr>
          <p:spPr bwMode="auto">
            <a:xfrm>
              <a:off x="2051050" y="4772026"/>
              <a:ext cx="434975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User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9" name="Rectangle 72"/>
            <p:cNvSpPr>
              <a:spLocks noChangeArrowheads="1"/>
            </p:cNvSpPr>
            <p:nvPr/>
          </p:nvSpPr>
          <p:spPr bwMode="auto">
            <a:xfrm>
              <a:off x="1846263" y="4940301"/>
              <a:ext cx="873125" cy="265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3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Templates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3" name="Freeform 56"/>
            <p:cNvSpPr>
              <a:spLocks/>
            </p:cNvSpPr>
            <p:nvPr/>
          </p:nvSpPr>
          <p:spPr bwMode="auto">
            <a:xfrm>
              <a:off x="2701925" y="2052638"/>
              <a:ext cx="68263" cy="44450"/>
            </a:xfrm>
            <a:custGeom>
              <a:avLst/>
              <a:gdLst>
                <a:gd name="T0" fmla="*/ 0 w 43"/>
                <a:gd name="T1" fmla="*/ 0 h 28"/>
                <a:gd name="T2" fmla="*/ 43 w 43"/>
                <a:gd name="T3" fmla="*/ 14 h 28"/>
                <a:gd name="T4" fmla="*/ 0 w 43"/>
                <a:gd name="T5" fmla="*/ 28 h 28"/>
                <a:gd name="T6" fmla="*/ 0 w 43"/>
                <a:gd name="T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28">
                  <a:moveTo>
                    <a:pt x="0" y="0"/>
                  </a:moveTo>
                  <a:lnTo>
                    <a:pt x="43" y="14"/>
                  </a:lnTo>
                  <a:lnTo>
                    <a:pt x="0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47" name="组合 246"/>
            <p:cNvGrpSpPr/>
            <p:nvPr/>
          </p:nvGrpSpPr>
          <p:grpSpPr>
            <a:xfrm>
              <a:off x="2765425" y="2789238"/>
              <a:ext cx="3824288" cy="1674813"/>
              <a:chOff x="2765425" y="2789238"/>
              <a:chExt cx="3824288" cy="1674813"/>
            </a:xfrm>
          </p:grpSpPr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2765425" y="2789238"/>
                <a:ext cx="3824288" cy="1573213"/>
              </a:xfrm>
              <a:prstGeom prst="rect">
                <a:avLst/>
              </a:prstGeom>
              <a:solidFill>
                <a:srgbClr val="C7E0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" name="Freeform 6"/>
              <p:cNvSpPr>
                <a:spLocks/>
              </p:cNvSpPr>
              <p:nvPr/>
            </p:nvSpPr>
            <p:spPr bwMode="auto">
              <a:xfrm>
                <a:off x="2805113" y="3394076"/>
                <a:ext cx="1833563" cy="238125"/>
              </a:xfrm>
              <a:custGeom>
                <a:avLst/>
                <a:gdLst>
                  <a:gd name="T0" fmla="*/ 0 w 1155"/>
                  <a:gd name="T1" fmla="*/ 150 h 150"/>
                  <a:gd name="T2" fmla="*/ 1080 w 1155"/>
                  <a:gd name="T3" fmla="*/ 150 h 150"/>
                  <a:gd name="T4" fmla="*/ 1155 w 1155"/>
                  <a:gd name="T5" fmla="*/ 0 h 150"/>
                  <a:gd name="T6" fmla="*/ 75 w 1155"/>
                  <a:gd name="T7" fmla="*/ 0 h 150"/>
                  <a:gd name="T8" fmla="*/ 0 w 1155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150">
                    <a:moveTo>
                      <a:pt x="0" y="150"/>
                    </a:moveTo>
                    <a:lnTo>
                      <a:pt x="1080" y="150"/>
                    </a:lnTo>
                    <a:lnTo>
                      <a:pt x="1155" y="0"/>
                    </a:lnTo>
                    <a:lnTo>
                      <a:pt x="75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7" name="Freeform 7"/>
              <p:cNvSpPr>
                <a:spLocks/>
              </p:cNvSpPr>
              <p:nvPr/>
            </p:nvSpPr>
            <p:spPr bwMode="auto">
              <a:xfrm>
                <a:off x="2805113" y="3394076"/>
                <a:ext cx="1833563" cy="238125"/>
              </a:xfrm>
              <a:custGeom>
                <a:avLst/>
                <a:gdLst>
                  <a:gd name="T0" fmla="*/ 0 w 1155"/>
                  <a:gd name="T1" fmla="*/ 150 h 150"/>
                  <a:gd name="T2" fmla="*/ 1080 w 1155"/>
                  <a:gd name="T3" fmla="*/ 150 h 150"/>
                  <a:gd name="T4" fmla="*/ 1155 w 1155"/>
                  <a:gd name="T5" fmla="*/ 0 h 150"/>
                  <a:gd name="T6" fmla="*/ 75 w 1155"/>
                  <a:gd name="T7" fmla="*/ 0 h 150"/>
                  <a:gd name="T8" fmla="*/ 0 w 1155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150">
                    <a:moveTo>
                      <a:pt x="0" y="150"/>
                    </a:moveTo>
                    <a:lnTo>
                      <a:pt x="1080" y="150"/>
                    </a:lnTo>
                    <a:lnTo>
                      <a:pt x="1155" y="0"/>
                    </a:lnTo>
                    <a:lnTo>
                      <a:pt x="75" y="0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6" name="Rectangle 9"/>
              <p:cNvSpPr>
                <a:spLocks noChangeArrowheads="1"/>
              </p:cNvSpPr>
              <p:nvPr/>
            </p:nvSpPr>
            <p:spPr bwMode="auto">
              <a:xfrm>
                <a:off x="3578225" y="4084638"/>
                <a:ext cx="2230438" cy="23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7" name="Rectangle 10"/>
              <p:cNvSpPr>
                <a:spLocks noChangeArrowheads="1"/>
              </p:cNvSpPr>
              <p:nvPr/>
            </p:nvSpPr>
            <p:spPr bwMode="auto">
              <a:xfrm>
                <a:off x="3578225" y="4084638"/>
                <a:ext cx="2230438" cy="23812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8" name="Rectangle 11"/>
              <p:cNvSpPr>
                <a:spLocks noChangeArrowheads="1"/>
              </p:cNvSpPr>
              <p:nvPr/>
            </p:nvSpPr>
            <p:spPr bwMode="auto">
              <a:xfrm>
                <a:off x="3663950" y="4094163"/>
                <a:ext cx="91598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Geometric 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39" name="Rectangle 12"/>
              <p:cNvSpPr>
                <a:spLocks noChangeArrowheads="1"/>
              </p:cNvSpPr>
              <p:nvPr/>
            </p:nvSpPr>
            <p:spPr bwMode="auto">
              <a:xfrm>
                <a:off x="4437063" y="4094163"/>
                <a:ext cx="1463675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Feature Extraction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9" name="Rectangle 42"/>
              <p:cNvSpPr>
                <a:spLocks noChangeArrowheads="1"/>
              </p:cNvSpPr>
              <p:nvPr/>
            </p:nvSpPr>
            <p:spPr bwMode="auto">
              <a:xfrm>
                <a:off x="2830513" y="2798763"/>
                <a:ext cx="2541588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C05046"/>
                    </a:solidFill>
                    <a:effectLst/>
                    <a:latin typeface="Calibri" panose="020F0502020204030204" pitchFamily="34" charset="0"/>
                  </a:rPr>
                  <a:t>Individual Feature Characterizing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0" name="Rectangle 43"/>
              <p:cNvSpPr>
                <a:spLocks noChangeArrowheads="1"/>
              </p:cNvSpPr>
              <p:nvPr/>
            </p:nvSpPr>
            <p:spPr bwMode="auto">
              <a:xfrm>
                <a:off x="3960813" y="3760788"/>
                <a:ext cx="1433513" cy="2286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1" name="Rectangle 44"/>
              <p:cNvSpPr>
                <a:spLocks noChangeArrowheads="1"/>
              </p:cNvSpPr>
              <p:nvPr/>
            </p:nvSpPr>
            <p:spPr bwMode="auto">
              <a:xfrm>
                <a:off x="3960813" y="3760788"/>
                <a:ext cx="1433513" cy="228600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2" name="Rectangle 45"/>
              <p:cNvSpPr>
                <a:spLocks noChangeArrowheads="1"/>
              </p:cNvSpPr>
              <p:nvPr/>
            </p:nvSpPr>
            <p:spPr bwMode="auto">
              <a:xfrm>
                <a:off x="4132263" y="3765551"/>
                <a:ext cx="12525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Data Reshaping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3" name="Rectangle 46"/>
              <p:cNvSpPr>
                <a:spLocks noChangeArrowheads="1"/>
              </p:cNvSpPr>
              <p:nvPr/>
            </p:nvSpPr>
            <p:spPr bwMode="auto">
              <a:xfrm>
                <a:off x="3562350" y="3027363"/>
                <a:ext cx="2230438" cy="239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4" name="Rectangle 47"/>
              <p:cNvSpPr>
                <a:spLocks noChangeArrowheads="1"/>
              </p:cNvSpPr>
              <p:nvPr/>
            </p:nvSpPr>
            <p:spPr bwMode="auto">
              <a:xfrm>
                <a:off x="3562350" y="3027363"/>
                <a:ext cx="2230438" cy="2397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5" name="Rectangle 48"/>
              <p:cNvSpPr>
                <a:spLocks noChangeArrowheads="1"/>
              </p:cNvSpPr>
              <p:nvPr/>
            </p:nvSpPr>
            <p:spPr bwMode="auto">
              <a:xfrm>
                <a:off x="3709988" y="3036888"/>
                <a:ext cx="2154238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Cardiac Cycle Segmentation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0" name="Rectangle 73"/>
              <p:cNvSpPr>
                <a:spLocks noChangeArrowheads="1"/>
              </p:cNvSpPr>
              <p:nvPr/>
            </p:nvSpPr>
            <p:spPr bwMode="auto">
              <a:xfrm>
                <a:off x="3033713" y="3405188"/>
                <a:ext cx="536575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Single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1" name="Rectangle 74"/>
              <p:cNvSpPr>
                <a:spLocks noChangeArrowheads="1"/>
              </p:cNvSpPr>
              <p:nvPr/>
            </p:nvSpPr>
            <p:spPr bwMode="auto">
              <a:xfrm>
                <a:off x="3452813" y="3405188"/>
                <a:ext cx="1349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2" name="Rectangle 75"/>
              <p:cNvSpPr>
                <a:spLocks noChangeArrowheads="1"/>
              </p:cNvSpPr>
              <p:nvPr/>
            </p:nvSpPr>
            <p:spPr bwMode="auto">
              <a:xfrm>
                <a:off x="3490913" y="3405188"/>
                <a:ext cx="1071563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Cardiac Cycle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3" name="Freeform 76"/>
              <p:cNvSpPr>
                <a:spLocks/>
              </p:cNvSpPr>
              <p:nvPr/>
            </p:nvSpPr>
            <p:spPr bwMode="auto">
              <a:xfrm>
                <a:off x="4716463" y="3389313"/>
                <a:ext cx="1833563" cy="238125"/>
              </a:xfrm>
              <a:custGeom>
                <a:avLst/>
                <a:gdLst>
                  <a:gd name="T0" fmla="*/ 0 w 1155"/>
                  <a:gd name="T1" fmla="*/ 150 h 150"/>
                  <a:gd name="T2" fmla="*/ 1080 w 1155"/>
                  <a:gd name="T3" fmla="*/ 150 h 150"/>
                  <a:gd name="T4" fmla="*/ 1155 w 1155"/>
                  <a:gd name="T5" fmla="*/ 0 h 150"/>
                  <a:gd name="T6" fmla="*/ 75 w 1155"/>
                  <a:gd name="T7" fmla="*/ 0 h 150"/>
                  <a:gd name="T8" fmla="*/ 0 w 1155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150">
                    <a:moveTo>
                      <a:pt x="0" y="150"/>
                    </a:moveTo>
                    <a:lnTo>
                      <a:pt x="1080" y="150"/>
                    </a:lnTo>
                    <a:lnTo>
                      <a:pt x="1155" y="0"/>
                    </a:lnTo>
                    <a:lnTo>
                      <a:pt x="75" y="0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4" name="Freeform 77"/>
              <p:cNvSpPr>
                <a:spLocks/>
              </p:cNvSpPr>
              <p:nvPr/>
            </p:nvSpPr>
            <p:spPr bwMode="auto">
              <a:xfrm>
                <a:off x="4716463" y="3389313"/>
                <a:ext cx="1833563" cy="238125"/>
              </a:xfrm>
              <a:custGeom>
                <a:avLst/>
                <a:gdLst>
                  <a:gd name="T0" fmla="*/ 0 w 1155"/>
                  <a:gd name="T1" fmla="*/ 150 h 150"/>
                  <a:gd name="T2" fmla="*/ 1080 w 1155"/>
                  <a:gd name="T3" fmla="*/ 150 h 150"/>
                  <a:gd name="T4" fmla="*/ 1155 w 1155"/>
                  <a:gd name="T5" fmla="*/ 0 h 150"/>
                  <a:gd name="T6" fmla="*/ 75 w 1155"/>
                  <a:gd name="T7" fmla="*/ 0 h 150"/>
                  <a:gd name="T8" fmla="*/ 0 w 1155"/>
                  <a:gd name="T9" fmla="*/ 15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55" h="150">
                    <a:moveTo>
                      <a:pt x="0" y="150"/>
                    </a:moveTo>
                    <a:lnTo>
                      <a:pt x="1080" y="150"/>
                    </a:lnTo>
                    <a:lnTo>
                      <a:pt x="1155" y="0"/>
                    </a:lnTo>
                    <a:lnTo>
                      <a:pt x="75" y="0"/>
                    </a:lnTo>
                    <a:lnTo>
                      <a:pt x="0" y="150"/>
                    </a:lnTo>
                    <a:close/>
                  </a:path>
                </a:pathLst>
              </a:cu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5" name="Rectangle 78"/>
              <p:cNvSpPr>
                <a:spLocks noChangeArrowheads="1"/>
              </p:cNvSpPr>
              <p:nvPr/>
            </p:nvSpPr>
            <p:spPr bwMode="auto">
              <a:xfrm>
                <a:off x="4822825" y="3400426"/>
                <a:ext cx="17478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Multiple Cardiac Cycle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6" name="Rectangle 79"/>
              <p:cNvSpPr>
                <a:spLocks noChangeArrowheads="1"/>
              </p:cNvSpPr>
              <p:nvPr/>
            </p:nvSpPr>
            <p:spPr bwMode="auto">
              <a:xfrm>
                <a:off x="6380163" y="3400426"/>
                <a:ext cx="165100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6" name="Line 89"/>
              <p:cNvSpPr>
                <a:spLocks noChangeShapeType="1"/>
              </p:cNvSpPr>
              <p:nvPr/>
            </p:nvSpPr>
            <p:spPr bwMode="auto">
              <a:xfrm>
                <a:off x="3721100" y="3309938"/>
                <a:ext cx="0" cy="17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7" name="Freeform 90"/>
              <p:cNvSpPr>
                <a:spLocks/>
              </p:cNvSpPr>
              <p:nvPr/>
            </p:nvSpPr>
            <p:spPr bwMode="auto">
              <a:xfrm>
                <a:off x="3698875" y="3321051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4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4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8" name="Line 91"/>
              <p:cNvSpPr>
                <a:spLocks noChangeShapeType="1"/>
              </p:cNvSpPr>
              <p:nvPr/>
            </p:nvSpPr>
            <p:spPr bwMode="auto">
              <a:xfrm>
                <a:off x="4678363" y="3271838"/>
                <a:ext cx="0" cy="333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9" name="Line 92"/>
              <p:cNvSpPr>
                <a:spLocks noChangeShapeType="1"/>
              </p:cNvSpPr>
              <p:nvPr/>
            </p:nvSpPr>
            <p:spPr bwMode="auto">
              <a:xfrm>
                <a:off x="3721100" y="3309938"/>
                <a:ext cx="1912938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0" name="Line 93"/>
              <p:cNvSpPr>
                <a:spLocks noChangeShapeType="1"/>
              </p:cNvSpPr>
              <p:nvPr/>
            </p:nvSpPr>
            <p:spPr bwMode="auto">
              <a:xfrm>
                <a:off x="5634038" y="3309938"/>
                <a:ext cx="0" cy="17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1" name="Freeform 94"/>
              <p:cNvSpPr>
                <a:spLocks/>
              </p:cNvSpPr>
              <p:nvPr/>
            </p:nvSpPr>
            <p:spPr bwMode="auto">
              <a:xfrm>
                <a:off x="5610225" y="3321051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2" name="Line 95"/>
              <p:cNvSpPr>
                <a:spLocks noChangeShapeType="1"/>
              </p:cNvSpPr>
              <p:nvPr/>
            </p:nvSpPr>
            <p:spPr bwMode="auto">
              <a:xfrm>
                <a:off x="5553075" y="3644901"/>
                <a:ext cx="0" cy="349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3" name="Line 96"/>
              <p:cNvSpPr>
                <a:spLocks noChangeShapeType="1"/>
              </p:cNvSpPr>
              <p:nvPr/>
            </p:nvSpPr>
            <p:spPr bwMode="auto">
              <a:xfrm>
                <a:off x="3802063" y="3644901"/>
                <a:ext cx="0" cy="349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4" name="Line 97"/>
              <p:cNvSpPr>
                <a:spLocks noChangeShapeType="1"/>
              </p:cNvSpPr>
              <p:nvPr/>
            </p:nvSpPr>
            <p:spPr bwMode="auto">
              <a:xfrm>
                <a:off x="3802063" y="3679826"/>
                <a:ext cx="17510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5" name="Line 98"/>
              <p:cNvSpPr>
                <a:spLocks noChangeShapeType="1"/>
              </p:cNvSpPr>
              <p:nvPr/>
            </p:nvSpPr>
            <p:spPr bwMode="auto">
              <a:xfrm>
                <a:off x="4678363" y="3679826"/>
                <a:ext cx="0" cy="17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6" name="Freeform 99"/>
              <p:cNvSpPr>
                <a:spLocks/>
              </p:cNvSpPr>
              <p:nvPr/>
            </p:nvSpPr>
            <p:spPr bwMode="auto">
              <a:xfrm>
                <a:off x="4654550" y="3690938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7" name="Line 100"/>
              <p:cNvSpPr>
                <a:spLocks noChangeShapeType="1"/>
              </p:cNvSpPr>
              <p:nvPr/>
            </p:nvSpPr>
            <p:spPr bwMode="auto">
              <a:xfrm>
                <a:off x="4678363" y="3989388"/>
                <a:ext cx="0" cy="333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8" name="Freeform 101"/>
              <p:cNvSpPr>
                <a:spLocks/>
              </p:cNvSpPr>
              <p:nvPr/>
            </p:nvSpPr>
            <p:spPr bwMode="auto">
              <a:xfrm>
                <a:off x="4654550" y="4016376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29" name="Line 102"/>
              <p:cNvSpPr>
                <a:spLocks noChangeShapeType="1"/>
              </p:cNvSpPr>
              <p:nvPr/>
            </p:nvSpPr>
            <p:spPr bwMode="auto">
              <a:xfrm>
                <a:off x="4678363" y="4322763"/>
                <a:ext cx="0" cy="7937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0" name="Freeform 103"/>
              <p:cNvSpPr>
                <a:spLocks/>
              </p:cNvSpPr>
              <p:nvPr/>
            </p:nvSpPr>
            <p:spPr bwMode="auto">
              <a:xfrm>
                <a:off x="4654550" y="4395788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grpSp>
          <p:nvGrpSpPr>
            <p:cNvPr id="249" name="组合 248"/>
            <p:cNvGrpSpPr/>
            <p:nvPr/>
          </p:nvGrpSpPr>
          <p:grpSpPr>
            <a:xfrm>
              <a:off x="2765425" y="4465638"/>
              <a:ext cx="3824288" cy="950913"/>
              <a:chOff x="2765425" y="4465638"/>
              <a:chExt cx="3824288" cy="950913"/>
            </a:xfrm>
          </p:grpSpPr>
          <p:sp>
            <p:nvSpPr>
              <p:cNvPr id="153" name="Rectangle 26"/>
              <p:cNvSpPr>
                <a:spLocks noChangeArrowheads="1"/>
              </p:cNvSpPr>
              <p:nvPr/>
            </p:nvSpPr>
            <p:spPr bwMode="auto">
              <a:xfrm>
                <a:off x="2765425" y="4465638"/>
                <a:ext cx="3824288" cy="850900"/>
              </a:xfrm>
              <a:prstGeom prst="rect">
                <a:avLst/>
              </a:prstGeom>
              <a:solidFill>
                <a:srgbClr val="EEB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4" name="Rectangle 37"/>
              <p:cNvSpPr>
                <a:spLocks noChangeArrowheads="1"/>
              </p:cNvSpPr>
              <p:nvPr/>
            </p:nvSpPr>
            <p:spPr bwMode="auto">
              <a:xfrm>
                <a:off x="3721100" y="4703763"/>
                <a:ext cx="1912938" cy="23971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5" name="Rectangle 38"/>
              <p:cNvSpPr>
                <a:spLocks noChangeArrowheads="1"/>
              </p:cNvSpPr>
              <p:nvPr/>
            </p:nvSpPr>
            <p:spPr bwMode="auto">
              <a:xfrm>
                <a:off x="3721100" y="4703763"/>
                <a:ext cx="1912938" cy="239713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66" name="Rectangle 39"/>
              <p:cNvSpPr>
                <a:spLocks noChangeArrowheads="1"/>
              </p:cNvSpPr>
              <p:nvPr/>
            </p:nvSpPr>
            <p:spPr bwMode="auto">
              <a:xfrm>
                <a:off x="3844925" y="4713288"/>
                <a:ext cx="709613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Feature 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7" name="Rectangle 40"/>
              <p:cNvSpPr>
                <a:spLocks noChangeArrowheads="1"/>
              </p:cNvSpPr>
              <p:nvPr/>
            </p:nvSpPr>
            <p:spPr bwMode="auto">
              <a:xfrm>
                <a:off x="4422775" y="4713288"/>
                <a:ext cx="1254125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Transformation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68" name="Rectangle 41"/>
              <p:cNvSpPr>
                <a:spLocks noChangeArrowheads="1"/>
              </p:cNvSpPr>
              <p:nvPr/>
            </p:nvSpPr>
            <p:spPr bwMode="auto">
              <a:xfrm>
                <a:off x="2830513" y="4475163"/>
                <a:ext cx="2382838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C05046"/>
                    </a:solidFill>
                    <a:effectLst/>
                    <a:latin typeface="Calibri" panose="020F0502020204030204" pitchFamily="34" charset="0"/>
                  </a:rPr>
                  <a:t>Cancelable Feature Generating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7" name="Rectangle 80"/>
              <p:cNvSpPr>
                <a:spLocks noChangeArrowheads="1"/>
              </p:cNvSpPr>
              <p:nvPr/>
            </p:nvSpPr>
            <p:spPr bwMode="auto">
              <a:xfrm>
                <a:off x="3721100" y="5038726"/>
                <a:ext cx="1912938" cy="23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8" name="Rectangle 81"/>
              <p:cNvSpPr>
                <a:spLocks noChangeArrowheads="1"/>
              </p:cNvSpPr>
              <p:nvPr/>
            </p:nvSpPr>
            <p:spPr bwMode="auto">
              <a:xfrm>
                <a:off x="3721100" y="5038726"/>
                <a:ext cx="1912938" cy="23812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09" name="Rectangle 82"/>
              <p:cNvSpPr>
                <a:spLocks noChangeArrowheads="1"/>
              </p:cNvSpPr>
              <p:nvPr/>
            </p:nvSpPr>
            <p:spPr bwMode="auto">
              <a:xfrm>
                <a:off x="4079875" y="5049838"/>
                <a:ext cx="1365250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Feature Shuffling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31" name="Line 104"/>
              <p:cNvSpPr>
                <a:spLocks noChangeShapeType="1"/>
              </p:cNvSpPr>
              <p:nvPr/>
            </p:nvSpPr>
            <p:spPr bwMode="auto">
              <a:xfrm>
                <a:off x="4678363" y="4943476"/>
                <a:ext cx="0" cy="333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2" name="Freeform 105"/>
              <p:cNvSpPr>
                <a:spLocks/>
              </p:cNvSpPr>
              <p:nvPr/>
            </p:nvSpPr>
            <p:spPr bwMode="auto">
              <a:xfrm>
                <a:off x="4654550" y="4970463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3" name="Line 106"/>
              <p:cNvSpPr>
                <a:spLocks noChangeShapeType="1"/>
              </p:cNvSpPr>
              <p:nvPr/>
            </p:nvSpPr>
            <p:spPr bwMode="auto">
              <a:xfrm>
                <a:off x="4678363" y="5276851"/>
                <a:ext cx="0" cy="7778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34" name="Freeform 107"/>
              <p:cNvSpPr>
                <a:spLocks/>
              </p:cNvSpPr>
              <p:nvPr/>
            </p:nvSpPr>
            <p:spPr bwMode="auto">
              <a:xfrm>
                <a:off x="4654550" y="5349876"/>
                <a:ext cx="46038" cy="66675"/>
              </a:xfrm>
              <a:custGeom>
                <a:avLst/>
                <a:gdLst>
                  <a:gd name="T0" fmla="*/ 29 w 29"/>
                  <a:gd name="T1" fmla="*/ 0 h 42"/>
                  <a:gd name="T2" fmla="*/ 15 w 29"/>
                  <a:gd name="T3" fmla="*/ 42 h 42"/>
                  <a:gd name="T4" fmla="*/ 0 w 29"/>
                  <a:gd name="T5" fmla="*/ 0 h 42"/>
                  <a:gd name="T6" fmla="*/ 29 w 2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0"/>
                    </a:moveTo>
                    <a:lnTo>
                      <a:pt x="15" y="42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235" name="Line 108"/>
            <p:cNvSpPr>
              <a:spLocks noChangeShapeType="1"/>
            </p:cNvSpPr>
            <p:nvPr/>
          </p:nvSpPr>
          <p:spPr bwMode="auto">
            <a:xfrm>
              <a:off x="3802063" y="5862638"/>
              <a:ext cx="0" cy="174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6" name="Freeform 109"/>
            <p:cNvSpPr>
              <a:spLocks/>
            </p:cNvSpPr>
            <p:nvPr/>
          </p:nvSpPr>
          <p:spPr bwMode="auto">
            <a:xfrm>
              <a:off x="3778250" y="5875338"/>
              <a:ext cx="46038" cy="66675"/>
            </a:xfrm>
            <a:custGeom>
              <a:avLst/>
              <a:gdLst>
                <a:gd name="T0" fmla="*/ 29 w 29"/>
                <a:gd name="T1" fmla="*/ 0 h 42"/>
                <a:gd name="T2" fmla="*/ 15 w 29"/>
                <a:gd name="T3" fmla="*/ 42 h 42"/>
                <a:gd name="T4" fmla="*/ 0 w 29"/>
                <a:gd name="T5" fmla="*/ 0 h 42"/>
                <a:gd name="T6" fmla="*/ 29 w 2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2">
                  <a:moveTo>
                    <a:pt x="29" y="0"/>
                  </a:moveTo>
                  <a:lnTo>
                    <a:pt x="15" y="42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7" name="Line 110"/>
            <p:cNvSpPr>
              <a:spLocks noChangeShapeType="1"/>
            </p:cNvSpPr>
            <p:nvPr/>
          </p:nvSpPr>
          <p:spPr bwMode="auto">
            <a:xfrm>
              <a:off x="4678363" y="5824538"/>
              <a:ext cx="0" cy="34925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8" name="Line 111"/>
            <p:cNvSpPr>
              <a:spLocks noChangeShapeType="1"/>
            </p:cNvSpPr>
            <p:nvPr/>
          </p:nvSpPr>
          <p:spPr bwMode="auto">
            <a:xfrm>
              <a:off x="3802063" y="5862638"/>
              <a:ext cx="1751013" cy="0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39" name="Line 112"/>
            <p:cNvSpPr>
              <a:spLocks noChangeShapeType="1"/>
            </p:cNvSpPr>
            <p:nvPr/>
          </p:nvSpPr>
          <p:spPr bwMode="auto">
            <a:xfrm>
              <a:off x="5553075" y="5862638"/>
              <a:ext cx="0" cy="17463"/>
            </a:xfrm>
            <a:prstGeom prst="line">
              <a:avLst/>
            </a:prstGeom>
            <a:noFill/>
            <a:ln w="7938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0" name="Freeform 113"/>
            <p:cNvSpPr>
              <a:spLocks/>
            </p:cNvSpPr>
            <p:nvPr/>
          </p:nvSpPr>
          <p:spPr bwMode="auto">
            <a:xfrm>
              <a:off x="5530850" y="5875338"/>
              <a:ext cx="46038" cy="66675"/>
            </a:xfrm>
            <a:custGeom>
              <a:avLst/>
              <a:gdLst>
                <a:gd name="T0" fmla="*/ 29 w 29"/>
                <a:gd name="T1" fmla="*/ 0 h 42"/>
                <a:gd name="T2" fmla="*/ 14 w 29"/>
                <a:gd name="T3" fmla="*/ 42 h 42"/>
                <a:gd name="T4" fmla="*/ 0 w 29"/>
                <a:gd name="T5" fmla="*/ 0 h 42"/>
                <a:gd name="T6" fmla="*/ 29 w 29"/>
                <a:gd name="T7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42">
                  <a:moveTo>
                    <a:pt x="29" y="0"/>
                  </a:moveTo>
                  <a:lnTo>
                    <a:pt x="14" y="42"/>
                  </a:lnTo>
                  <a:lnTo>
                    <a:pt x="0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1" name="Freeform 114"/>
            <p:cNvSpPr>
              <a:spLocks noEditPoints="1"/>
            </p:cNvSpPr>
            <p:nvPr/>
          </p:nvSpPr>
          <p:spPr bwMode="auto">
            <a:xfrm>
              <a:off x="6029325" y="5918201"/>
              <a:ext cx="290513" cy="263525"/>
            </a:xfrm>
            <a:custGeom>
              <a:avLst/>
              <a:gdLst>
                <a:gd name="T0" fmla="*/ 654 w 1378"/>
                <a:gd name="T1" fmla="*/ 1254 h 1254"/>
                <a:gd name="T2" fmla="*/ 1 w 1378"/>
                <a:gd name="T3" fmla="*/ 662 h 1254"/>
                <a:gd name="T4" fmla="*/ 399 w 1378"/>
                <a:gd name="T5" fmla="*/ 120 h 1254"/>
                <a:gd name="T6" fmla="*/ 1249 w 1378"/>
                <a:gd name="T7" fmla="*/ 453 h 1254"/>
                <a:gd name="T8" fmla="*/ 909 w 1378"/>
                <a:gd name="T9" fmla="*/ 1208 h 1254"/>
                <a:gd name="T10" fmla="*/ 654 w 1378"/>
                <a:gd name="T11" fmla="*/ 1254 h 1254"/>
                <a:gd name="T12" fmla="*/ 654 w 1378"/>
                <a:gd name="T13" fmla="*/ 165 h 1254"/>
                <a:gd name="T14" fmla="*/ 102 w 1378"/>
                <a:gd name="T15" fmla="*/ 663 h 1254"/>
                <a:gd name="T16" fmla="*/ 654 w 1378"/>
                <a:gd name="T17" fmla="*/ 1162 h 1254"/>
                <a:gd name="T18" fmla="*/ 1207 w 1378"/>
                <a:gd name="T19" fmla="*/ 663 h 1254"/>
                <a:gd name="T20" fmla="*/ 654 w 1378"/>
                <a:gd name="T21" fmla="*/ 165 h 1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78" h="1254">
                  <a:moveTo>
                    <a:pt x="654" y="1254"/>
                  </a:moveTo>
                  <a:cubicBezTo>
                    <a:pt x="292" y="1253"/>
                    <a:pt x="0" y="988"/>
                    <a:pt x="1" y="662"/>
                  </a:cubicBezTo>
                  <a:cubicBezTo>
                    <a:pt x="2" y="426"/>
                    <a:pt x="158" y="213"/>
                    <a:pt x="399" y="120"/>
                  </a:cubicBezTo>
                  <a:cubicBezTo>
                    <a:pt x="736" y="0"/>
                    <a:pt x="1116" y="149"/>
                    <a:pt x="1249" y="453"/>
                  </a:cubicBezTo>
                  <a:cubicBezTo>
                    <a:pt x="1378" y="746"/>
                    <a:pt x="1228" y="1078"/>
                    <a:pt x="909" y="1208"/>
                  </a:cubicBezTo>
                  <a:cubicBezTo>
                    <a:pt x="829" y="1239"/>
                    <a:pt x="742" y="1254"/>
                    <a:pt x="654" y="1254"/>
                  </a:cubicBezTo>
                  <a:close/>
                  <a:moveTo>
                    <a:pt x="654" y="165"/>
                  </a:moveTo>
                  <a:cubicBezTo>
                    <a:pt x="349" y="165"/>
                    <a:pt x="102" y="389"/>
                    <a:pt x="102" y="663"/>
                  </a:cubicBezTo>
                  <a:cubicBezTo>
                    <a:pt x="102" y="937"/>
                    <a:pt x="349" y="1162"/>
                    <a:pt x="654" y="1162"/>
                  </a:cubicBezTo>
                  <a:cubicBezTo>
                    <a:pt x="959" y="1162"/>
                    <a:pt x="1207" y="939"/>
                    <a:pt x="1207" y="663"/>
                  </a:cubicBezTo>
                  <a:cubicBezTo>
                    <a:pt x="1207" y="388"/>
                    <a:pt x="958" y="165"/>
                    <a:pt x="654" y="165"/>
                  </a:cubicBezTo>
                  <a:close/>
                </a:path>
              </a:pathLst>
            </a:custGeom>
            <a:solidFill>
              <a:srgbClr val="BD65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2" name="Freeform 115"/>
            <p:cNvSpPr>
              <a:spLocks/>
            </p:cNvSpPr>
            <p:nvPr/>
          </p:nvSpPr>
          <p:spPr bwMode="auto">
            <a:xfrm>
              <a:off x="6103938" y="6000751"/>
              <a:ext cx="125413" cy="114300"/>
            </a:xfrm>
            <a:custGeom>
              <a:avLst/>
              <a:gdLst>
                <a:gd name="T0" fmla="*/ 51 w 597"/>
                <a:gd name="T1" fmla="*/ 537 h 538"/>
                <a:gd name="T2" fmla="*/ 1 w 597"/>
                <a:gd name="T3" fmla="*/ 491 h 538"/>
                <a:gd name="T4" fmla="*/ 15 w 597"/>
                <a:gd name="T5" fmla="*/ 459 h 538"/>
                <a:gd name="T6" fmla="*/ 504 w 597"/>
                <a:gd name="T7" fmla="*/ 18 h 538"/>
                <a:gd name="T8" fmla="*/ 577 w 597"/>
                <a:gd name="T9" fmla="*/ 18 h 538"/>
                <a:gd name="T10" fmla="*/ 577 w 597"/>
                <a:gd name="T11" fmla="*/ 84 h 538"/>
                <a:gd name="T12" fmla="*/ 88 w 597"/>
                <a:gd name="T13" fmla="*/ 524 h 538"/>
                <a:gd name="T14" fmla="*/ 51 w 597"/>
                <a:gd name="T15" fmla="*/ 53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7" h="538">
                  <a:moveTo>
                    <a:pt x="51" y="537"/>
                  </a:moveTo>
                  <a:cubicBezTo>
                    <a:pt x="23" y="537"/>
                    <a:pt x="0" y="516"/>
                    <a:pt x="1" y="491"/>
                  </a:cubicBezTo>
                  <a:cubicBezTo>
                    <a:pt x="1" y="479"/>
                    <a:pt x="6" y="467"/>
                    <a:pt x="15" y="459"/>
                  </a:cubicBezTo>
                  <a:lnTo>
                    <a:pt x="504" y="18"/>
                  </a:lnTo>
                  <a:cubicBezTo>
                    <a:pt x="524" y="0"/>
                    <a:pt x="557" y="0"/>
                    <a:pt x="577" y="18"/>
                  </a:cubicBezTo>
                  <a:cubicBezTo>
                    <a:pt x="597" y="37"/>
                    <a:pt x="597" y="66"/>
                    <a:pt x="577" y="84"/>
                  </a:cubicBezTo>
                  <a:lnTo>
                    <a:pt x="88" y="524"/>
                  </a:lnTo>
                  <a:cubicBezTo>
                    <a:pt x="79" y="533"/>
                    <a:pt x="65" y="538"/>
                    <a:pt x="51" y="537"/>
                  </a:cubicBezTo>
                  <a:close/>
                </a:path>
              </a:pathLst>
            </a:custGeom>
            <a:solidFill>
              <a:srgbClr val="BD65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3" name="Freeform 116"/>
            <p:cNvSpPr>
              <a:spLocks/>
            </p:cNvSpPr>
            <p:nvPr/>
          </p:nvSpPr>
          <p:spPr bwMode="auto">
            <a:xfrm>
              <a:off x="6103938" y="6000751"/>
              <a:ext cx="125413" cy="112713"/>
            </a:xfrm>
            <a:custGeom>
              <a:avLst/>
              <a:gdLst>
                <a:gd name="T0" fmla="*/ 545 w 601"/>
                <a:gd name="T1" fmla="*/ 538 h 538"/>
                <a:gd name="T2" fmla="*/ 509 w 601"/>
                <a:gd name="T3" fmla="*/ 525 h 538"/>
                <a:gd name="T4" fmla="*/ 20 w 601"/>
                <a:gd name="T5" fmla="*/ 84 h 538"/>
                <a:gd name="T6" fmla="*/ 20 w 601"/>
                <a:gd name="T7" fmla="*/ 18 h 538"/>
                <a:gd name="T8" fmla="*/ 93 w 601"/>
                <a:gd name="T9" fmla="*/ 18 h 538"/>
                <a:gd name="T10" fmla="*/ 581 w 601"/>
                <a:gd name="T11" fmla="*/ 460 h 538"/>
                <a:gd name="T12" fmla="*/ 580 w 601"/>
                <a:gd name="T13" fmla="*/ 525 h 538"/>
                <a:gd name="T14" fmla="*/ 545 w 601"/>
                <a:gd name="T15" fmla="*/ 538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1" h="538">
                  <a:moveTo>
                    <a:pt x="545" y="538"/>
                  </a:moveTo>
                  <a:cubicBezTo>
                    <a:pt x="531" y="538"/>
                    <a:pt x="518" y="533"/>
                    <a:pt x="509" y="525"/>
                  </a:cubicBezTo>
                  <a:lnTo>
                    <a:pt x="20" y="84"/>
                  </a:lnTo>
                  <a:cubicBezTo>
                    <a:pt x="0" y="66"/>
                    <a:pt x="0" y="36"/>
                    <a:pt x="20" y="18"/>
                  </a:cubicBezTo>
                  <a:cubicBezTo>
                    <a:pt x="41" y="0"/>
                    <a:pt x="73" y="0"/>
                    <a:pt x="93" y="18"/>
                  </a:cubicBezTo>
                  <a:lnTo>
                    <a:pt x="581" y="460"/>
                  </a:lnTo>
                  <a:cubicBezTo>
                    <a:pt x="601" y="478"/>
                    <a:pt x="600" y="507"/>
                    <a:pt x="580" y="525"/>
                  </a:cubicBezTo>
                  <a:cubicBezTo>
                    <a:pt x="571" y="534"/>
                    <a:pt x="558" y="538"/>
                    <a:pt x="545" y="538"/>
                  </a:cubicBezTo>
                  <a:close/>
                </a:path>
              </a:pathLst>
            </a:custGeom>
            <a:solidFill>
              <a:srgbClr val="BD65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4" name="Freeform 117"/>
            <p:cNvSpPr>
              <a:spLocks noEditPoints="1"/>
            </p:cNvSpPr>
            <p:nvPr/>
          </p:nvSpPr>
          <p:spPr bwMode="auto">
            <a:xfrm>
              <a:off x="4276725" y="5916613"/>
              <a:ext cx="290513" cy="265113"/>
            </a:xfrm>
            <a:custGeom>
              <a:avLst/>
              <a:gdLst>
                <a:gd name="T0" fmla="*/ 647 w 1381"/>
                <a:gd name="T1" fmla="*/ 1261 h 1262"/>
                <a:gd name="T2" fmla="*/ 0 w 1381"/>
                <a:gd name="T3" fmla="*/ 672 h 1262"/>
                <a:gd name="T4" fmla="*/ 396 w 1381"/>
                <a:gd name="T5" fmla="*/ 127 h 1262"/>
                <a:gd name="T6" fmla="*/ 1242 w 1381"/>
                <a:gd name="T7" fmla="*/ 441 h 1262"/>
                <a:gd name="T8" fmla="*/ 899 w 1381"/>
                <a:gd name="T9" fmla="*/ 1215 h 1262"/>
                <a:gd name="T10" fmla="*/ 647 w 1381"/>
                <a:gd name="T11" fmla="*/ 1261 h 1262"/>
                <a:gd name="T12" fmla="*/ 647 w 1381"/>
                <a:gd name="T13" fmla="*/ 173 h 1262"/>
                <a:gd name="T14" fmla="*/ 102 w 1381"/>
                <a:gd name="T15" fmla="*/ 671 h 1262"/>
                <a:gd name="T16" fmla="*/ 647 w 1381"/>
                <a:gd name="T17" fmla="*/ 1169 h 1262"/>
                <a:gd name="T18" fmla="*/ 1192 w 1381"/>
                <a:gd name="T19" fmla="*/ 671 h 1262"/>
                <a:gd name="T20" fmla="*/ 647 w 1381"/>
                <a:gd name="T21" fmla="*/ 173 h 1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81" h="1262">
                  <a:moveTo>
                    <a:pt x="647" y="1261"/>
                  </a:moveTo>
                  <a:cubicBezTo>
                    <a:pt x="290" y="1262"/>
                    <a:pt x="1" y="998"/>
                    <a:pt x="0" y="672"/>
                  </a:cubicBezTo>
                  <a:cubicBezTo>
                    <a:pt x="0" y="434"/>
                    <a:pt x="156" y="219"/>
                    <a:pt x="396" y="127"/>
                  </a:cubicBezTo>
                  <a:cubicBezTo>
                    <a:pt x="724" y="0"/>
                    <a:pt x="1103" y="141"/>
                    <a:pt x="1242" y="441"/>
                  </a:cubicBezTo>
                  <a:cubicBezTo>
                    <a:pt x="1381" y="742"/>
                    <a:pt x="1227" y="1088"/>
                    <a:pt x="899" y="1215"/>
                  </a:cubicBezTo>
                  <a:cubicBezTo>
                    <a:pt x="819" y="1246"/>
                    <a:pt x="733" y="1261"/>
                    <a:pt x="647" y="1261"/>
                  </a:cubicBezTo>
                  <a:close/>
                  <a:moveTo>
                    <a:pt x="647" y="173"/>
                  </a:moveTo>
                  <a:cubicBezTo>
                    <a:pt x="346" y="173"/>
                    <a:pt x="102" y="396"/>
                    <a:pt x="102" y="671"/>
                  </a:cubicBezTo>
                  <a:cubicBezTo>
                    <a:pt x="102" y="946"/>
                    <a:pt x="346" y="1169"/>
                    <a:pt x="647" y="1169"/>
                  </a:cubicBezTo>
                  <a:cubicBezTo>
                    <a:pt x="948" y="1169"/>
                    <a:pt x="1192" y="946"/>
                    <a:pt x="1192" y="671"/>
                  </a:cubicBezTo>
                  <a:cubicBezTo>
                    <a:pt x="1192" y="396"/>
                    <a:pt x="948" y="173"/>
                    <a:pt x="647" y="173"/>
                  </a:cubicBezTo>
                  <a:close/>
                </a:path>
              </a:pathLst>
            </a:custGeom>
            <a:solidFill>
              <a:srgbClr val="9DBB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45" name="Freeform 118"/>
            <p:cNvSpPr>
              <a:spLocks/>
            </p:cNvSpPr>
            <p:nvPr/>
          </p:nvSpPr>
          <p:spPr bwMode="auto">
            <a:xfrm>
              <a:off x="4327525" y="5997576"/>
              <a:ext cx="173038" cy="109538"/>
            </a:xfrm>
            <a:custGeom>
              <a:avLst/>
              <a:gdLst>
                <a:gd name="T0" fmla="*/ 298 w 818"/>
                <a:gd name="T1" fmla="*/ 521 h 521"/>
                <a:gd name="T2" fmla="*/ 262 w 818"/>
                <a:gd name="T3" fmla="*/ 508 h 521"/>
                <a:gd name="T4" fmla="*/ 20 w 818"/>
                <a:gd name="T5" fmla="*/ 286 h 521"/>
                <a:gd name="T6" fmla="*/ 20 w 818"/>
                <a:gd name="T7" fmla="*/ 220 h 521"/>
                <a:gd name="T8" fmla="*/ 92 w 818"/>
                <a:gd name="T9" fmla="*/ 220 h 521"/>
                <a:gd name="T10" fmla="*/ 298 w 818"/>
                <a:gd name="T11" fmla="*/ 409 h 521"/>
                <a:gd name="T12" fmla="*/ 726 w 818"/>
                <a:gd name="T13" fmla="*/ 18 h 521"/>
                <a:gd name="T14" fmla="*/ 798 w 818"/>
                <a:gd name="T15" fmla="*/ 18 h 521"/>
                <a:gd name="T16" fmla="*/ 798 w 818"/>
                <a:gd name="T17" fmla="*/ 84 h 521"/>
                <a:gd name="T18" fmla="*/ 333 w 818"/>
                <a:gd name="T19" fmla="*/ 508 h 521"/>
                <a:gd name="T20" fmla="*/ 298 w 818"/>
                <a:gd name="T21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8" h="521">
                  <a:moveTo>
                    <a:pt x="298" y="521"/>
                  </a:moveTo>
                  <a:cubicBezTo>
                    <a:pt x="284" y="521"/>
                    <a:pt x="272" y="516"/>
                    <a:pt x="262" y="508"/>
                  </a:cubicBezTo>
                  <a:lnTo>
                    <a:pt x="20" y="286"/>
                  </a:lnTo>
                  <a:cubicBezTo>
                    <a:pt x="0" y="268"/>
                    <a:pt x="0" y="238"/>
                    <a:pt x="20" y="220"/>
                  </a:cubicBezTo>
                  <a:cubicBezTo>
                    <a:pt x="39" y="202"/>
                    <a:pt x="72" y="202"/>
                    <a:pt x="92" y="220"/>
                  </a:cubicBezTo>
                  <a:lnTo>
                    <a:pt x="298" y="409"/>
                  </a:lnTo>
                  <a:lnTo>
                    <a:pt x="726" y="18"/>
                  </a:lnTo>
                  <a:cubicBezTo>
                    <a:pt x="746" y="0"/>
                    <a:pt x="778" y="0"/>
                    <a:pt x="798" y="18"/>
                  </a:cubicBezTo>
                  <a:cubicBezTo>
                    <a:pt x="818" y="36"/>
                    <a:pt x="818" y="66"/>
                    <a:pt x="798" y="84"/>
                  </a:cubicBezTo>
                  <a:lnTo>
                    <a:pt x="333" y="508"/>
                  </a:lnTo>
                  <a:cubicBezTo>
                    <a:pt x="324" y="516"/>
                    <a:pt x="311" y="521"/>
                    <a:pt x="298" y="521"/>
                  </a:cubicBezTo>
                  <a:close/>
                </a:path>
              </a:pathLst>
            </a:custGeom>
            <a:solidFill>
              <a:srgbClr val="9DBB5D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grpSp>
          <p:nvGrpSpPr>
            <p:cNvPr id="252" name="组合 251"/>
            <p:cNvGrpSpPr/>
            <p:nvPr/>
          </p:nvGrpSpPr>
          <p:grpSpPr>
            <a:xfrm>
              <a:off x="2765425" y="1443038"/>
              <a:ext cx="3824288" cy="1346200"/>
              <a:chOff x="2765425" y="1443038"/>
              <a:chExt cx="3824288" cy="1346200"/>
            </a:xfrm>
          </p:grpSpPr>
          <p:sp>
            <p:nvSpPr>
              <p:cNvPr id="192" name="Freeform 65"/>
              <p:cNvSpPr>
                <a:spLocks/>
              </p:cNvSpPr>
              <p:nvPr/>
            </p:nvSpPr>
            <p:spPr bwMode="auto">
              <a:xfrm>
                <a:off x="4654550" y="2722563"/>
                <a:ext cx="46038" cy="66675"/>
              </a:xfrm>
              <a:custGeom>
                <a:avLst/>
                <a:gdLst>
                  <a:gd name="T0" fmla="*/ 29 w 29"/>
                  <a:gd name="T1" fmla="*/ 0 h 42"/>
                  <a:gd name="T2" fmla="*/ 15 w 29"/>
                  <a:gd name="T3" fmla="*/ 42 h 42"/>
                  <a:gd name="T4" fmla="*/ 0 w 29"/>
                  <a:gd name="T5" fmla="*/ 0 h 42"/>
                  <a:gd name="T6" fmla="*/ 29 w 29"/>
                  <a:gd name="T7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2">
                    <a:moveTo>
                      <a:pt x="29" y="0"/>
                    </a:moveTo>
                    <a:lnTo>
                      <a:pt x="15" y="42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2765425" y="1443038"/>
                <a:ext cx="3824288" cy="1243013"/>
              </a:xfrm>
              <a:prstGeom prst="rect">
                <a:avLst/>
              </a:prstGeom>
              <a:solidFill>
                <a:srgbClr val="C5E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0" name="Rectangle 13"/>
              <p:cNvSpPr>
                <a:spLocks noChangeArrowheads="1"/>
              </p:cNvSpPr>
              <p:nvPr/>
            </p:nvSpPr>
            <p:spPr bwMode="auto">
              <a:xfrm>
                <a:off x="3084513" y="2368551"/>
                <a:ext cx="1433513" cy="23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1" name="Rectangle 14"/>
              <p:cNvSpPr>
                <a:spLocks noChangeArrowheads="1"/>
              </p:cNvSpPr>
              <p:nvPr/>
            </p:nvSpPr>
            <p:spPr bwMode="auto">
              <a:xfrm>
                <a:off x="3084513" y="2368551"/>
                <a:ext cx="1433513" cy="23812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2" name="Rectangle 15"/>
              <p:cNvSpPr>
                <a:spLocks noChangeArrowheads="1"/>
              </p:cNvSpPr>
              <p:nvPr/>
            </p:nvSpPr>
            <p:spPr bwMode="auto">
              <a:xfrm>
                <a:off x="3194050" y="2378076"/>
                <a:ext cx="138588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Signal Separation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3" name="Rectangle 16"/>
              <p:cNvSpPr>
                <a:spLocks noChangeArrowheads="1"/>
              </p:cNvSpPr>
              <p:nvPr/>
            </p:nvSpPr>
            <p:spPr bwMode="auto">
              <a:xfrm>
                <a:off x="4837113" y="2368551"/>
                <a:ext cx="1433513" cy="23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4" name="Rectangle 17"/>
              <p:cNvSpPr>
                <a:spLocks noChangeArrowheads="1"/>
              </p:cNvSpPr>
              <p:nvPr/>
            </p:nvSpPr>
            <p:spPr bwMode="auto">
              <a:xfrm>
                <a:off x="4837113" y="2368551"/>
                <a:ext cx="1433513" cy="23812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5" name="Rectangle 18"/>
              <p:cNvSpPr>
                <a:spLocks noChangeArrowheads="1"/>
              </p:cNvSpPr>
              <p:nvPr/>
            </p:nvSpPr>
            <p:spPr bwMode="auto">
              <a:xfrm>
                <a:off x="4933950" y="2378076"/>
                <a:ext cx="1412875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Adaptive Filtering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6" name="Rectangle 19"/>
              <p:cNvSpPr>
                <a:spLocks noChangeArrowheads="1"/>
              </p:cNvSpPr>
              <p:nvPr/>
            </p:nvSpPr>
            <p:spPr bwMode="auto">
              <a:xfrm>
                <a:off x="3641725" y="2011363"/>
                <a:ext cx="2071688" cy="23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7" name="Rectangle 20"/>
              <p:cNvSpPr>
                <a:spLocks noChangeArrowheads="1"/>
              </p:cNvSpPr>
              <p:nvPr/>
            </p:nvSpPr>
            <p:spPr bwMode="auto">
              <a:xfrm>
                <a:off x="3641725" y="2011363"/>
                <a:ext cx="2071688" cy="23812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48" name="Rectangle 21"/>
              <p:cNvSpPr>
                <a:spLocks noChangeArrowheads="1"/>
              </p:cNvSpPr>
              <p:nvPr/>
            </p:nvSpPr>
            <p:spPr bwMode="auto">
              <a:xfrm>
                <a:off x="3808413" y="2022476"/>
                <a:ext cx="4143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Two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9" name="Rectangle 22"/>
              <p:cNvSpPr>
                <a:spLocks noChangeArrowheads="1"/>
              </p:cNvSpPr>
              <p:nvPr/>
            </p:nvSpPr>
            <p:spPr bwMode="auto">
              <a:xfrm>
                <a:off x="4108450" y="2022476"/>
                <a:ext cx="1476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-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0" name="Rectangle 23"/>
              <p:cNvSpPr>
                <a:spLocks noChangeArrowheads="1"/>
              </p:cNvSpPr>
              <p:nvPr/>
            </p:nvSpPr>
            <p:spPr bwMode="auto">
              <a:xfrm>
                <a:off x="4159250" y="2022476"/>
                <a:ext cx="17938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1" name="Rectangle 24"/>
              <p:cNvSpPr>
                <a:spLocks noChangeArrowheads="1"/>
              </p:cNvSpPr>
              <p:nvPr/>
            </p:nvSpPr>
            <p:spPr bwMode="auto">
              <a:xfrm>
                <a:off x="4238625" y="2022476"/>
                <a:ext cx="8334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tage MAs </a:t>
                </a:r>
                <a:endParaRPr kumimoji="0" lang="zh-CN" altLang="zh-CN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52" name="Rectangle 25"/>
              <p:cNvSpPr>
                <a:spLocks noChangeArrowheads="1"/>
              </p:cNvSpPr>
              <p:nvPr/>
            </p:nvSpPr>
            <p:spPr bwMode="auto">
              <a:xfrm>
                <a:off x="4938713" y="2022476"/>
                <a:ext cx="744538" cy="2651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Removal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6" name="Rectangle 49"/>
              <p:cNvSpPr>
                <a:spLocks noChangeArrowheads="1"/>
              </p:cNvSpPr>
              <p:nvPr/>
            </p:nvSpPr>
            <p:spPr bwMode="auto">
              <a:xfrm>
                <a:off x="3802063" y="1677988"/>
                <a:ext cx="1751013" cy="23812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7" name="Rectangle 50"/>
              <p:cNvSpPr>
                <a:spLocks noChangeArrowheads="1"/>
              </p:cNvSpPr>
              <p:nvPr/>
            </p:nvSpPr>
            <p:spPr bwMode="auto">
              <a:xfrm>
                <a:off x="3802063" y="1677988"/>
                <a:ext cx="1751013" cy="238125"/>
              </a:xfrm>
              <a:prstGeom prst="rect">
                <a:avLst/>
              </a:prstGeom>
              <a:noFill/>
              <a:ln w="17463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78" name="Rectangle 51"/>
              <p:cNvSpPr>
                <a:spLocks noChangeArrowheads="1"/>
              </p:cNvSpPr>
              <p:nvPr/>
            </p:nvSpPr>
            <p:spPr bwMode="auto">
              <a:xfrm>
                <a:off x="4038600" y="1685926"/>
                <a:ext cx="145415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Bandpass Filtering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79" name="Rectangle 52"/>
              <p:cNvSpPr>
                <a:spLocks noChangeArrowheads="1"/>
              </p:cNvSpPr>
              <p:nvPr/>
            </p:nvSpPr>
            <p:spPr bwMode="auto">
              <a:xfrm>
                <a:off x="2830513" y="1447801"/>
                <a:ext cx="1955800" cy="2667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300" b="1" i="0" u="none" strike="noStrike" cap="none" normalizeH="0" baseline="0" smtClean="0">
                    <a:ln>
                      <a:noFill/>
                    </a:ln>
                    <a:solidFill>
                      <a:srgbClr val="C05046"/>
                    </a:solidFill>
                    <a:effectLst/>
                    <a:latin typeface="Calibri" panose="020F0502020204030204" pitchFamily="34" charset="0"/>
                  </a:rPr>
                  <a:t>PPG Signal Preprocessing</a:t>
                </a:r>
                <a:endParaRPr kumimoji="0" lang="zh-CN" altLang="zh-CN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0" name="Line 53"/>
              <p:cNvSpPr>
                <a:spLocks noChangeShapeType="1"/>
              </p:cNvSpPr>
              <p:nvPr/>
            </p:nvSpPr>
            <p:spPr bwMode="auto">
              <a:xfrm>
                <a:off x="4678363" y="1916113"/>
                <a:ext cx="0" cy="333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81" name="Freeform 54"/>
              <p:cNvSpPr>
                <a:spLocks/>
              </p:cNvSpPr>
              <p:nvPr/>
            </p:nvSpPr>
            <p:spPr bwMode="auto">
              <a:xfrm>
                <a:off x="4654550" y="1943101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1" name="Line 64"/>
              <p:cNvSpPr>
                <a:spLocks noChangeShapeType="1"/>
              </p:cNvSpPr>
              <p:nvPr/>
            </p:nvSpPr>
            <p:spPr bwMode="auto">
              <a:xfrm>
                <a:off x="4678363" y="2649538"/>
                <a:ext cx="0" cy="7778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3" name="Line 66"/>
              <p:cNvSpPr>
                <a:spLocks noChangeShapeType="1"/>
              </p:cNvSpPr>
              <p:nvPr/>
            </p:nvSpPr>
            <p:spPr bwMode="auto">
              <a:xfrm>
                <a:off x="5553075" y="2614613"/>
                <a:ext cx="0" cy="349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4" name="Line 67"/>
              <p:cNvSpPr>
                <a:spLocks noChangeShapeType="1"/>
              </p:cNvSpPr>
              <p:nvPr/>
            </p:nvSpPr>
            <p:spPr bwMode="auto">
              <a:xfrm>
                <a:off x="3802063" y="2614613"/>
                <a:ext cx="0" cy="34925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195" name="Line 68"/>
              <p:cNvSpPr>
                <a:spLocks noChangeShapeType="1"/>
              </p:cNvSpPr>
              <p:nvPr/>
            </p:nvSpPr>
            <p:spPr bwMode="auto">
              <a:xfrm>
                <a:off x="3802063" y="2649538"/>
                <a:ext cx="17510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0" name="Line 83"/>
              <p:cNvSpPr>
                <a:spLocks noChangeShapeType="1"/>
              </p:cNvSpPr>
              <p:nvPr/>
            </p:nvSpPr>
            <p:spPr bwMode="auto">
              <a:xfrm>
                <a:off x="3802063" y="2287588"/>
                <a:ext cx="0" cy="17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1" name="Freeform 84"/>
              <p:cNvSpPr>
                <a:spLocks/>
              </p:cNvSpPr>
              <p:nvPr/>
            </p:nvSpPr>
            <p:spPr bwMode="auto">
              <a:xfrm>
                <a:off x="3778250" y="2298701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5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5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2" name="Line 85"/>
              <p:cNvSpPr>
                <a:spLocks noChangeShapeType="1"/>
              </p:cNvSpPr>
              <p:nvPr/>
            </p:nvSpPr>
            <p:spPr bwMode="auto">
              <a:xfrm>
                <a:off x="4678363" y="2249488"/>
                <a:ext cx="0" cy="33338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3" name="Line 86"/>
              <p:cNvSpPr>
                <a:spLocks noChangeShapeType="1"/>
              </p:cNvSpPr>
              <p:nvPr/>
            </p:nvSpPr>
            <p:spPr bwMode="auto">
              <a:xfrm>
                <a:off x="3802063" y="2287588"/>
                <a:ext cx="1751013" cy="0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4" name="Line 87"/>
              <p:cNvSpPr>
                <a:spLocks noChangeShapeType="1"/>
              </p:cNvSpPr>
              <p:nvPr/>
            </p:nvSpPr>
            <p:spPr bwMode="auto">
              <a:xfrm>
                <a:off x="5553075" y="2287588"/>
                <a:ext cx="0" cy="17463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215" name="Freeform 88"/>
              <p:cNvSpPr>
                <a:spLocks/>
              </p:cNvSpPr>
              <p:nvPr/>
            </p:nvSpPr>
            <p:spPr bwMode="auto">
              <a:xfrm>
                <a:off x="5530850" y="2298701"/>
                <a:ext cx="46038" cy="68263"/>
              </a:xfrm>
              <a:custGeom>
                <a:avLst/>
                <a:gdLst>
                  <a:gd name="T0" fmla="*/ 29 w 29"/>
                  <a:gd name="T1" fmla="*/ 0 h 43"/>
                  <a:gd name="T2" fmla="*/ 14 w 29"/>
                  <a:gd name="T3" fmla="*/ 43 h 43"/>
                  <a:gd name="T4" fmla="*/ 0 w 29"/>
                  <a:gd name="T5" fmla="*/ 0 h 43"/>
                  <a:gd name="T6" fmla="*/ 29 w 29"/>
                  <a:gd name="T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43">
                    <a:moveTo>
                      <a:pt x="29" y="0"/>
                    </a:moveTo>
                    <a:lnTo>
                      <a:pt x="14" y="43"/>
                    </a:lnTo>
                    <a:lnTo>
                      <a:pt x="0" y="0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5420676" y="1451123"/>
            <a:ext cx="3353102" cy="1038356"/>
            <a:chOff x="5420676" y="1451123"/>
            <a:chExt cx="3353102" cy="1038356"/>
          </a:xfrm>
        </p:grpSpPr>
        <p:sp>
          <p:nvSpPr>
            <p:cNvPr id="3" name="圆角矩形标注 2"/>
            <p:cNvSpPr/>
            <p:nvPr/>
          </p:nvSpPr>
          <p:spPr>
            <a:xfrm rot="5400000">
              <a:off x="6578049" y="293750"/>
              <a:ext cx="1038356" cy="3353102"/>
            </a:xfrm>
            <a:prstGeom prst="wedgeRoundRectCallout">
              <a:avLst>
                <a:gd name="adj1" fmla="val -14764"/>
                <a:gd name="adj2" fmla="val 5869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541328" y="1473816"/>
              <a:ext cx="32108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/>
                <a:t>C1: </a:t>
              </a:r>
              <a:r>
                <a:rPr lang="en-US" altLang="zh-CN" sz="2000" dirty="0" smtClean="0"/>
                <a:t>How to separate </a:t>
              </a:r>
              <a:r>
                <a:rPr lang="en-US" altLang="zh-CN" sz="2000" dirty="0"/>
                <a:t>clean heartbeats from PPG signals contaminated by </a:t>
              </a:r>
              <a:r>
                <a:rPr lang="en-US" altLang="zh-CN" sz="2000" dirty="0" smtClean="0"/>
                <a:t>MAs?</a:t>
              </a:r>
              <a:endParaRPr lang="zh-CN" altLang="en-US" sz="2000" dirty="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428613" y="2772073"/>
            <a:ext cx="3353102" cy="1085701"/>
            <a:chOff x="5428613" y="2772073"/>
            <a:chExt cx="3353102" cy="1085701"/>
          </a:xfrm>
        </p:grpSpPr>
        <p:sp>
          <p:nvSpPr>
            <p:cNvPr id="132" name="圆角矩形标注 131"/>
            <p:cNvSpPr/>
            <p:nvPr/>
          </p:nvSpPr>
          <p:spPr>
            <a:xfrm rot="5400000">
              <a:off x="6562313" y="1638373"/>
              <a:ext cx="1085701" cy="3353102"/>
            </a:xfrm>
            <a:prstGeom prst="wedgeRoundRectCallout">
              <a:avLst>
                <a:gd name="adj1" fmla="val -14764"/>
                <a:gd name="adj2" fmla="val 5869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133" name="文本框 132"/>
            <p:cNvSpPr txBox="1"/>
            <p:nvPr/>
          </p:nvSpPr>
          <p:spPr>
            <a:xfrm>
              <a:off x="5531803" y="2800497"/>
              <a:ext cx="3210876" cy="1046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>
                <a:defRPr sz="2000"/>
              </a:lvl1pPr>
            </a:lstStyle>
            <a:p>
              <a:r>
                <a:rPr lang="en-US" altLang="zh-CN" dirty="0"/>
                <a:t>C2: How to characterize intrinsic and consistent features from PPG signals?</a:t>
              </a:r>
              <a:endParaRPr lang="zh-CN" altLang="en-US" dirty="0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5427663" y="4531211"/>
            <a:ext cx="3444236" cy="1113519"/>
            <a:chOff x="5427663" y="4531211"/>
            <a:chExt cx="3444236" cy="1113519"/>
          </a:xfrm>
        </p:grpSpPr>
        <p:sp>
          <p:nvSpPr>
            <p:cNvPr id="134" name="圆角矩形标注 133"/>
            <p:cNvSpPr/>
            <p:nvPr/>
          </p:nvSpPr>
          <p:spPr>
            <a:xfrm rot="5400000">
              <a:off x="6547454" y="3411420"/>
              <a:ext cx="1113519" cy="3353102"/>
            </a:xfrm>
            <a:prstGeom prst="wedgeRoundRectCallout">
              <a:avLst>
                <a:gd name="adj1" fmla="val -14764"/>
                <a:gd name="adj2" fmla="val 58690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135" name="文本框 134"/>
            <p:cNvSpPr txBox="1"/>
            <p:nvPr/>
          </p:nvSpPr>
          <p:spPr>
            <a:xfrm>
              <a:off x="5531803" y="4538342"/>
              <a:ext cx="334009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dirty="0" smtClean="0"/>
                <a:t>C3: </a:t>
              </a:r>
              <a:r>
                <a:rPr lang="en-US" altLang="zh-CN" sz="2000" dirty="0"/>
                <a:t>How to generate alternative credentials when biometrics are compromised?</a:t>
              </a:r>
              <a:endParaRPr lang="zh-CN" altLang="en-US" sz="2000" dirty="0"/>
            </a:p>
          </p:txBody>
        </p:sp>
      </p:grpSp>
      <p:sp>
        <p:nvSpPr>
          <p:cNvPr id="10" name="圆角矩形 9"/>
          <p:cNvSpPr/>
          <p:nvPr/>
        </p:nvSpPr>
        <p:spPr>
          <a:xfrm>
            <a:off x="1201103" y="1340568"/>
            <a:ext cx="4000817" cy="1378331"/>
          </a:xfrm>
          <a:prstGeom prst="roundRect">
            <a:avLst/>
          </a:prstGeom>
          <a:solidFill>
            <a:srgbClr val="FF0000">
              <a:alpha val="12000"/>
            </a:srgbClr>
          </a:solidFill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6" name="圆角矩形 245"/>
          <p:cNvSpPr/>
          <p:nvPr/>
        </p:nvSpPr>
        <p:spPr>
          <a:xfrm>
            <a:off x="1162067" y="2710962"/>
            <a:ext cx="4000817" cy="1739900"/>
          </a:xfrm>
          <a:prstGeom prst="roundRect">
            <a:avLst/>
          </a:prstGeom>
          <a:solidFill>
            <a:srgbClr val="FF0000">
              <a:alpha val="12000"/>
            </a:srgbClr>
          </a:solidFill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8" name="圆角矩形 247"/>
          <p:cNvSpPr/>
          <p:nvPr/>
        </p:nvSpPr>
        <p:spPr>
          <a:xfrm>
            <a:off x="1155700" y="4385603"/>
            <a:ext cx="4000817" cy="995534"/>
          </a:xfrm>
          <a:prstGeom prst="roundRect">
            <a:avLst/>
          </a:prstGeom>
          <a:solidFill>
            <a:srgbClr val="FF0000">
              <a:alpha val="12000"/>
            </a:srgbClr>
          </a:solidFill>
          <a:ln w="412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94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46" grpId="0" animBg="1"/>
      <p:bldP spid="246" grpId="1" animBg="1"/>
      <p:bldP spid="248" grpId="0" animBg="1"/>
      <p:bldP spid="24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/>
          <p:cNvGrpSpPr/>
          <p:nvPr/>
        </p:nvGrpSpPr>
        <p:grpSpPr>
          <a:xfrm>
            <a:off x="4857811" y="1677976"/>
            <a:ext cx="3926414" cy="590626"/>
            <a:chOff x="4857811" y="1677976"/>
            <a:chExt cx="3926414" cy="590626"/>
          </a:xfrm>
        </p:grpSpPr>
        <p:cxnSp>
          <p:nvCxnSpPr>
            <p:cNvPr id="6" name="直接箭头连接符 5"/>
            <p:cNvCxnSpPr>
              <a:endCxn id="11" idx="1"/>
            </p:cNvCxnSpPr>
            <p:nvPr/>
          </p:nvCxnSpPr>
          <p:spPr>
            <a:xfrm flipV="1">
              <a:off x="5049883" y="1862642"/>
              <a:ext cx="3314034" cy="12641"/>
            </a:xfrm>
            <a:prstGeom prst="straightConnector1">
              <a:avLst/>
            </a:prstGeom>
            <a:ln w="44450"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8363917" y="1677976"/>
              <a:ext cx="4203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bg2">
                      <a:lumMod val="25000"/>
                    </a:schemeClr>
                  </a:solidFill>
                </a:rPr>
                <a:t>Hz</a:t>
              </a:r>
              <a:endParaRPr lang="zh-CN" altLang="en-US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857811" y="1899270"/>
              <a:ext cx="3016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dirty="0" smtClean="0"/>
                <a:t>0</a:t>
              </a:r>
              <a:endParaRPr lang="zh-CN" altLang="en-US" dirty="0"/>
            </a:p>
          </p:txBody>
        </p:sp>
        <p:sp>
          <p:nvSpPr>
            <p:cNvPr id="12" name="椭圆 11"/>
            <p:cNvSpPr/>
            <p:nvPr/>
          </p:nvSpPr>
          <p:spPr>
            <a:xfrm>
              <a:off x="4959470" y="1830110"/>
              <a:ext cx="98368" cy="98368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4" name="矩形 63"/>
          <p:cNvSpPr/>
          <p:nvPr/>
        </p:nvSpPr>
        <p:spPr>
          <a:xfrm>
            <a:off x="5823894" y="1450409"/>
            <a:ext cx="18480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Human heartbeat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6142821" y="1657191"/>
            <a:ext cx="111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00B0F0"/>
                </a:solidFill>
              </a:rPr>
              <a:t>(  </a:t>
            </a:r>
            <a:r>
              <a:rPr lang="en-US" altLang="zh-CN" dirty="0" smtClean="0">
                <a:solidFill>
                  <a:srgbClr val="00B0F0"/>
                </a:solidFill>
              </a:rPr>
              <a:t>            </a:t>
            </a:r>
            <a:r>
              <a:rPr lang="en-US" altLang="zh-CN" dirty="0">
                <a:solidFill>
                  <a:srgbClr val="00B0F0"/>
                </a:solidFill>
              </a:rPr>
              <a:t>)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6097146" y="1917273"/>
            <a:ext cx="1113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rgbClr val="00B0F0"/>
                </a:solidFill>
              </a:rPr>
              <a:t>0.5          4</a:t>
            </a:r>
            <a:endParaRPr lang="zh-CN" altLang="en-US" dirty="0">
              <a:solidFill>
                <a:srgbClr val="00B0F0"/>
              </a:solidFill>
            </a:endParaRPr>
          </a:p>
        </p:txBody>
      </p:sp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PPG Signal Preprocessing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矩形 1"/>
              <p:cNvSpPr/>
              <p:nvPr/>
            </p:nvSpPr>
            <p:spPr>
              <a:xfrm>
                <a:off x="5497277" y="3415408"/>
                <a:ext cx="284795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𝑆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 panose="02040503050406030204" pitchFamily="18" charset="0"/>
                              <a:cs typeface="Calibri" charset="0"/>
                            </a:rPr>
                            <m:t>t</m:t>
                          </m:r>
                        </m:e>
                      </m:d>
                      <m:r>
                        <a:rPr lang="en-US" altLang="zh-CN">
                          <a:latin typeface="Cambria Math" panose="02040503050406030204" pitchFamily="18" charset="0"/>
                          <a:cs typeface="Calibri" charset="0"/>
                        </a:rPr>
                        <m:t>=[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𝑆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h𝑒𝑎𝑟𝑡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𝑆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ma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2" name="矩形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277" y="3415408"/>
                <a:ext cx="2847959" cy="369332"/>
              </a:xfrm>
              <a:prstGeom prst="rect">
                <a:avLst/>
              </a:prstGeom>
              <a:blipFill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296003" y="3396517"/>
                <a:ext cx="3475375" cy="3968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𝑋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=</m:t>
                      </m:r>
                      <m:r>
                        <a:rPr lang="en-US" altLang="zh-CN">
                          <a:latin typeface="Cambria Math" panose="02040503050406030204" pitchFamily="18" charset="0"/>
                          <a:cs typeface="Calibri" charset="0"/>
                        </a:rPr>
                        <m:t>[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𝑔𝑟𝑒𝑒𝑛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,</m:t>
                      </m:r>
                      <m:sSub>
                        <m:sSub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𝑋</m:t>
                          </m:r>
                        </m:e>
                        <m:sub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𝑖𝑛𝑓𝑟𝑎𝑟𝑒𝑑</m:t>
                          </m:r>
                        </m:sub>
                      </m:sSub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]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003" y="3396517"/>
                <a:ext cx="3475375" cy="396840"/>
              </a:xfrm>
              <a:prstGeom prst="rect">
                <a:avLst/>
              </a:prstGeom>
              <a:blipFill>
                <a:blip r:embed="rId4"/>
                <a:stretch>
                  <a:fillRect b="-923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右箭头 3"/>
          <p:cNvSpPr/>
          <p:nvPr/>
        </p:nvSpPr>
        <p:spPr>
          <a:xfrm>
            <a:off x="3689496" y="3521000"/>
            <a:ext cx="1886300" cy="153534"/>
          </a:xfrm>
          <a:prstGeom prst="rightArrow">
            <a:avLst>
              <a:gd name="adj1" fmla="val 50000"/>
              <a:gd name="adj2" fmla="val 13735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/>
        </p:nvGrpSpPr>
        <p:grpSpPr>
          <a:xfrm>
            <a:off x="5255831" y="3594204"/>
            <a:ext cx="2436015" cy="592244"/>
            <a:chOff x="5239176" y="3311444"/>
            <a:chExt cx="2436015" cy="59224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5239176" y="3311444"/>
                  <a:ext cx="2436015" cy="592244"/>
                </a:xfrm>
                <a:prstGeom prst="rect">
                  <a:avLst/>
                </a:prstGeom>
                <a:noFill/>
                <a:ln w="381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b="1" dirty="0" smtClean="0">
                      <a:solidFill>
                        <a:srgbClr val="0070C0"/>
                      </a:solidFill>
                    </a:rPr>
                    <a:t> quasi-periodic:</a:t>
                  </a:r>
                  <a14:m>
                    <m:oMath xmlns:m="http://schemas.openxmlformats.org/officeDocument/2006/math">
                      <m:r>
                        <a:rPr lang="en-US" altLang="zh-CN" b="1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b="1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</m:oMath>
                  </a14:m>
                  <a:r>
                    <a:rPr lang="en-US" altLang="zh-CN" b="1" dirty="0" smtClean="0">
                      <a:solidFill>
                        <a:srgbClr val="0070C0"/>
                      </a:solidFill>
                    </a:rPr>
                    <a:t> </a:t>
                  </a:r>
                  <a:endParaRPr lang="zh-CN" altLang="en-US" b="1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39176" y="3311444"/>
                  <a:ext cx="2436015" cy="5922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 w="38100">
                  <a:noFill/>
                </a:ln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直接箭头连接符 9"/>
            <p:cNvCxnSpPr/>
            <p:nvPr/>
          </p:nvCxnSpPr>
          <p:spPr>
            <a:xfrm flipH="1" flipV="1">
              <a:off x="6388603" y="3478472"/>
              <a:ext cx="837666" cy="976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组合 38"/>
          <p:cNvGrpSpPr/>
          <p:nvPr/>
        </p:nvGrpSpPr>
        <p:grpSpPr>
          <a:xfrm>
            <a:off x="6824091" y="3594204"/>
            <a:ext cx="2436015" cy="592244"/>
            <a:chOff x="6807436" y="3311444"/>
            <a:chExt cx="2436015" cy="592244"/>
          </a:xfrm>
        </p:grpSpPr>
        <p:sp>
          <p:nvSpPr>
            <p:cNvPr id="15" name="矩形 14"/>
            <p:cNvSpPr/>
            <p:nvPr/>
          </p:nvSpPr>
          <p:spPr>
            <a:xfrm>
              <a:off x="6807436" y="3311444"/>
              <a:ext cx="2436015" cy="592244"/>
            </a:xfrm>
            <a:prstGeom prst="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rgbClr val="A23E0A"/>
                  </a:solidFill>
                </a:rPr>
                <a:t> non-periodic</a:t>
              </a:r>
              <a:endParaRPr lang="zh-CN" altLang="en-US" b="1" dirty="0">
                <a:solidFill>
                  <a:srgbClr val="A23E0A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 flipV="1">
              <a:off x="7381018" y="3478472"/>
              <a:ext cx="573605" cy="1"/>
            </a:xfrm>
            <a:prstGeom prst="straightConnector1">
              <a:avLst/>
            </a:prstGeom>
            <a:ln w="28575">
              <a:solidFill>
                <a:srgbClr val="A23E0A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3722797" y="3765771"/>
                <a:ext cx="176016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9A44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𝑆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ea typeface="Calibri" charset="0"/>
                              <a:cs typeface="Calibri" charset="0"/>
                            </a:rPr>
                            <m:t>𝑡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𝑊</m:t>
                          </m:r>
                        </m:e>
                        <m:sup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⊤</m:t>
                          </m:r>
                        </m:sup>
                      </m:sSup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𝑋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𝑡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)</m:t>
                      </m:r>
                    </m:oMath>
                  </m:oMathPara>
                </a14:m>
                <a:endParaRPr lang="en-US" altLang="zh-CN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2797" y="3765771"/>
                <a:ext cx="1760161" cy="369332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矩形 15"/>
              <p:cNvSpPr/>
              <p:nvPr/>
            </p:nvSpPr>
            <p:spPr>
              <a:xfrm>
                <a:off x="6133645" y="4083375"/>
                <a:ext cx="266861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9A44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𝐽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𝑊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=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cs typeface="Calibri" charset="0"/>
                        </a:rPr>
                        <m:t>𝔼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{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𝑆</m:t>
                      </m:r>
                      <m:d>
                        <m:dPr>
                          <m:ctrlP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  <a:cs typeface="Calibri" charset="0"/>
                            </a:rPr>
                            <m:t>𝑘</m:t>
                          </m:r>
                        </m:e>
                      </m:d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𝑆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(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𝑘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+</m:t>
                      </m:r>
                      <m:r>
                        <a:rPr lang="zh-CN" altLang="en-US" i="1">
                          <a:latin typeface="Cambria Math" panose="02040503050406030204" pitchFamily="18" charset="0"/>
                          <a:cs typeface="Calibri" charset="0"/>
                        </a:rPr>
                        <m:t>𝜏</m:t>
                      </m:r>
                      <m:r>
                        <a:rPr lang="en-US" altLang="zh-CN" i="1">
                          <a:latin typeface="Cambria Math" panose="02040503050406030204" pitchFamily="18" charset="0"/>
                          <a:cs typeface="Calibri" charset="0"/>
                        </a:rPr>
                        <m:t>)}</m:t>
                      </m:r>
                    </m:oMath>
                  </m:oMathPara>
                </a14:m>
                <a:endParaRPr lang="en-US" altLang="zh-CN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6" name="矩形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3645" y="4083375"/>
                <a:ext cx="2668615" cy="369332"/>
              </a:xfrm>
              <a:prstGeom prst="rect">
                <a:avLst/>
              </a:prstGeom>
              <a:blipFill>
                <a:blip r:embed="rId7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矩形 18"/>
              <p:cNvSpPr/>
              <p:nvPr/>
            </p:nvSpPr>
            <p:spPr>
              <a:xfrm>
                <a:off x="5001551" y="4080959"/>
                <a:ext cx="1255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9A44"/>
                  </a:buCl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latin typeface="Cambria Math" panose="02040503050406030204" pitchFamily="18" charset="0"/>
                          <a:ea typeface="Calibri" charset="0"/>
                          <a:cs typeface="Calibri" charset="0"/>
                        </a:rPr>
                        <m:t>𝑚𝑎𝑥𝑖𝑚𝑖𝑧𝑒</m:t>
                      </m:r>
                    </m:oMath>
                  </m:oMathPara>
                </a14:m>
                <a:endParaRPr lang="en-US" altLang="zh-CN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19" name="矩形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1551" y="4080959"/>
                <a:ext cx="1255728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接箭头连接符 27"/>
          <p:cNvCxnSpPr/>
          <p:nvPr/>
        </p:nvCxnSpPr>
        <p:spPr>
          <a:xfrm flipV="1">
            <a:off x="8802260" y="4142610"/>
            <a:ext cx="0" cy="264478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8949861" y="4142610"/>
            <a:ext cx="0" cy="264478"/>
          </a:xfrm>
          <a:prstGeom prst="straightConnector1">
            <a:avLst/>
          </a:prstGeom>
          <a:ln w="28575">
            <a:solidFill>
              <a:srgbClr val="A23E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组合 41"/>
          <p:cNvGrpSpPr/>
          <p:nvPr/>
        </p:nvGrpSpPr>
        <p:grpSpPr>
          <a:xfrm>
            <a:off x="2033690" y="4438295"/>
            <a:ext cx="5686840" cy="388195"/>
            <a:chOff x="1224633" y="4621410"/>
            <a:chExt cx="5686840" cy="3881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矩形 16"/>
                <p:cNvSpPr/>
                <p:nvPr/>
              </p:nvSpPr>
              <p:spPr>
                <a:xfrm>
                  <a:off x="1224633" y="4621410"/>
                  <a:ext cx="4109131" cy="38536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ct val="20000"/>
                    </a:spcBef>
                    <a:buClr>
                      <a:srgbClr val="009A44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𝑊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=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𝔼𝕀𝔾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  <m:t>𝐻</m:t>
                                </m:r>
                              </m:e>
                              <m:sub>
                                <m:r>
                                  <a:rPr lang="en-US" altLang="zh-CN" b="0" i="1" smtClean="0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  <m:t>𝑋</m:t>
                                </m:r>
                              </m:sub>
                            </m:sSub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⊤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  <a:ea typeface="Calibri" charset="0"/>
                            <a:cs typeface="Calibri" charset="0"/>
                          </a:rPr>
                          <m:t>)</m:t>
                        </m:r>
                      </m:oMath>
                    </m:oMathPara>
                  </a14:m>
                  <a:endParaRPr lang="en-US" altLang="zh-CN" dirty="0">
                    <a:latin typeface="Calibri" charset="0"/>
                    <a:ea typeface="Calibri" charset="0"/>
                    <a:cs typeface="Calibri" charset="0"/>
                  </a:endParaRPr>
                </a:p>
              </p:txBody>
            </p:sp>
          </mc:Choice>
          <mc:Fallback xmlns="">
            <p:sp>
              <p:nvSpPr>
                <p:cNvPr id="17" name="矩形 1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24633" y="4621410"/>
                  <a:ext cx="4109131" cy="385362"/>
                </a:xfrm>
                <a:prstGeom prst="rect">
                  <a:avLst/>
                </a:prstGeom>
                <a:blipFill>
                  <a:blip r:embed="rId9"/>
                  <a:stretch>
                    <a:fillRect b="-1428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矩形 39"/>
                <p:cNvSpPr/>
                <p:nvPr/>
              </p:nvSpPr>
              <p:spPr>
                <a:xfrm>
                  <a:off x="4227148" y="4640273"/>
                  <a:ext cx="268432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,</m:t>
                            </m:r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zh-CN" b="0" i="0" smtClean="0">
                            <a:latin typeface="Cambria Math" panose="02040503050406030204" pitchFamily="18" charset="0"/>
                            <a:cs typeface="Calibri" charset="0"/>
                          </a:rPr>
                          <m:t>=</m:t>
                        </m:r>
                        <m:r>
                          <a:rPr lang="zh-CN" altLang="en-US" i="1">
                            <a:latin typeface="Cambria Math" panose="02040503050406030204" pitchFamily="18" charset="0"/>
                            <a:cs typeface="Calibri" charset="0"/>
                          </a:rPr>
                          <m:t>𝔼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altLang="zh-CN" i="1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d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charset="0"/>
                              </a:rPr>
                              <m:t>𝑋</m:t>
                            </m:r>
                            <m:d>
                              <m:d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</m:ctrlPr>
                              </m:d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  <m:t>𝑘</m:t>
                                </m:r>
                              </m:e>
                            </m:d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charset="0"/>
                              </a:rPr>
                              <m:t>𝑋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charset="0"/>
                              </a:rPr>
                              <m:t>(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charset="0"/>
                              </a:rPr>
                              <m:t>𝑘</m:t>
                            </m:r>
                            <m:r>
                              <a:rPr lang="en-US" altLang="zh-CN" i="1">
                                <a:latin typeface="Cambria Math" panose="02040503050406030204" pitchFamily="18" charset="0"/>
                                <a:cs typeface="Calibri" charset="0"/>
                              </a:rPr>
                              <m:t>+</m:t>
                            </m:r>
                            <m:r>
                              <a:rPr lang="zh-CN" altLang="en-US" i="1">
                                <a:latin typeface="Cambria Math" panose="02040503050406030204" pitchFamily="18" charset="0"/>
                                <a:cs typeface="Calibri" charset="0"/>
                              </a:rPr>
                              <m:t>𝜏</m:t>
                            </m:r>
                            <m:sSup>
                              <m:sSup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</m:ctrlPr>
                              </m:sSup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  <a:cs typeface="Calibri" charset="0"/>
                                  </a:rPr>
                                  <m:t>)</m:t>
                                </m:r>
                              </m:e>
                              <m:sup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⊤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zh-CN" altLang="en-US" dirty="0"/>
                </a:p>
              </p:txBody>
            </p:sp>
          </mc:Choice>
          <mc:Fallback xmlns="">
            <p:sp>
              <p:nvSpPr>
                <p:cNvPr id="40" name="矩形 3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27148" y="4640273"/>
                  <a:ext cx="2684325" cy="369332"/>
                </a:xfrm>
                <a:prstGeom prst="rect">
                  <a:avLst/>
                </a:prstGeom>
                <a:blipFill>
                  <a:blip r:embed="rId10"/>
                  <a:stretch>
                    <a:fillRect b="-13115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3" name="右箭头 42"/>
          <p:cNvSpPr/>
          <p:nvPr/>
        </p:nvSpPr>
        <p:spPr>
          <a:xfrm rot="5400000">
            <a:off x="4433853" y="4213821"/>
            <a:ext cx="397304" cy="179554"/>
          </a:xfrm>
          <a:prstGeom prst="rightArrow">
            <a:avLst>
              <a:gd name="adj1" fmla="val 50000"/>
              <a:gd name="adj2" fmla="val 137350"/>
            </a:avLst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矩形 43"/>
              <p:cNvSpPr/>
              <p:nvPr/>
            </p:nvSpPr>
            <p:spPr>
              <a:xfrm>
                <a:off x="2945721" y="4815730"/>
                <a:ext cx="3459537" cy="3844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ct val="20000"/>
                  </a:spcBef>
                  <a:buClr>
                    <a:srgbClr val="009A44"/>
                  </a:buClr>
                </a:pP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𝑊</m:t>
                    </m:r>
                    <m:r>
                      <a:rPr lang="en-US" altLang="zh-CN" i="1" smtClean="0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=</m:t>
                    </m:r>
                    <m:r>
                      <a:rPr lang="zh-CN" altLang="en-US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𝔼𝕀𝔾</m:t>
                    </m:r>
                    <m:r>
                      <a:rPr lang="en-US" altLang="zh-CN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(</m:t>
                    </m:r>
                    <m:nary>
                      <m:naryPr>
                        <m:chr m:val="∑"/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=1</m:t>
                        </m:r>
                      </m:sub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𝑃</m:t>
                        </m:r>
                      </m:sup>
                      <m:e>
                        <m:sSub>
                          <m:sSubPr>
                            <m:ctrlPr>
                              <a:rPr lang="en-US" altLang="zh-CN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</m:ctrlPr>
                          </m:sSubPr>
                          <m:e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altLang="zh-CN" b="0" i="1" smtClean="0">
                                <a:latin typeface="Cambria Math" panose="02040503050406030204" pitchFamily="18" charset="0"/>
                                <a:cs typeface="Calibri" charset="0"/>
                              </a:rPr>
                              <m:t>𝑋</m:t>
                            </m:r>
                          </m:sub>
                        </m:sSub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(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𝑖</m:t>
                        </m:r>
                        <m:r>
                          <a:rPr lang="zh-CN" altLang="en-US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𝜏</m:t>
                        </m:r>
                      </m:e>
                    </m:nary>
                    <m:r>
                      <a:rPr lang="en-US" altLang="zh-CN" i="1">
                        <a:latin typeface="Cambria Math" panose="02040503050406030204" pitchFamily="18" charset="0"/>
                        <a:ea typeface="Calibri" charset="0"/>
                        <a:cs typeface="Calibri" charset="0"/>
                      </a:rPr>
                      <m:t>)</m:t>
                    </m:r>
                  </m:oMath>
                </a14:m>
                <a:r>
                  <a:rPr lang="en-US" altLang="zh-CN" dirty="0" smtClean="0">
                    <a:latin typeface="Calibri" charset="0"/>
                    <a:ea typeface="Calibri" charset="0"/>
                    <a:cs typeface="Calibri" charset="0"/>
                  </a:rPr>
                  <a:t>+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  <a:cs typeface="Calibri" charset="0"/>
                          </a:rPr>
                          <m:t>𝐻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  <a:cs typeface="Calibri" charset="0"/>
                          </a:rPr>
                          <m:t>𝑋</m:t>
                        </m:r>
                      </m:sub>
                    </m:sSub>
                    <m:r>
                      <a:rPr lang="en-US" altLang="zh-CN" i="1">
                        <a:latin typeface="Cambria Math" panose="02040503050406030204" pitchFamily="18" charset="0"/>
                        <a:cs typeface="Calibri" charset="0"/>
                      </a:rPr>
                      <m:t>(</m:t>
                    </m:r>
                    <m:r>
                      <a:rPr lang="en-US" altLang="zh-CN" i="1">
                        <a:latin typeface="Cambria Math" panose="02040503050406030204" pitchFamily="18" charset="0"/>
                        <a:cs typeface="Calibri" charset="0"/>
                      </a:rPr>
                      <m:t>𝑖</m:t>
                    </m:r>
                    <m:r>
                      <a:rPr lang="zh-CN" altLang="en-US" i="1">
                        <a:latin typeface="Cambria Math" panose="02040503050406030204" pitchFamily="18" charset="0"/>
                        <a:cs typeface="Calibri" charset="0"/>
                      </a:rPr>
                      <m:t>𝜏</m:t>
                    </m:r>
                    <m:sSup>
                      <m:sSupPr>
                        <m:ctrlPr>
                          <a:rPr lang="en-US" altLang="zh-CN" i="1" smtClean="0">
                            <a:latin typeface="Cambria Math" panose="02040503050406030204" pitchFamily="18" charset="0"/>
                            <a:cs typeface="Calibri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  <a:cs typeface="Calibri" charset="0"/>
                          </a:rPr>
                          <m:t>)</m:t>
                        </m:r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⊤</m:t>
                        </m:r>
                      </m:sup>
                    </m:sSup>
                    <m:r>
                      <a:rPr lang="en-US" altLang="zh-CN" b="0" i="1" smtClean="0">
                        <a:latin typeface="Cambria Math" panose="02040503050406030204" pitchFamily="18" charset="0"/>
                        <a:cs typeface="Calibri" charset="0"/>
                      </a:rPr>
                      <m:t>))</m:t>
                    </m:r>
                  </m:oMath>
                </a14:m>
                <a:endParaRPr lang="en-US" altLang="zh-CN" dirty="0">
                  <a:latin typeface="Calibri" charset="0"/>
                  <a:ea typeface="Calibri" charset="0"/>
                  <a:cs typeface="Calibri" charset="0"/>
                </a:endParaRPr>
              </a:p>
            </p:txBody>
          </p:sp>
        </mc:Choice>
        <mc:Fallback xmlns="">
          <p:sp>
            <p:nvSpPr>
              <p:cNvPr id="44" name="矩形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721" y="4815730"/>
                <a:ext cx="3459537" cy="384464"/>
              </a:xfrm>
              <a:prstGeom prst="rect">
                <a:avLst/>
              </a:prstGeom>
              <a:blipFill>
                <a:blip r:embed="rId11"/>
                <a:stretch>
                  <a:fillRect t="-111111" b="-17936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组合 51"/>
          <p:cNvGrpSpPr/>
          <p:nvPr/>
        </p:nvGrpSpPr>
        <p:grpSpPr>
          <a:xfrm>
            <a:off x="297708" y="3849936"/>
            <a:ext cx="2413915" cy="1858090"/>
            <a:chOff x="380087" y="3793362"/>
            <a:chExt cx="2413915" cy="1858090"/>
          </a:xfrm>
        </p:grpSpPr>
        <p:grpSp>
          <p:nvGrpSpPr>
            <p:cNvPr id="51" name="组合 50"/>
            <p:cNvGrpSpPr/>
            <p:nvPr/>
          </p:nvGrpSpPr>
          <p:grpSpPr>
            <a:xfrm>
              <a:off x="380087" y="3793362"/>
              <a:ext cx="2413915" cy="1371378"/>
              <a:chOff x="380087" y="3793362"/>
              <a:chExt cx="2413915" cy="1371378"/>
            </a:xfrm>
          </p:grpSpPr>
          <p:sp>
            <p:nvSpPr>
              <p:cNvPr id="47" name="圆角矩形标注 46"/>
              <p:cNvSpPr/>
              <p:nvPr/>
            </p:nvSpPr>
            <p:spPr>
              <a:xfrm rot="16200000">
                <a:off x="909202" y="3279940"/>
                <a:ext cx="1355685" cy="2413915"/>
              </a:xfrm>
              <a:prstGeom prst="wedgeRoundRectCallout">
                <a:avLst>
                  <a:gd name="adj1" fmla="val -35576"/>
                  <a:gd name="adj2" fmla="val 58739"/>
                  <a:gd name="adj3" fmla="val 16667"/>
                </a:avLst>
              </a:prstGeom>
              <a:solidFill>
                <a:schemeClr val="bg1">
                  <a:lumMod val="95000"/>
                </a:schemeClr>
              </a:solidFill>
              <a:ln w="38100">
                <a:solidFill>
                  <a:srgbClr val="3399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100" b="1" dirty="0">
                  <a:solidFill>
                    <a:srgbClr val="0CA1C9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矩形 47"/>
                  <p:cNvSpPr/>
                  <p:nvPr/>
                </p:nvSpPr>
                <p:spPr>
                  <a:xfrm>
                    <a:off x="586727" y="3793362"/>
                    <a:ext cx="1929874" cy="730136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14:m>
                      <m:oMath xmlns:m="http://schemas.openxmlformats.org/officeDocument/2006/math">
                        <m:r>
                          <a:rPr lang="zh-CN" altLang="en-US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𝝉</m:t>
                        </m:r>
                        <m:r>
                          <a:rPr lang="en-US" altLang="zh-CN" sz="2400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: </m:t>
                        </m:r>
                      </m:oMath>
                    </a14:m>
                    <a:r>
                      <a:rPr lang="en-US" altLang="zh-CN" dirty="0"/>
                      <a:t>autocorrelation function</a:t>
                    </a:r>
                    <a:endParaRPr lang="zh-CN" altLang="en-US" dirty="0"/>
                  </a:p>
                </p:txBody>
              </p:sp>
            </mc:Choice>
            <mc:Fallback xmlns="">
              <p:sp>
                <p:nvSpPr>
                  <p:cNvPr id="48" name="矩形 4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86727" y="3793362"/>
                    <a:ext cx="1929874" cy="730136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48" r="-4430" b="-13445"/>
                    </a:stretch>
                  </a:blipFill>
                </p:spPr>
                <p:txBody>
                  <a:bodyPr/>
                  <a:lstStyle/>
                  <a:p>
                    <a:r>
                      <a:rPr lang="zh-CN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矩形 48"/>
                <p:cNvSpPr/>
                <p:nvPr/>
              </p:nvSpPr>
              <p:spPr>
                <a:xfrm>
                  <a:off x="586727" y="4451123"/>
                  <a:ext cx="2078605" cy="120032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en-US" altLang="zh-CN" sz="2000" b="1" dirty="0">
                      <a:solidFill>
                        <a:schemeClr val="tx1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zh-CN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sSub>
                        <m:sSubPr>
                          <m:ctrlPr>
                            <a:rPr lang="en-US" altLang="zh-CN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𝝉</m:t>
                          </m:r>
                        </m:e>
                        <m:sub>
                          <m:r>
                            <a:rPr lang="en-US" altLang="zh-CN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a14:m>
                  <a:endParaRPr lang="zh-CN" altLang="en-US" sz="2000" dirty="0">
                    <a:solidFill>
                      <a:schemeClr val="tx1"/>
                    </a:solidFill>
                  </a:endParaRPr>
                </a:p>
                <a:p>
                  <a:endParaRPr lang="zh-CN" altLang="en-US" sz="2000" b="1" i="1" dirty="0">
                    <a:solidFill>
                      <a:schemeClr val="tx1"/>
                    </a:solidFill>
                    <a:latin typeface="Cambria Math" panose="02040503050406030204" pitchFamily="18" charset="0"/>
                  </a:endParaRPr>
                </a:p>
                <a:p>
                  <a:endParaRPr lang="zh-CN" altLang="en-US" sz="12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49" name="矩形 4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6727" y="4451123"/>
                  <a:ext cx="2078605" cy="1200329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3" name="Content Placeholder 2"/>
          <p:cNvSpPr>
            <a:spLocks/>
          </p:cNvSpPr>
          <p:nvPr/>
        </p:nvSpPr>
        <p:spPr bwMode="auto">
          <a:xfrm>
            <a:off x="422451" y="5277310"/>
            <a:ext cx="8397240" cy="923600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</a:t>
            </a:r>
          </a:p>
        </p:txBody>
      </p:sp>
      <p:grpSp>
        <p:nvGrpSpPr>
          <p:cNvPr id="63" name="组合 62"/>
          <p:cNvGrpSpPr/>
          <p:nvPr/>
        </p:nvGrpSpPr>
        <p:grpSpPr>
          <a:xfrm>
            <a:off x="3167958" y="3787517"/>
            <a:ext cx="3780825" cy="1488106"/>
            <a:chOff x="5311338" y="4329711"/>
            <a:chExt cx="3780825" cy="1488106"/>
          </a:xfrm>
        </p:grpSpPr>
        <p:sp>
          <p:nvSpPr>
            <p:cNvPr id="62" name="圆角矩形 61"/>
            <p:cNvSpPr/>
            <p:nvPr/>
          </p:nvSpPr>
          <p:spPr>
            <a:xfrm>
              <a:off x="5311338" y="4329711"/>
              <a:ext cx="3682018" cy="1488106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38100">
              <a:solidFill>
                <a:srgbClr val="3399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>
                <a:solidFill>
                  <a:srgbClr val="0CA1C9"/>
                </a:solidFill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592338" y="4413526"/>
              <a:ext cx="2499825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/>
                <a:t>lowest</a:t>
              </a:r>
              <a:r>
                <a:rPr lang="zh-CN" altLang="en-US" sz="2800" dirty="0" smtClean="0"/>
                <a:t> </a:t>
              </a:r>
              <a:r>
                <a:rPr lang="en-US" altLang="zh-CN" sz="2800" dirty="0" smtClean="0"/>
                <a:t>skewness</a:t>
              </a:r>
            </a:p>
            <a:p>
              <a:r>
                <a:rPr lang="en-US" altLang="zh-CN" sz="2800" dirty="0" smtClean="0"/>
                <a:t>&amp;kurtosis</a:t>
              </a:r>
              <a:endParaRPr lang="zh-CN" altLang="en-US" sz="2800" dirty="0"/>
            </a:p>
          </p:txBody>
        </p:sp>
        <p:pic>
          <p:nvPicPr>
            <p:cNvPr id="61" name="图片 6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9509" y="4478168"/>
              <a:ext cx="1137359" cy="1261711"/>
            </a:xfrm>
            <a:prstGeom prst="rect">
              <a:avLst/>
            </a:prstGeom>
          </p:spPr>
        </p:pic>
      </p:grpSp>
      <p:sp>
        <p:nvSpPr>
          <p:cNvPr id="70" name="Content Placeholder 2"/>
          <p:cNvSpPr>
            <a:spLocks/>
          </p:cNvSpPr>
          <p:nvPr/>
        </p:nvSpPr>
        <p:spPr bwMode="auto">
          <a:xfrm>
            <a:off x="381000" y="2267503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73" name="Content Placeholder 2"/>
          <p:cNvSpPr>
            <a:spLocks/>
          </p:cNvSpPr>
          <p:nvPr/>
        </p:nvSpPr>
        <p:spPr bwMode="auto">
          <a:xfrm>
            <a:off x="386986" y="1819741"/>
            <a:ext cx="8397240" cy="3005567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0.25-10Hz Butterworth ﬁlter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6" name="Content Placeholder 2"/>
          <p:cNvSpPr>
            <a:spLocks/>
          </p:cNvSpPr>
          <p:nvPr/>
        </p:nvSpPr>
        <p:spPr bwMode="auto">
          <a:xfrm>
            <a:off x="728538" y="1434884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Filtering</a:t>
            </a:r>
            <a:endParaRPr lang="en-US" altLang="zh-CN" sz="2000" dirty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115469" y="1445044"/>
            <a:ext cx="604653" cy="835671"/>
            <a:chOff x="5115469" y="1445044"/>
            <a:chExt cx="604653" cy="835671"/>
          </a:xfrm>
        </p:grpSpPr>
        <p:sp>
          <p:nvSpPr>
            <p:cNvPr id="22" name="矩形 21"/>
            <p:cNvSpPr/>
            <p:nvPr/>
          </p:nvSpPr>
          <p:spPr>
            <a:xfrm>
              <a:off x="5115469" y="1445044"/>
              <a:ext cx="6046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MAs</a:t>
              </a:r>
              <a:endPara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5119667" y="1911383"/>
              <a:ext cx="522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0.1          </a:t>
              </a:r>
              <a:endParaRPr lang="zh-CN" altLang="en-US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676510" y="1721006"/>
            <a:ext cx="2294768" cy="564322"/>
            <a:chOff x="5614792" y="1724891"/>
            <a:chExt cx="2294768" cy="564322"/>
          </a:xfrm>
        </p:grpSpPr>
        <p:sp>
          <p:nvSpPr>
            <p:cNvPr id="23" name="矩形 22"/>
            <p:cNvSpPr/>
            <p:nvPr/>
          </p:nvSpPr>
          <p:spPr>
            <a:xfrm>
              <a:off x="5841626" y="1724891"/>
              <a:ext cx="1878904" cy="255027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文本框 59"/>
            <p:cNvSpPr txBox="1"/>
            <p:nvPr/>
          </p:nvSpPr>
          <p:spPr>
            <a:xfrm>
              <a:off x="5614792" y="1919881"/>
              <a:ext cx="22947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>
                  <a:solidFill>
                    <a:srgbClr val="00B050"/>
                  </a:solidFill>
                </a:rPr>
                <a:t>0.25                            10</a:t>
              </a:r>
              <a:endParaRPr lang="zh-CN" altLang="en-US" dirty="0">
                <a:solidFill>
                  <a:srgbClr val="00B050"/>
                </a:solidFill>
              </a:endParaRPr>
            </a:p>
          </p:txBody>
        </p:sp>
      </p:grpSp>
      <p:sp>
        <p:nvSpPr>
          <p:cNvPr id="65" name="Content Placeholder 2"/>
          <p:cNvSpPr>
            <a:spLocks/>
          </p:cNvSpPr>
          <p:nvPr/>
        </p:nvSpPr>
        <p:spPr bwMode="auto">
          <a:xfrm>
            <a:off x="384932" y="2731030"/>
            <a:ext cx="8312028" cy="885481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estimate heartbeat signals and MAs using a modified semi-blind source separation algorithm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6" name="Content Placeholder 2"/>
          <p:cNvSpPr>
            <a:spLocks/>
          </p:cNvSpPr>
          <p:nvPr/>
        </p:nvSpPr>
        <p:spPr bwMode="auto">
          <a:xfrm>
            <a:off x="728713" y="2267503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Removal: stage 1</a:t>
            </a:r>
            <a:endParaRPr lang="en-US" altLang="zh-CN" sz="2000" dirty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67" name="Content Placeholder 2"/>
          <p:cNvSpPr>
            <a:spLocks/>
          </p:cNvSpPr>
          <p:nvPr/>
        </p:nvSpPr>
        <p:spPr bwMode="auto">
          <a:xfrm>
            <a:off x="766638" y="5277296"/>
            <a:ext cx="3553054" cy="60044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</a:t>
            </a: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Removal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stage 2</a:t>
            </a:r>
          </a:p>
        </p:txBody>
      </p:sp>
      <p:sp>
        <p:nvSpPr>
          <p:cNvPr id="68" name="Content Placeholder 2"/>
          <p:cNvSpPr>
            <a:spLocks/>
          </p:cNvSpPr>
          <p:nvPr/>
        </p:nvSpPr>
        <p:spPr bwMode="auto">
          <a:xfrm>
            <a:off x="422450" y="5725188"/>
            <a:ext cx="8809541" cy="923600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apply </a:t>
            </a: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adaptive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step-size </a:t>
            </a:r>
            <a:r>
              <a:rPr lang="en-US" altLang="zh-CN" sz="2000" dirty="0">
                <a:latin typeface="Calibri" charset="0"/>
                <a:ea typeface="Calibri" charset="0"/>
                <a:cs typeface="Calibri" charset="0"/>
              </a:rPr>
              <a:t>least mean squares (AS-LMS) 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ﬁlter</a:t>
            </a:r>
          </a:p>
        </p:txBody>
      </p:sp>
      <p:grpSp>
        <p:nvGrpSpPr>
          <p:cNvPr id="69" name="组合 68"/>
          <p:cNvGrpSpPr/>
          <p:nvPr/>
        </p:nvGrpSpPr>
        <p:grpSpPr>
          <a:xfrm>
            <a:off x="798690" y="5583058"/>
            <a:ext cx="8633557" cy="669900"/>
            <a:chOff x="386096" y="5024637"/>
            <a:chExt cx="8633557" cy="669900"/>
          </a:xfrm>
        </p:grpSpPr>
        <p:sp>
          <p:nvSpPr>
            <p:cNvPr id="74" name="圆角矩形 73"/>
            <p:cNvSpPr/>
            <p:nvPr/>
          </p:nvSpPr>
          <p:spPr>
            <a:xfrm>
              <a:off x="386096" y="5124019"/>
              <a:ext cx="5949239" cy="449340"/>
            </a:xfrm>
            <a:prstGeom prst="roundRect">
              <a:avLst/>
            </a:prstGeom>
            <a:solidFill>
              <a:schemeClr val="bg2">
                <a:lumMod val="90000"/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  <p:sp>
          <p:nvSpPr>
            <p:cNvPr id="75" name="圆角矩形 74"/>
            <p:cNvSpPr/>
            <p:nvPr/>
          </p:nvSpPr>
          <p:spPr>
            <a:xfrm>
              <a:off x="386096" y="5024637"/>
              <a:ext cx="8633557" cy="6699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  <a:buClr>
                  <a:srgbClr val="009A44"/>
                </a:buClr>
              </a:pPr>
              <a:r>
                <a:rPr lang="en-US" altLang="zh-CN" sz="2000" dirty="0" smtClean="0">
                  <a:solidFill>
                    <a:srgbClr val="002060"/>
                  </a:solidFill>
                </a:rPr>
                <a:t>Heartbeat </a:t>
              </a:r>
              <a:r>
                <a:rPr lang="en-US" altLang="zh-CN" sz="2000" dirty="0">
                  <a:solidFill>
                    <a:srgbClr val="002060"/>
                  </a:solidFill>
                </a:rPr>
                <a:t>signals and MAs </a:t>
              </a:r>
              <a:r>
                <a:rPr lang="en-US" altLang="zh-CN" sz="2000" dirty="0" smtClean="0">
                  <a:solidFill>
                    <a:srgbClr val="002060"/>
                  </a:solidFill>
                </a:rPr>
                <a:t>are not ideally linear mixed </a:t>
              </a:r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5313333" y="1727577"/>
            <a:ext cx="2915981" cy="247130"/>
          </a:xfrm>
          <a:prstGeom prst="rect">
            <a:avLst/>
          </a:prstGeom>
          <a:solidFill>
            <a:schemeClr val="accent2">
              <a:lumMod val="75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80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  <p:bldP spid="71" grpId="0"/>
      <p:bldP spid="72" grpId="0"/>
      <p:bldP spid="2" grpId="0"/>
      <p:bldP spid="3" grpId="0"/>
      <p:bldP spid="4" grpId="0" animBg="1"/>
      <p:bldP spid="14" grpId="0"/>
      <p:bldP spid="16" grpId="0"/>
      <p:bldP spid="19" grpId="0"/>
      <p:bldP spid="43" grpId="0" animBg="1"/>
      <p:bldP spid="44" grpId="0"/>
      <p:bldP spid="73" grpId="0"/>
      <p:bldP spid="46" grpId="0"/>
      <p:bldP spid="65" grpId="0"/>
      <p:bldP spid="66" grpId="0"/>
      <p:bldP spid="67" grpId="0"/>
      <p:bldP spid="68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/>
          </p:cNvSpPr>
          <p:nvPr/>
        </p:nvSpPr>
        <p:spPr bwMode="auto">
          <a:xfrm>
            <a:off x="381000" y="1439110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use the 1</a:t>
            </a:r>
            <a:r>
              <a:rPr lang="en-US" altLang="zh-CN" sz="2000" baseline="30000" dirty="0" smtClean="0">
                <a:latin typeface="Calibri" charset="0"/>
                <a:ea typeface="Calibri" charset="0"/>
                <a:cs typeface="Calibri" charset="0"/>
              </a:rPr>
              <a:t>st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and 2</a:t>
            </a:r>
            <a:r>
              <a:rPr lang="en-US" altLang="zh-CN" sz="2000" baseline="30000" dirty="0" smtClean="0">
                <a:latin typeface="Calibri" charset="0"/>
                <a:ea typeface="Calibri" charset="0"/>
                <a:cs typeface="Calibri" charset="0"/>
              </a:rPr>
              <a:t>nd</a:t>
            </a: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derivative to find local minimums and maximums</a:t>
            </a:r>
            <a:endParaRPr lang="en-US" altLang="zh-CN" sz="2000" dirty="0" smtClean="0">
              <a:latin typeface="Calibri" charset="0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0" y="223520"/>
            <a:ext cx="8778240" cy="1117048"/>
          </a:xfrm>
          <a:prstGeom prst="rect">
            <a:avLst/>
          </a:prstGeom>
          <a:solidFill>
            <a:srgbClr val="015C3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9" name="矩形 8"/>
          <p:cNvSpPr/>
          <p:nvPr/>
        </p:nvSpPr>
        <p:spPr>
          <a:xfrm>
            <a:off x="424101" y="458878"/>
            <a:ext cx="7909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Individual Feature Characterizing</a:t>
            </a:r>
          </a:p>
        </p:txBody>
      </p:sp>
      <p:sp>
        <p:nvSpPr>
          <p:cNvPr id="25" name="矩形 24"/>
          <p:cNvSpPr/>
          <p:nvPr/>
        </p:nvSpPr>
        <p:spPr>
          <a:xfrm>
            <a:off x="0" y="6319732"/>
            <a:ext cx="14173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6" name="矩形 25"/>
          <p:cNvSpPr/>
          <p:nvPr/>
        </p:nvSpPr>
        <p:spPr>
          <a:xfrm>
            <a:off x="5935980" y="6319734"/>
            <a:ext cx="3208020" cy="321436"/>
          </a:xfrm>
          <a:prstGeom prst="rect">
            <a:avLst/>
          </a:prstGeom>
          <a:solidFill>
            <a:srgbClr val="015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27" name="矩形 26"/>
          <p:cNvSpPr/>
          <p:nvPr/>
        </p:nvSpPr>
        <p:spPr>
          <a:xfrm>
            <a:off x="1637586" y="6319734"/>
            <a:ext cx="4039315" cy="321436"/>
          </a:xfrm>
          <a:prstGeom prst="rect">
            <a:avLst/>
          </a:prstGeom>
          <a:solidFill>
            <a:srgbClr val="015C3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638" y="3554460"/>
            <a:ext cx="3197150" cy="1515606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424101" y="3780350"/>
            <a:ext cx="4477893" cy="1193741"/>
            <a:chOff x="1149940" y="3262471"/>
            <a:chExt cx="4477893" cy="119374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矩形 3"/>
                <p:cNvSpPr/>
                <p:nvPr/>
              </p:nvSpPr>
              <p:spPr>
                <a:xfrm>
                  <a:off x="1149940" y="3262471"/>
                  <a:ext cx="211211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9933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altLang="zh-CN" sz="2000" dirty="0">
                    <a:latin typeface="Calibri" charset="0"/>
                  </a:endParaRPr>
                </a:p>
              </p:txBody>
            </p:sp>
          </mc:Choice>
          <mc:Fallback xmlns="">
            <p:sp>
              <p:nvSpPr>
                <p:cNvPr id="4" name="矩形 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40" y="3262471"/>
                  <a:ext cx="2112117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矩形 10"/>
                <p:cNvSpPr/>
                <p:nvPr/>
              </p:nvSpPr>
              <p:spPr>
                <a:xfrm>
                  <a:off x="1149940" y="3533932"/>
                  <a:ext cx="2112117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9933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̇"/>
                            <m:ctrlPr>
                              <a:rPr lang="en-US" altLang="zh-CN" sz="20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𝜔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zh-CN" altLang="en-US" sz="2000" i="1">
                            <a:latin typeface="Cambria Math" panose="02040503050406030204" pitchFamily="18" charset="0"/>
                          </a:rPr>
                          <m:t>𝜌</m:t>
                        </m:r>
                        <m:r>
                          <a:rPr lang="en-US" altLang="zh-CN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altLang="zh-CN" sz="2000" dirty="0">
                    <a:latin typeface="Calibri" charset="0"/>
                  </a:endParaRPr>
                </a:p>
              </p:txBody>
            </p:sp>
          </mc:Choice>
          <mc:Fallback xmlns="">
            <p:sp>
              <p:nvSpPr>
                <p:cNvPr id="11" name="矩形 1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40" y="3533932"/>
                  <a:ext cx="2112117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6061"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矩形 13"/>
                <p:cNvSpPr/>
                <p:nvPr/>
              </p:nvSpPr>
              <p:spPr>
                <a:xfrm>
                  <a:off x="1149940" y="3805393"/>
                  <a:ext cx="4477893" cy="65081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1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339933"/>
                    </a:buClr>
                  </a:pPr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altLang="zh-CN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acc>
                      <m:r>
                        <a:rPr lang="en-US" altLang="zh-CN" sz="20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zh-CN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CN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exp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∆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zh-CN" alt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𝜃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num>
                                    <m:den>
                                      <m:r>
                                        <a:rPr lang="en-US" altLang="zh-CN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bSup>
                                        <m:sSubSupPr>
                                          <m:ctrlP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  <m:sub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  <m:sup>
                                          <m:r>
                                            <a:rPr lang="en-US" altLang="zh-CN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den>
                                  </m:f>
                                </m:e>
                              </m:d>
                            </m:e>
                          </m:func>
                          <m:r>
                            <a:rPr lang="en-US" altLang="zh-CN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altLang="zh-CN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a14:m>
                  <a:r>
                    <a:rPr lang="en-US" altLang="zh-CN" sz="2000" dirty="0" smtClean="0">
                      <a:latin typeface="Calibri" charset="0"/>
                    </a:rPr>
                    <a:t> </a:t>
                  </a:r>
                  <a:endParaRPr lang="en-US" altLang="zh-CN" sz="2000" dirty="0">
                    <a:latin typeface="Calibri" charset="0"/>
                  </a:endParaRPr>
                </a:p>
              </p:txBody>
            </p:sp>
          </mc:Choice>
          <mc:Fallback xmlns="">
            <p:sp>
              <p:nvSpPr>
                <p:cNvPr id="14" name="矩形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9940" y="3805393"/>
                  <a:ext cx="4477893" cy="650819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CN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Content Placeholder 2"/>
          <p:cNvSpPr>
            <a:spLocks/>
          </p:cNvSpPr>
          <p:nvPr/>
        </p:nvSpPr>
        <p:spPr bwMode="auto">
          <a:xfrm>
            <a:off x="381000" y="2257198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dirty="0" smtClean="0">
              <a:latin typeface="Calibri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85215" y="2574042"/>
            <a:ext cx="8633557" cy="669900"/>
            <a:chOff x="386096" y="5024637"/>
            <a:chExt cx="8633557" cy="669900"/>
          </a:xfrm>
        </p:grpSpPr>
        <p:sp>
          <p:nvSpPr>
            <p:cNvPr id="22" name="圆角矩形 21"/>
            <p:cNvSpPr/>
            <p:nvPr/>
          </p:nvSpPr>
          <p:spPr>
            <a:xfrm>
              <a:off x="386096" y="5124019"/>
              <a:ext cx="8359237" cy="449340"/>
            </a:xfrm>
            <a:prstGeom prst="roundRect">
              <a:avLst/>
            </a:prstGeom>
            <a:solidFill>
              <a:schemeClr val="bg2">
                <a:lumMod val="90000"/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386096" y="5024637"/>
              <a:ext cx="8633557" cy="669900"/>
            </a:xfrm>
            <a:prstGeom prst="roundRect">
              <a:avLst/>
            </a:prstGeom>
            <a:no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spcBef>
                  <a:spcPct val="20000"/>
                </a:spcBef>
                <a:buClr>
                  <a:srgbClr val="009A44"/>
                </a:buClr>
              </a:pPr>
              <a:r>
                <a:rPr lang="en-US" altLang="zh-CN" sz="2000" dirty="0" smtClean="0">
                  <a:solidFill>
                    <a:srgbClr val="002060"/>
                  </a:solidFill>
                </a:rPr>
                <a:t>Signal </a:t>
              </a:r>
              <a:r>
                <a:rPr lang="en-US" altLang="zh-CN" sz="2000" dirty="0">
                  <a:solidFill>
                    <a:srgbClr val="002060"/>
                  </a:solidFill>
                </a:rPr>
                <a:t>lengths and amplitudes between cycles present </a:t>
              </a:r>
              <a:r>
                <a:rPr lang="en-US" altLang="zh-CN" sz="2000" dirty="0">
                  <a:solidFill>
                    <a:srgbClr val="FF0000"/>
                  </a:solidFill>
                </a:rPr>
                <a:t>nonstationary</a:t>
              </a:r>
              <a:r>
                <a:rPr lang="en-US" altLang="zh-CN" sz="2000" dirty="0">
                  <a:solidFill>
                    <a:srgbClr val="002060"/>
                  </a:solidFill>
                </a:rPr>
                <a:t> over </a:t>
              </a:r>
              <a:r>
                <a:rPr lang="en-US" altLang="zh-CN" sz="2000" dirty="0" smtClean="0">
                  <a:solidFill>
                    <a:srgbClr val="002060"/>
                  </a:solidFill>
                </a:rPr>
                <a:t>time</a:t>
              </a:r>
              <a:endParaRPr lang="zh-CN" altLang="en-US" sz="3100" b="1" dirty="0">
                <a:solidFill>
                  <a:srgbClr val="EA4A54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ontent Placeholder 2"/>
              <p:cNvSpPr>
                <a:spLocks/>
              </p:cNvSpPr>
              <p:nvPr/>
            </p:nvSpPr>
            <p:spPr bwMode="auto">
              <a:xfrm>
                <a:off x="381000" y="3122171"/>
                <a:ext cx="8397240" cy="507445"/>
              </a:xfrm>
              <a:prstGeom prst="rect">
                <a:avLst/>
              </a:prstGeom>
            </p:spPr>
            <p:txBody>
              <a:bodyPr/>
              <a:lstStyle/>
              <a:p>
                <a:pPr marL="800100" lvl="1" indent="-34290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339933"/>
                  </a:buClr>
                  <a:buFont typeface="Wingdings" pitchFamily="2" charset="2"/>
                  <a:buChar char="v"/>
                </a:pPr>
                <a:r>
                  <a:rPr lang="en-US" altLang="zh-CN" sz="2000" dirty="0" smtClean="0">
                    <a:latin typeface="Calibri" charset="0"/>
                  </a:rPr>
                  <a:t>transform </a:t>
                </a:r>
                <a:r>
                  <a:rPr lang="en-US" altLang="zh-CN" sz="2000" dirty="0">
                    <a:latin typeface="Calibri" charset="0"/>
                  </a:rPr>
                  <a:t>signals from the time domain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2000" dirty="0" smtClean="0">
                    <a:latin typeface="Calibri" charset="0"/>
                  </a:rPr>
                  <a:t> to </a:t>
                </a:r>
                <a:r>
                  <a:rPr lang="en-US" altLang="zh-CN" sz="2000" dirty="0">
                    <a:latin typeface="Calibri" charset="0"/>
                  </a:rPr>
                  <a:t>angle </a:t>
                </a:r>
                <a:r>
                  <a:rPr lang="en-US" altLang="zh-CN" sz="2000" dirty="0" smtClean="0">
                    <a:latin typeface="Calibri" charset="0"/>
                  </a:rPr>
                  <a:t>domain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̇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  <m:r>
                          <a:rPr lang="en-US" altLang="zh-CN" sz="2000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̇"/>
                            <m:ctrlPr>
                              <a:rPr lang="en-US" altLang="zh-CN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zh-CN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acc>
                      </m:e>
                    </m:d>
                  </m:oMath>
                </a14:m>
                <a:endParaRPr lang="en-US" altLang="zh-CN" sz="2000" dirty="0" smtClean="0">
                  <a:latin typeface="Calibri" charset="0"/>
                </a:endParaRPr>
              </a:p>
            </p:txBody>
          </p:sp>
        </mc:Choice>
        <mc:Fallback xmlns="">
          <p:sp>
            <p:nvSpPr>
              <p:cNvPr id="28" name="Content Placeholde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000" y="3122171"/>
                <a:ext cx="8397240" cy="507445"/>
              </a:xfrm>
              <a:prstGeom prst="rect">
                <a:avLst/>
              </a:prstGeom>
              <a:blipFill>
                <a:blip r:embed="rId7"/>
                <a:stretch>
                  <a:fillRect t="-60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Content Placeholder 2"/>
          <p:cNvSpPr>
            <a:spLocks/>
          </p:cNvSpPr>
          <p:nvPr/>
        </p:nvSpPr>
        <p:spPr bwMode="auto">
          <a:xfrm>
            <a:off x="424101" y="5094860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0" name="Content Placeholder 2"/>
          <p:cNvSpPr>
            <a:spLocks/>
          </p:cNvSpPr>
          <p:nvPr/>
        </p:nvSpPr>
        <p:spPr bwMode="auto">
          <a:xfrm>
            <a:off x="424101" y="5532221"/>
            <a:ext cx="8397240" cy="3005567"/>
          </a:xfrm>
          <a:prstGeom prst="rect">
            <a:avLst/>
          </a:prstGeom>
        </p:spPr>
        <p:txBody>
          <a:bodyPr/>
          <a:lstStyle/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Clr>
                <a:srgbClr val="339933"/>
              </a:buClr>
              <a:buFont typeface="Wingdings" pitchFamily="2" charset="2"/>
              <a:buChar char="v"/>
            </a:pPr>
            <a:r>
              <a:rPr lang="en-US" altLang="zh-CN" sz="2000" dirty="0" smtClean="0">
                <a:latin typeface="Calibri" charset="0"/>
                <a:ea typeface="Calibri" charset="0"/>
                <a:cs typeface="Calibri" charset="0"/>
              </a:rPr>
              <a:t> extract 40 features from single cardiac cycle and multiple cardiac cycles</a:t>
            </a:r>
            <a:endParaRPr lang="en-US" altLang="zh-CN" sz="20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0" name="Content Placeholder 2"/>
          <p:cNvSpPr>
            <a:spLocks/>
          </p:cNvSpPr>
          <p:nvPr/>
        </p:nvSpPr>
        <p:spPr bwMode="auto">
          <a:xfrm>
            <a:off x="726628" y="1441711"/>
            <a:ext cx="8397240" cy="426392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Segmentation</a:t>
            </a:r>
            <a:endParaRPr lang="en-US" altLang="zh-CN" sz="2000" dirty="0" smtClean="0">
              <a:solidFill>
                <a:schemeClr val="bg2">
                  <a:lumMod val="90000"/>
                </a:schemeClr>
              </a:solidFill>
              <a:latin typeface="Calibri" charset="0"/>
            </a:endParaRPr>
          </a:p>
        </p:txBody>
      </p:sp>
      <p:sp>
        <p:nvSpPr>
          <p:cNvPr id="31" name="Content Placeholder 2"/>
          <p:cNvSpPr>
            <a:spLocks/>
          </p:cNvSpPr>
          <p:nvPr/>
        </p:nvSpPr>
        <p:spPr bwMode="auto">
          <a:xfrm>
            <a:off x="381000" y="1439110"/>
            <a:ext cx="8397240" cy="3005567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9A44"/>
              </a:buClr>
              <a:buFont typeface="Wingdings" panose="05000000000000000000" pitchFamily="2" charset="2"/>
              <a:buChar char="u"/>
            </a:pPr>
            <a:r>
              <a:rPr lang="en-US" altLang="zh-CN" sz="25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altLang="zh-CN" sz="2000" dirty="0" smtClean="0">
              <a:latin typeface="Calibri" charset="0"/>
            </a:endParaRPr>
          </a:p>
        </p:txBody>
      </p:sp>
      <p:sp>
        <p:nvSpPr>
          <p:cNvPr id="32" name="Content Placeholder 2"/>
          <p:cNvSpPr>
            <a:spLocks/>
          </p:cNvSpPr>
          <p:nvPr/>
        </p:nvSpPr>
        <p:spPr bwMode="auto">
          <a:xfrm>
            <a:off x="726628" y="2263524"/>
            <a:ext cx="2443480" cy="1264705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Reshaping</a:t>
            </a:r>
            <a:endParaRPr lang="en-US" altLang="zh-CN" sz="2000" dirty="0" smtClean="0">
              <a:solidFill>
                <a:schemeClr val="bg2">
                  <a:lumMod val="90000"/>
                </a:schemeClr>
              </a:solidFill>
              <a:latin typeface="Calibri" charset="0"/>
            </a:endParaRPr>
          </a:p>
        </p:txBody>
      </p:sp>
      <p:sp>
        <p:nvSpPr>
          <p:cNvPr id="33" name="Content Placeholder 2"/>
          <p:cNvSpPr>
            <a:spLocks/>
          </p:cNvSpPr>
          <p:nvPr/>
        </p:nvSpPr>
        <p:spPr bwMode="auto">
          <a:xfrm>
            <a:off x="769523" y="5092649"/>
            <a:ext cx="8397240" cy="3005567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rgbClr val="009A44"/>
              </a:buClr>
            </a:pPr>
            <a:r>
              <a:rPr lang="en-US" altLang="zh-CN" sz="2500" dirty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Feature </a:t>
            </a:r>
            <a:r>
              <a:rPr lang="en-US" altLang="zh-CN" sz="2500" dirty="0" smtClean="0">
                <a:solidFill>
                  <a:schemeClr val="bg2">
                    <a:lumMod val="9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Extraction</a:t>
            </a:r>
            <a:endParaRPr lang="en-US" altLang="zh-CN" sz="2000" dirty="0">
              <a:solidFill>
                <a:schemeClr val="bg2">
                  <a:lumMod val="9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601158" y="5030177"/>
            <a:ext cx="155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Fiducial Points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567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  <p:bldP spid="30" grpId="0"/>
      <p:bldP spid="20" grpId="0"/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4004</TotalTime>
  <Words>1401</Words>
  <Application>Microsoft Office PowerPoint</Application>
  <PresentationFormat>全屏显示(4:3)</PresentationFormat>
  <Paragraphs>267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1" baseType="lpstr">
      <vt:lpstr>等线</vt:lpstr>
      <vt:lpstr>等线 Light</vt:lpstr>
      <vt:lpstr>Arial</vt:lpstr>
      <vt:lpstr>Bahnschrift Light SemiCondensed</vt:lpstr>
      <vt:lpstr>Bahnschrift SemiLight Condensed</vt:lpstr>
      <vt:lpstr>Calibri</vt:lpstr>
      <vt:lpstr>Calibri Light</vt:lpstr>
      <vt:lpstr>Cambria Math</vt:lpstr>
      <vt:lpstr>Wingdings</vt:lpstr>
      <vt:lpstr>Office 主题​​</vt:lpstr>
      <vt:lpstr> Presenter: Yetong Cao  Yetong Cao*, Qian Zhang†, Fan Li*, Song Yang*, Yu Wang‡    *School of Computer Science and Technology, Beijing Institute of Technology, China †School of Software and BNRist, Tsinghua University, China ‡Department of Computer and Information Sciences, Temple University, USA </vt:lpstr>
      <vt:lpstr>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PPGPass: Nonintrusive and Secure Mobile Two-Factor Authentication via Wearables</dc:title>
  <dc:creator>微软用户</dc:creator>
  <cp:lastModifiedBy>微软用户</cp:lastModifiedBy>
  <cp:revision>459</cp:revision>
  <dcterms:created xsi:type="dcterms:W3CDTF">2020-04-10T08:31:05Z</dcterms:created>
  <dcterms:modified xsi:type="dcterms:W3CDTF">2020-06-29T10:53:06Z</dcterms:modified>
</cp:coreProperties>
</file>