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7" r:id="rId3"/>
    <p:sldId id="308" r:id="rId4"/>
    <p:sldId id="311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5" r:id="rId16"/>
    <p:sldId id="326" r:id="rId17"/>
    <p:sldId id="327" r:id="rId18"/>
    <p:sldId id="331" r:id="rId19"/>
    <p:sldId id="330" r:id="rId20"/>
    <p:sldId id="338" r:id="rId21"/>
    <p:sldId id="332" r:id="rId22"/>
    <p:sldId id="333" r:id="rId23"/>
    <p:sldId id="329" r:id="rId24"/>
    <p:sldId id="335" r:id="rId25"/>
    <p:sldId id="334" r:id="rId26"/>
    <p:sldId id="336" r:id="rId27"/>
    <p:sldId id="33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7446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烨彤 曹" initials="烨曹" lastIdx="2" clrIdx="0">
    <p:extLst>
      <p:ext uri="{19B8F6BF-5375-455C-9EA6-DF929625EA0E}">
        <p15:presenceInfo xmlns:p15="http://schemas.microsoft.com/office/powerpoint/2012/main" userId="cc2d7ac8ed9bd8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545"/>
    <a:srgbClr val="EAE7F1"/>
    <a:srgbClr val="D6DCE5"/>
    <a:srgbClr val="DAE3F3"/>
    <a:srgbClr val="0071BD"/>
    <a:srgbClr val="197FC3"/>
    <a:srgbClr val="FACECE"/>
    <a:srgbClr val="F89D89"/>
    <a:srgbClr val="D89365"/>
    <a:srgbClr val="1B5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489" autoAdjust="0"/>
  </p:normalViewPr>
  <p:slideViewPr>
    <p:cSldViewPr snapToGrid="0">
      <p:cViewPr varScale="1">
        <p:scale>
          <a:sx n="36" d="100"/>
          <a:sy n="36" d="100"/>
        </p:scale>
        <p:origin x="1820" y="40"/>
      </p:cViewPr>
      <p:guideLst>
        <p:guide orient="horz" pos="1457"/>
        <p:guide pos="7446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30T22:31:23.054" idx="2">
    <p:pos x="146" y="146"/>
    <p:text>动画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DFF5D-A7C3-4D58-A80A-3F6F777E9A2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AD31-41C6-4E9A-87D0-F9AFFB26D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74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9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2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1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33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70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43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93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50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822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6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813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966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925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792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741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96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29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19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49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4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20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4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67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7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0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5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2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样式1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550089" y="863157"/>
            <a:ext cx="103186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11155416" y="6469626"/>
            <a:ext cx="713296" cy="388374"/>
          </a:xfrm>
          <a:prstGeom prst="rect">
            <a:avLst/>
          </a:prstGeom>
          <a:solidFill>
            <a:srgbClr val="A13F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rgbClr val="006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318631" y="6469626"/>
            <a:ext cx="10844339" cy="388374"/>
          </a:xfrm>
          <a:prstGeom prst="rect">
            <a:avLst/>
          </a:prstGeom>
          <a:solidFill>
            <a:srgbClr val="006C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44186" y="6510212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1378908" y="-1612"/>
            <a:ext cx="167082" cy="874737"/>
          </a:xfrm>
          <a:prstGeom prst="rect">
            <a:avLst/>
          </a:prstGeom>
          <a:solidFill>
            <a:srgbClr val="A13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366474" y="-17822"/>
            <a:ext cx="0" cy="1079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11155416" y="6119786"/>
            <a:ext cx="0" cy="760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355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03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78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28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8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7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4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8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7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77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80.png"/><Relationship Id="rId10" Type="http://schemas.openxmlformats.org/officeDocument/2006/relationships/image" Target="../media/image65.png"/><Relationship Id="rId4" Type="http://schemas.openxmlformats.org/officeDocument/2006/relationships/image" Target="../media/image78.png"/><Relationship Id="rId9" Type="http://schemas.openxmlformats.org/officeDocument/2006/relationships/image" Target="../media/image64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60.png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emf"/><Relationship Id="rId4" Type="http://schemas.openxmlformats.org/officeDocument/2006/relationships/package" Target="../embeddings/Microsoft_Visio___.vsd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emf"/><Relationship Id="rId4" Type="http://schemas.openxmlformats.org/officeDocument/2006/relationships/package" Target="../embeddings/Microsoft_Visio___.vsd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71676"/>
            <a:ext cx="12192000" cy="2292346"/>
          </a:xfrm>
          <a:prstGeom prst="rect">
            <a:avLst/>
          </a:prstGeom>
          <a:solidFill>
            <a:srgbClr val="006C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27">
            <a:extLst>
              <a:ext uri="{FF2B5EF4-FFF2-40B4-BE49-F238E27FC236}">
                <a16:creationId xmlns:a16="http://schemas.microsoft.com/office/drawing/2014/main" id="{CCDACD4C-1CA6-4E65-8D95-3D708C7F59C7}"/>
              </a:ext>
            </a:extLst>
          </p:cNvPr>
          <p:cNvSpPr txBox="1">
            <a:spLocks/>
          </p:cNvSpPr>
          <p:nvPr/>
        </p:nvSpPr>
        <p:spPr>
          <a:xfrm>
            <a:off x="0" y="2396256"/>
            <a:ext cx="12192000" cy="22927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4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HeartPrint</a:t>
            </a:r>
            <a:r>
              <a:rPr lang="en-US" altLang="zh-CN" sz="4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Passive Heart Sounds Authentication Exploiting In-Ear Microphones</a:t>
            </a:r>
            <a:endParaRPr lang="zh-CN" altLang="en-US" sz="4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0" y="4461342"/>
            <a:ext cx="12192000" cy="1908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Yetong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Cao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Chao Cai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†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Fan Li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Zhe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Chen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‡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Jun Luo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§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Institute of Technology, China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†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Huazhong University of Science and Technology, China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‡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China-Singapore International Joint Research Institute, China</a:t>
            </a:r>
            <a:b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§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Nanyang Technological University, Singapore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-1" y="6218592"/>
            <a:ext cx="12192000" cy="4679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INFOCOM 2023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https://infocom2022.ieee-infocom.org/sites/infocom2022.ieee-infocom.org/files/ieee-info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39" y="5936950"/>
            <a:ext cx="3683000" cy="10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392B9E-1CAE-37A8-2F55-5DF961259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48" y="333375"/>
            <a:ext cx="1478531" cy="14785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99" y="280901"/>
            <a:ext cx="1541277" cy="15385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9E820-5E83-D1EA-FC78-5812017A91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9"/>
          <a:stretch/>
        </p:blipFill>
        <p:spPr>
          <a:xfrm>
            <a:off x="4115865" y="333375"/>
            <a:ext cx="3326088" cy="14565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53B9D6F-8AC5-AD23-862A-1BE053874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52" y="171450"/>
            <a:ext cx="4436573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74D76-74F6-451E-67C8-1DC24A0F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HeartPrint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D9AE55-BD13-50FF-C232-73B725A0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72" y="1876652"/>
            <a:ext cx="1941416" cy="14190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F07192-9AE1-BF5A-E29D-E1F5F643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056" y="2056617"/>
            <a:ext cx="1949214" cy="7718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1056C7-8ADF-8A7E-B289-3451AE681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434" y="2786130"/>
            <a:ext cx="2518383" cy="8810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725D86-9E4F-3B15-E6BC-7770C9FE2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728" y="2986396"/>
            <a:ext cx="413233" cy="4678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ADA241-B33B-F1DF-17DB-E68DC09D7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974" y="2056617"/>
            <a:ext cx="3555364" cy="17932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E0BD77-59EC-EC46-CA1B-E676CCE93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625" y="3613064"/>
            <a:ext cx="3351220" cy="6081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03EE6E-2672-A2AE-4CDF-A091D94AD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975" y="4195640"/>
            <a:ext cx="3555362" cy="121630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0747497-23C8-592C-D67F-BAC9AEC79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5796" y="3430920"/>
            <a:ext cx="1738698" cy="787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647D53C-B4C6-51C7-0EEC-FBB89E3FC4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5796" y="4195640"/>
            <a:ext cx="4607936" cy="1216308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82B930EC-4A72-010D-FD85-2659B451FD99}"/>
              </a:ext>
            </a:extLst>
          </p:cNvPr>
          <p:cNvGrpSpPr/>
          <p:nvPr/>
        </p:nvGrpSpPr>
        <p:grpSpPr>
          <a:xfrm>
            <a:off x="698235" y="4969060"/>
            <a:ext cx="4420390" cy="1408544"/>
            <a:chOff x="698235" y="4969060"/>
            <a:chExt cx="4420390" cy="1408544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04C0AB2-EE72-3EEA-B8F9-AFEEE1FD989B}"/>
                </a:ext>
              </a:extLst>
            </p:cNvPr>
            <p:cNvSpPr/>
            <p:nvPr/>
          </p:nvSpPr>
          <p:spPr>
            <a:xfrm>
              <a:off x="970990" y="4969060"/>
              <a:ext cx="3912720" cy="1398221"/>
            </a:xfrm>
            <a:custGeom>
              <a:avLst/>
              <a:gdLst>
                <a:gd name="connsiteX0" fmla="*/ 2230090 w 3912720"/>
                <a:gd name="connsiteY0" fmla="*/ 0 h 1398221"/>
                <a:gd name="connsiteX1" fmla="*/ 2107486 w 3912720"/>
                <a:gd name="connsiteY1" fmla="*/ 568979 h 1398221"/>
                <a:gd name="connsiteX2" fmla="*/ 3774510 w 3912720"/>
                <a:gd name="connsiteY2" fmla="*/ 568979 h 1398221"/>
                <a:gd name="connsiteX3" fmla="*/ 3912720 w 3912720"/>
                <a:gd name="connsiteY3" fmla="*/ 707189 h 1398221"/>
                <a:gd name="connsiteX4" fmla="*/ 3912720 w 3912720"/>
                <a:gd name="connsiteY4" fmla="*/ 1260011 h 1398221"/>
                <a:gd name="connsiteX5" fmla="*/ 3774510 w 3912720"/>
                <a:gd name="connsiteY5" fmla="*/ 1398221 h 1398221"/>
                <a:gd name="connsiteX6" fmla="*/ 138210 w 3912720"/>
                <a:gd name="connsiteY6" fmla="*/ 1398221 h 1398221"/>
                <a:gd name="connsiteX7" fmla="*/ 0 w 3912720"/>
                <a:gd name="connsiteY7" fmla="*/ 1260011 h 1398221"/>
                <a:gd name="connsiteX8" fmla="*/ 0 w 3912720"/>
                <a:gd name="connsiteY8" fmla="*/ 707189 h 1398221"/>
                <a:gd name="connsiteX9" fmla="*/ 138210 w 3912720"/>
                <a:gd name="connsiteY9" fmla="*/ 568979 h 1398221"/>
                <a:gd name="connsiteX10" fmla="*/ 1819030 w 3912720"/>
                <a:gd name="connsiteY10" fmla="*/ 568979 h 139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2720" h="1398221">
                  <a:moveTo>
                    <a:pt x="2230090" y="0"/>
                  </a:moveTo>
                  <a:lnTo>
                    <a:pt x="2107486" y="568979"/>
                  </a:lnTo>
                  <a:lnTo>
                    <a:pt x="3774510" y="568979"/>
                  </a:lnTo>
                  <a:cubicBezTo>
                    <a:pt x="3850841" y="568979"/>
                    <a:pt x="3912720" y="630858"/>
                    <a:pt x="3912720" y="707189"/>
                  </a:cubicBezTo>
                  <a:lnTo>
                    <a:pt x="3912720" y="1260011"/>
                  </a:lnTo>
                  <a:cubicBezTo>
                    <a:pt x="3912720" y="1336342"/>
                    <a:pt x="3850841" y="1398221"/>
                    <a:pt x="3774510" y="1398221"/>
                  </a:cubicBezTo>
                  <a:lnTo>
                    <a:pt x="138210" y="1398221"/>
                  </a:lnTo>
                  <a:cubicBezTo>
                    <a:pt x="61879" y="1398221"/>
                    <a:pt x="0" y="1336342"/>
                    <a:pt x="0" y="1260011"/>
                  </a:cubicBezTo>
                  <a:lnTo>
                    <a:pt x="0" y="707189"/>
                  </a:lnTo>
                  <a:cubicBezTo>
                    <a:pt x="0" y="630858"/>
                    <a:pt x="61879" y="568979"/>
                    <a:pt x="138210" y="568979"/>
                  </a:cubicBezTo>
                  <a:lnTo>
                    <a:pt x="1819030" y="568979"/>
                  </a:ln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0E2FA8A-D84B-71DD-C51F-1EDF6636AC00}"/>
                </a:ext>
              </a:extLst>
            </p:cNvPr>
            <p:cNvSpPr txBox="1"/>
            <p:nvPr/>
          </p:nvSpPr>
          <p:spPr>
            <a:xfrm>
              <a:off x="698235" y="5546607"/>
              <a:ext cx="44203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Challenge 3: How to address biometrics shift over time?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33E7BA9-A77C-69EB-2DE3-82AC0867782C}"/>
              </a:ext>
            </a:extLst>
          </p:cNvPr>
          <p:cNvGrpSpPr/>
          <p:nvPr/>
        </p:nvGrpSpPr>
        <p:grpSpPr>
          <a:xfrm>
            <a:off x="6663731" y="4881696"/>
            <a:ext cx="5072343" cy="1487689"/>
            <a:chOff x="6663731" y="4881696"/>
            <a:chExt cx="5072343" cy="1487689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B3983C3-BB70-A47B-D12E-18EA47CCF3F0}"/>
                </a:ext>
              </a:extLst>
            </p:cNvPr>
            <p:cNvSpPr/>
            <p:nvPr/>
          </p:nvSpPr>
          <p:spPr>
            <a:xfrm>
              <a:off x="6663731" y="4881696"/>
              <a:ext cx="5072343" cy="1485585"/>
            </a:xfrm>
            <a:custGeom>
              <a:avLst/>
              <a:gdLst>
                <a:gd name="connsiteX0" fmla="*/ 3281265 w 5385462"/>
                <a:gd name="connsiteY0" fmla="*/ 0 h 1485585"/>
                <a:gd name="connsiteX1" fmla="*/ 3541770 w 5385462"/>
                <a:gd name="connsiteY1" fmla="*/ 656343 h 1485585"/>
                <a:gd name="connsiteX2" fmla="*/ 5247252 w 5385462"/>
                <a:gd name="connsiteY2" fmla="*/ 656343 h 1485585"/>
                <a:gd name="connsiteX3" fmla="*/ 5385462 w 5385462"/>
                <a:gd name="connsiteY3" fmla="*/ 794553 h 1485585"/>
                <a:gd name="connsiteX4" fmla="*/ 5385462 w 5385462"/>
                <a:gd name="connsiteY4" fmla="*/ 1347375 h 1485585"/>
                <a:gd name="connsiteX5" fmla="*/ 5247252 w 5385462"/>
                <a:gd name="connsiteY5" fmla="*/ 1485585 h 1485585"/>
                <a:gd name="connsiteX6" fmla="*/ 138210 w 5385462"/>
                <a:gd name="connsiteY6" fmla="*/ 1485585 h 1485585"/>
                <a:gd name="connsiteX7" fmla="*/ 0 w 5385462"/>
                <a:gd name="connsiteY7" fmla="*/ 1347375 h 1485585"/>
                <a:gd name="connsiteX8" fmla="*/ 0 w 5385462"/>
                <a:gd name="connsiteY8" fmla="*/ 794553 h 1485585"/>
                <a:gd name="connsiteX9" fmla="*/ 138210 w 5385462"/>
                <a:gd name="connsiteY9" fmla="*/ 656343 h 1485585"/>
                <a:gd name="connsiteX10" fmla="*/ 3257912 w 5385462"/>
                <a:gd name="connsiteY10" fmla="*/ 656343 h 148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5462" h="1485585">
                  <a:moveTo>
                    <a:pt x="3281265" y="0"/>
                  </a:moveTo>
                  <a:lnTo>
                    <a:pt x="3541770" y="656343"/>
                  </a:lnTo>
                  <a:lnTo>
                    <a:pt x="5247252" y="656343"/>
                  </a:lnTo>
                  <a:cubicBezTo>
                    <a:pt x="5323583" y="656343"/>
                    <a:pt x="5385462" y="718222"/>
                    <a:pt x="5385462" y="794553"/>
                  </a:cubicBezTo>
                  <a:lnTo>
                    <a:pt x="5385462" y="1347375"/>
                  </a:lnTo>
                  <a:cubicBezTo>
                    <a:pt x="5385462" y="1423706"/>
                    <a:pt x="5323583" y="1485585"/>
                    <a:pt x="5247252" y="1485585"/>
                  </a:cubicBezTo>
                  <a:lnTo>
                    <a:pt x="138210" y="1485585"/>
                  </a:lnTo>
                  <a:cubicBezTo>
                    <a:pt x="61879" y="1485585"/>
                    <a:pt x="0" y="1423706"/>
                    <a:pt x="0" y="1347375"/>
                  </a:cubicBezTo>
                  <a:lnTo>
                    <a:pt x="0" y="794553"/>
                  </a:lnTo>
                  <a:cubicBezTo>
                    <a:pt x="0" y="718222"/>
                    <a:pt x="61879" y="656343"/>
                    <a:pt x="138210" y="656343"/>
                  </a:cubicBezTo>
                  <a:lnTo>
                    <a:pt x="3257912" y="656343"/>
                  </a:ln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1EC8CAB-B6A5-E8BA-A3A4-D9A91F74D235}"/>
                </a:ext>
              </a:extLst>
            </p:cNvPr>
            <p:cNvSpPr txBox="1"/>
            <p:nvPr/>
          </p:nvSpPr>
          <p:spPr>
            <a:xfrm>
              <a:off x="6790436" y="5538388"/>
              <a:ext cx="481893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Challenge 2: How to extract unique and secure biometric information?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D78E122-2FB6-314B-2DFF-284F1CA7F53C}"/>
              </a:ext>
            </a:extLst>
          </p:cNvPr>
          <p:cNvGrpSpPr/>
          <p:nvPr/>
        </p:nvGrpSpPr>
        <p:grpSpPr>
          <a:xfrm>
            <a:off x="5200233" y="1083521"/>
            <a:ext cx="6610055" cy="1539964"/>
            <a:chOff x="5200233" y="1083521"/>
            <a:chExt cx="6610055" cy="1539964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C321992-6A64-1955-CBD5-BB8A6FB911E7}"/>
                </a:ext>
              </a:extLst>
            </p:cNvPr>
            <p:cNvSpPr/>
            <p:nvPr/>
          </p:nvSpPr>
          <p:spPr>
            <a:xfrm>
              <a:off x="5210630" y="1090957"/>
              <a:ext cx="6589486" cy="1532528"/>
            </a:xfrm>
            <a:custGeom>
              <a:avLst/>
              <a:gdLst>
                <a:gd name="connsiteX0" fmla="*/ 138210 w 6589486"/>
                <a:gd name="connsiteY0" fmla="*/ 0 h 1532528"/>
                <a:gd name="connsiteX1" fmla="*/ 6451276 w 6589486"/>
                <a:gd name="connsiteY1" fmla="*/ 0 h 1532528"/>
                <a:gd name="connsiteX2" fmla="*/ 6589486 w 6589486"/>
                <a:gd name="connsiteY2" fmla="*/ 138210 h 1532528"/>
                <a:gd name="connsiteX3" fmla="*/ 6589486 w 6589486"/>
                <a:gd name="connsiteY3" fmla="*/ 691032 h 1532528"/>
                <a:gd name="connsiteX4" fmla="*/ 6451276 w 6589486"/>
                <a:gd name="connsiteY4" fmla="*/ 829242 h 1532528"/>
                <a:gd name="connsiteX5" fmla="*/ 3062107 w 6589486"/>
                <a:gd name="connsiteY5" fmla="*/ 829242 h 1532528"/>
                <a:gd name="connsiteX6" fmla="*/ 2728289 w 6589486"/>
                <a:gd name="connsiteY6" fmla="*/ 1532528 h 1532528"/>
                <a:gd name="connsiteX7" fmla="*/ 2769090 w 6589486"/>
                <a:gd name="connsiteY7" fmla="*/ 829242 h 1532528"/>
                <a:gd name="connsiteX8" fmla="*/ 138210 w 6589486"/>
                <a:gd name="connsiteY8" fmla="*/ 829242 h 1532528"/>
                <a:gd name="connsiteX9" fmla="*/ 0 w 6589486"/>
                <a:gd name="connsiteY9" fmla="*/ 691032 h 1532528"/>
                <a:gd name="connsiteX10" fmla="*/ 0 w 6589486"/>
                <a:gd name="connsiteY10" fmla="*/ 138210 h 1532528"/>
                <a:gd name="connsiteX11" fmla="*/ 138210 w 6589486"/>
                <a:gd name="connsiteY11" fmla="*/ 0 h 153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9486" h="1532528">
                  <a:moveTo>
                    <a:pt x="138210" y="0"/>
                  </a:moveTo>
                  <a:lnTo>
                    <a:pt x="6451276" y="0"/>
                  </a:lnTo>
                  <a:cubicBezTo>
                    <a:pt x="6527607" y="0"/>
                    <a:pt x="6589486" y="61879"/>
                    <a:pt x="6589486" y="138210"/>
                  </a:cubicBezTo>
                  <a:lnTo>
                    <a:pt x="6589486" y="691032"/>
                  </a:lnTo>
                  <a:cubicBezTo>
                    <a:pt x="6589486" y="767363"/>
                    <a:pt x="6527607" y="829242"/>
                    <a:pt x="6451276" y="829242"/>
                  </a:cubicBezTo>
                  <a:lnTo>
                    <a:pt x="3062107" y="829242"/>
                  </a:lnTo>
                  <a:lnTo>
                    <a:pt x="2728289" y="1532528"/>
                  </a:lnTo>
                  <a:lnTo>
                    <a:pt x="2769090" y="829242"/>
                  </a:lnTo>
                  <a:lnTo>
                    <a:pt x="138210" y="829242"/>
                  </a:lnTo>
                  <a:cubicBezTo>
                    <a:pt x="61879" y="829242"/>
                    <a:pt x="0" y="767363"/>
                    <a:pt x="0" y="691032"/>
                  </a:cubicBezTo>
                  <a:lnTo>
                    <a:pt x="0" y="138210"/>
                  </a:lnTo>
                  <a:cubicBezTo>
                    <a:pt x="0" y="61879"/>
                    <a:pt x="61879" y="0"/>
                    <a:pt x="13821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7092D74-69C9-1E34-2A09-9679DF0EC722}"/>
                </a:ext>
              </a:extLst>
            </p:cNvPr>
            <p:cNvSpPr txBox="1"/>
            <p:nvPr/>
          </p:nvSpPr>
          <p:spPr>
            <a:xfrm>
              <a:off x="5200233" y="1083521"/>
              <a:ext cx="66100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Challenge 1: How to remove interference without impairing the general usage of earphones?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67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00944-CE1F-E01B-5EE2-5CC1DE77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E9311F1-DD77-D9ED-8ECB-21A23E55BA54}"/>
              </a:ext>
            </a:extLst>
          </p:cNvPr>
          <p:cNvSpPr/>
          <p:nvPr/>
        </p:nvSpPr>
        <p:spPr>
          <a:xfrm>
            <a:off x="498947" y="966146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Interference filtering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509DEB-7277-957A-7C27-DBDF2AC3DC48}"/>
              </a:ext>
            </a:extLst>
          </p:cNvPr>
          <p:cNvSpPr/>
          <p:nvPr/>
        </p:nvSpPr>
        <p:spPr>
          <a:xfrm>
            <a:off x="493297" y="2038423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eliminating based on modified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on-negative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atrix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actorization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930024-22EE-FF1C-C944-7EBFAE4402F7}"/>
              </a:ext>
            </a:extLst>
          </p:cNvPr>
          <p:cNvSpPr/>
          <p:nvPr/>
        </p:nvSpPr>
        <p:spPr>
          <a:xfrm>
            <a:off x="1021652" y="1540481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160Hz low-pass filter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F2A78D-BD61-2F5E-C06C-0EC7954F335D}"/>
              </a:ext>
            </a:extLst>
          </p:cNvPr>
          <p:cNvSpPr/>
          <p:nvPr/>
        </p:nvSpPr>
        <p:spPr>
          <a:xfrm>
            <a:off x="1021652" y="2591396"/>
            <a:ext cx="11195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Signal decomposition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E5C032-A002-94D1-AFC1-07B10252FDEB}"/>
              </a:ext>
            </a:extLst>
          </p:cNvPr>
          <p:cNvGrpSpPr/>
          <p:nvPr/>
        </p:nvGrpSpPr>
        <p:grpSpPr>
          <a:xfrm>
            <a:off x="8696325" y="1426398"/>
            <a:ext cx="2552700" cy="574672"/>
            <a:chOff x="8696325" y="1426398"/>
            <a:chExt cx="2552700" cy="574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302A8AB-3DA9-58C6-4570-AB917FFA4A62}"/>
                </a:ext>
              </a:extLst>
            </p:cNvPr>
            <p:cNvSpPr/>
            <p:nvPr/>
          </p:nvSpPr>
          <p:spPr>
            <a:xfrm>
              <a:off x="8696325" y="1426398"/>
              <a:ext cx="2552700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ody sounds </a:t>
              </a:r>
              <a:endParaRPr lang="zh-CN" altLang="en-US" sz="2400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F5EBA3-DE40-C34D-FE99-04230B29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059" y="1482901"/>
              <a:ext cx="461665" cy="46166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6A8CD6-08A1-28D4-8587-8EA33ABB1628}"/>
              </a:ext>
            </a:extLst>
          </p:cNvPr>
          <p:cNvGrpSpPr/>
          <p:nvPr/>
        </p:nvGrpSpPr>
        <p:grpSpPr>
          <a:xfrm>
            <a:off x="4695826" y="1426398"/>
            <a:ext cx="3693432" cy="574672"/>
            <a:chOff x="4695826" y="1426398"/>
            <a:chExt cx="3693432" cy="57467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C0B486F-73DC-C241-E7B8-CCF185412339}"/>
                </a:ext>
              </a:extLst>
            </p:cNvPr>
            <p:cNvSpPr/>
            <p:nvPr/>
          </p:nvSpPr>
          <p:spPr>
            <a:xfrm>
              <a:off x="4695826" y="1426398"/>
              <a:ext cx="3693432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ackground audio</a:t>
              </a:r>
              <a:endParaRPr lang="zh-CN" altLang="en-US" sz="240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E2C51D-0BF5-332A-2902-2B4281BD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386" y="1496672"/>
              <a:ext cx="464227" cy="46422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ACCBB4-E792-C927-1AE2-6C32A0440582}"/>
                  </a:ext>
                </a:extLst>
              </p:cNvPr>
              <p:cNvSpPr txBox="1"/>
              <p:nvPr/>
            </p:nvSpPr>
            <p:spPr>
              <a:xfrm>
                <a:off x="1310335" y="3244333"/>
                <a:ext cx="3734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ACCBB4-E792-C927-1AE2-6C32A0440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35" y="3244333"/>
                <a:ext cx="373480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CECDC1-7971-AB66-7BAF-61215AEC14FD}"/>
                  </a:ext>
                </a:extLst>
              </p:cNvPr>
              <p:cNvSpPr txBox="1"/>
              <p:nvPr/>
            </p:nvSpPr>
            <p:spPr>
              <a:xfrm>
                <a:off x="6246327" y="3244333"/>
                <a:ext cx="4648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CECDC1-7971-AB66-7BAF-61215AEC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27" y="3244333"/>
                <a:ext cx="4648196" cy="369332"/>
              </a:xfrm>
              <a:prstGeom prst="rect">
                <a:avLst/>
              </a:prstGeom>
              <a:blipFill>
                <a:blip r:embed="rId6"/>
                <a:stretch>
                  <a:fillRect l="-525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26E15BB8-787A-A64C-ED2C-93F31F731851}"/>
              </a:ext>
            </a:extLst>
          </p:cNvPr>
          <p:cNvSpPr/>
          <p:nvPr/>
        </p:nvSpPr>
        <p:spPr>
          <a:xfrm>
            <a:off x="5044093" y="3086636"/>
            <a:ext cx="1051907" cy="684727"/>
          </a:xfrm>
          <a:prstGeom prst="rightArrow">
            <a:avLst>
              <a:gd name="adj1" fmla="val 50000"/>
              <a:gd name="adj2" fmla="val 57419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STFT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EA2A37-D175-03D0-19C9-A8048D876043}"/>
                  </a:ext>
                </a:extLst>
              </p:cNvPr>
              <p:cNvSpPr txBox="1"/>
              <p:nvPr/>
            </p:nvSpPr>
            <p:spPr>
              <a:xfrm>
                <a:off x="10907698" y="3110700"/>
                <a:ext cx="8991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sty m:val="p"/>
                        </m:rPr>
                        <a:rPr lang="zh-CN" altLang="en-US" sz="2000" b="0" i="0" smtClean="0"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EA2A37-D175-03D0-19C9-A8048D876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698" y="3110700"/>
                <a:ext cx="899156" cy="615553"/>
              </a:xfrm>
              <a:prstGeom prst="rect">
                <a:avLst/>
              </a:prstGeom>
              <a:blipFill>
                <a:blip r:embed="rId7"/>
                <a:stretch>
                  <a:fillRect l="-9459" b="-2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A64F3DB-1DAE-EDAE-5B25-2065634CCA29}"/>
                  </a:ext>
                </a:extLst>
              </p:cNvPr>
              <p:cNvSpPr txBox="1"/>
              <p:nvPr/>
            </p:nvSpPr>
            <p:spPr>
              <a:xfrm>
                <a:off x="5352078" y="3812493"/>
                <a:ext cx="21794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A64F3DB-1DAE-EDAE-5B25-2065634C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78" y="3812493"/>
                <a:ext cx="2179495" cy="369332"/>
              </a:xfrm>
              <a:prstGeom prst="rect">
                <a:avLst/>
              </a:prstGeom>
              <a:blipFill>
                <a:blip r:embed="rId8"/>
                <a:stretch>
                  <a:fillRect l="-2521" r="-56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97C5098-5794-415D-71F8-A6E30C4A6027}"/>
                  </a:ext>
                </a:extLst>
              </p:cNvPr>
              <p:cNvSpPr txBox="1"/>
              <p:nvPr/>
            </p:nvSpPr>
            <p:spPr>
              <a:xfrm>
                <a:off x="7650583" y="3812493"/>
                <a:ext cx="6658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97C5098-5794-415D-71F8-A6E30C4A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583" y="3812493"/>
                <a:ext cx="665842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BBD98F-5A6E-7F9C-0149-EEFFBF904111}"/>
                  </a:ext>
                </a:extLst>
              </p:cNvPr>
              <p:cNvSpPr txBox="1"/>
              <p:nvPr/>
            </p:nvSpPr>
            <p:spPr>
              <a:xfrm>
                <a:off x="8897727" y="3812493"/>
                <a:ext cx="6258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BBD98F-5A6E-7F9C-0149-EEFFBF90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27" y="3812493"/>
                <a:ext cx="625893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D43693-FC83-E56B-0D33-F29AED5E40DD}"/>
                  </a:ext>
                </a:extLst>
              </p:cNvPr>
              <p:cNvSpPr txBox="1"/>
              <p:nvPr/>
            </p:nvSpPr>
            <p:spPr>
              <a:xfrm>
                <a:off x="10138193" y="3812493"/>
                <a:ext cx="6258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D43693-FC83-E56B-0D33-F29AED5E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193" y="3812493"/>
                <a:ext cx="62589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5D0D2D5-2384-83AD-B381-BDA61408B92D}"/>
                  </a:ext>
                </a:extLst>
              </p:cNvPr>
              <p:cNvSpPr txBox="1"/>
              <p:nvPr/>
            </p:nvSpPr>
            <p:spPr>
              <a:xfrm>
                <a:off x="4742098" y="4313099"/>
                <a:ext cx="39328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(1,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)|,…,|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5D0D2D5-2384-83AD-B381-BDA61408B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98" y="4313099"/>
                <a:ext cx="3932854" cy="369332"/>
              </a:xfrm>
              <a:prstGeom prst="rect">
                <a:avLst/>
              </a:prstGeom>
              <a:blipFill>
                <a:blip r:embed="rId12"/>
                <a:stretch>
                  <a:fillRect t="-1667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D3DF9E9D-547D-C125-0902-EA73A7A1F537}"/>
              </a:ext>
            </a:extLst>
          </p:cNvPr>
          <p:cNvSpPr/>
          <p:nvPr/>
        </p:nvSpPr>
        <p:spPr>
          <a:xfrm rot="5400000">
            <a:off x="6569945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401BE7D-7FAF-9D02-13DF-FB194F3670DD}"/>
              </a:ext>
            </a:extLst>
          </p:cNvPr>
          <p:cNvSpPr/>
          <p:nvPr/>
        </p:nvSpPr>
        <p:spPr>
          <a:xfrm>
            <a:off x="716319" y="4067085"/>
            <a:ext cx="4792446" cy="2314664"/>
          </a:xfrm>
          <a:custGeom>
            <a:avLst/>
            <a:gdLst>
              <a:gd name="connsiteX0" fmla="*/ 4792446 w 4792446"/>
              <a:gd name="connsiteY0" fmla="*/ 0 h 2314664"/>
              <a:gd name="connsiteX1" fmla="*/ 3734805 w 4792446"/>
              <a:gd name="connsiteY1" fmla="*/ 1310664 h 2314664"/>
              <a:gd name="connsiteX2" fmla="*/ 3734805 w 4792446"/>
              <a:gd name="connsiteY2" fmla="*/ 2031439 h 2314664"/>
              <a:gd name="connsiteX3" fmla="*/ 3451580 w 4792446"/>
              <a:gd name="connsiteY3" fmla="*/ 2314664 h 2314664"/>
              <a:gd name="connsiteX4" fmla="*/ 283225 w 4792446"/>
              <a:gd name="connsiteY4" fmla="*/ 2314664 h 2314664"/>
              <a:gd name="connsiteX5" fmla="*/ 0 w 4792446"/>
              <a:gd name="connsiteY5" fmla="*/ 2031439 h 2314664"/>
              <a:gd name="connsiteX6" fmla="*/ 0 w 4792446"/>
              <a:gd name="connsiteY6" fmla="*/ 898570 h 2314664"/>
              <a:gd name="connsiteX7" fmla="*/ 283225 w 4792446"/>
              <a:gd name="connsiteY7" fmla="*/ 615345 h 2314664"/>
              <a:gd name="connsiteX8" fmla="*/ 3451580 w 4792446"/>
              <a:gd name="connsiteY8" fmla="*/ 615345 h 2314664"/>
              <a:gd name="connsiteX9" fmla="*/ 3712548 w 4792446"/>
              <a:gd name="connsiteY9" fmla="*/ 788326 h 2314664"/>
              <a:gd name="connsiteX10" fmla="*/ 3715754 w 4792446"/>
              <a:gd name="connsiteY10" fmla="*/ 804204 h 23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2446" h="2314664">
                <a:moveTo>
                  <a:pt x="4792446" y="0"/>
                </a:moveTo>
                <a:lnTo>
                  <a:pt x="3734805" y="1310664"/>
                </a:lnTo>
                <a:lnTo>
                  <a:pt x="3734805" y="2031439"/>
                </a:lnTo>
                <a:cubicBezTo>
                  <a:pt x="3734805" y="2187860"/>
                  <a:pt x="3608001" y="2314664"/>
                  <a:pt x="3451580" y="2314664"/>
                </a:cubicBezTo>
                <a:lnTo>
                  <a:pt x="283225" y="2314664"/>
                </a:lnTo>
                <a:cubicBezTo>
                  <a:pt x="126804" y="2314664"/>
                  <a:pt x="0" y="2187860"/>
                  <a:pt x="0" y="2031439"/>
                </a:cubicBezTo>
                <a:lnTo>
                  <a:pt x="0" y="898570"/>
                </a:lnTo>
                <a:cubicBezTo>
                  <a:pt x="0" y="742149"/>
                  <a:pt x="126804" y="615345"/>
                  <a:pt x="283225" y="615345"/>
                </a:cubicBezTo>
                <a:lnTo>
                  <a:pt x="3451580" y="615345"/>
                </a:lnTo>
                <a:cubicBezTo>
                  <a:pt x="3568896" y="615345"/>
                  <a:pt x="3669552" y="686673"/>
                  <a:pt x="3712548" y="788326"/>
                </a:cubicBezTo>
                <a:lnTo>
                  <a:pt x="3715754" y="8042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FB7E6B5-2C25-1976-B3D0-B7B6D5C2447A}"/>
                  </a:ext>
                </a:extLst>
              </p:cNvPr>
              <p:cNvSpPr txBox="1"/>
              <p:nvPr/>
            </p:nvSpPr>
            <p:spPr>
              <a:xfrm>
                <a:off x="1726693" y="5128268"/>
                <a:ext cx="1714059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̃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WH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FB7E6B5-2C25-1976-B3D0-B7B6D5C2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693" y="5128268"/>
                <a:ext cx="1714059" cy="378502"/>
              </a:xfrm>
              <a:prstGeom prst="rect">
                <a:avLst/>
              </a:prstGeom>
              <a:blipFill>
                <a:blip r:embed="rId13"/>
                <a:stretch>
                  <a:fillRect l="-3559" t="-19355" r="-3915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FFB3C9-8062-DE31-16E6-1F70AFBD7D2E}"/>
                  </a:ext>
                </a:extLst>
              </p:cNvPr>
              <p:cNvSpPr txBox="1"/>
              <p:nvPr/>
            </p:nvSpPr>
            <p:spPr>
              <a:xfrm>
                <a:off x="1154181" y="5506896"/>
                <a:ext cx="28590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FFB3C9-8062-DE31-16E6-1F70AFBD7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81" y="5506896"/>
                <a:ext cx="2859083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A3A7D41-35E4-25E0-AEB8-AB86CD23026F}"/>
                  </a:ext>
                </a:extLst>
              </p:cNvPr>
              <p:cNvSpPr txBox="1"/>
              <p:nvPr/>
            </p:nvSpPr>
            <p:spPr>
              <a:xfrm>
                <a:off x="1154181" y="5923983"/>
                <a:ext cx="28590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A3A7D41-35E4-25E0-AEB8-AB86CD23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81" y="5923983"/>
                <a:ext cx="2859083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00ABCB7D-DAFC-0710-D667-8FE480B211FC}"/>
              </a:ext>
            </a:extLst>
          </p:cNvPr>
          <p:cNvSpPr txBox="1"/>
          <p:nvPr/>
        </p:nvSpPr>
        <p:spPr>
          <a:xfrm>
            <a:off x="739930" y="4683149"/>
            <a:ext cx="3734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Traditional NMF: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2FDC274-7C3A-1C5E-4E8A-7571BFF969CB}"/>
              </a:ext>
            </a:extLst>
          </p:cNvPr>
          <p:cNvGrpSpPr/>
          <p:nvPr/>
        </p:nvGrpSpPr>
        <p:grpSpPr>
          <a:xfrm>
            <a:off x="7339467" y="4998986"/>
            <a:ext cx="4330227" cy="1200329"/>
            <a:chOff x="4471582" y="5001241"/>
            <a:chExt cx="4330227" cy="120032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F127DC1-BC59-834D-2082-E2D62BD62B78}"/>
                </a:ext>
              </a:extLst>
            </p:cNvPr>
            <p:cNvSpPr txBox="1"/>
            <p:nvPr/>
          </p:nvSpPr>
          <p:spPr>
            <a:xfrm>
              <a:off x="5177449" y="5001241"/>
              <a:ext cx="36243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Traditional NMF can not handle the wide spectrum of interference.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927913C6-9176-9524-9938-E58555B67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582" y="5284622"/>
              <a:ext cx="629997" cy="629997"/>
            </a:xfrm>
            <a:prstGeom prst="rect">
              <a:avLst/>
            </a:prstGeom>
          </p:spPr>
        </p:pic>
      </p:grp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EBC061F-2573-0EE7-FD90-CF3F79D2B665}"/>
              </a:ext>
            </a:extLst>
          </p:cNvPr>
          <p:cNvSpPr/>
          <p:nvPr/>
        </p:nvSpPr>
        <p:spPr>
          <a:xfrm rot="5400000">
            <a:off x="7844924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6D358F86-5FD7-61AF-C307-FEA37D6BFA0D}"/>
              </a:ext>
            </a:extLst>
          </p:cNvPr>
          <p:cNvSpPr/>
          <p:nvPr/>
        </p:nvSpPr>
        <p:spPr>
          <a:xfrm rot="5400000">
            <a:off x="9072093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7D9BD01-774A-3A58-15FB-2E4BCE4B23FB}"/>
              </a:ext>
            </a:extLst>
          </p:cNvPr>
          <p:cNvSpPr/>
          <p:nvPr/>
        </p:nvSpPr>
        <p:spPr>
          <a:xfrm rot="5400000">
            <a:off x="10312559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12E4BC0F-B011-FCF0-DEBA-9E5FBB240FD7}"/>
              </a:ext>
            </a:extLst>
          </p:cNvPr>
          <p:cNvSpPr/>
          <p:nvPr/>
        </p:nvSpPr>
        <p:spPr>
          <a:xfrm>
            <a:off x="4624269" y="5380897"/>
            <a:ext cx="662177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4650ED6-DFA7-4BBF-F340-AD8D49BC0C9D}"/>
                  </a:ext>
                </a:extLst>
              </p:cNvPr>
              <p:cNvSpPr txBox="1"/>
              <p:nvPr/>
            </p:nvSpPr>
            <p:spPr>
              <a:xfrm>
                <a:off x="5442335" y="4812619"/>
                <a:ext cx="1642761" cy="469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4650ED6-DFA7-4BBF-F340-AD8D49BC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35" y="4812619"/>
                <a:ext cx="1642761" cy="469167"/>
              </a:xfrm>
              <a:prstGeom prst="rect">
                <a:avLst/>
              </a:prstGeom>
              <a:blipFill>
                <a:blip r:embed="rId17"/>
                <a:stretch>
                  <a:fillRect t="-9091" b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356298B-DB29-63EA-6211-F7B276F1077D}"/>
                  </a:ext>
                </a:extLst>
              </p:cNvPr>
              <p:cNvSpPr txBox="1"/>
              <p:nvPr/>
            </p:nvSpPr>
            <p:spPr>
              <a:xfrm>
                <a:off x="5442335" y="5391510"/>
                <a:ext cx="1642761" cy="473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356298B-DB29-63EA-6211-F7B276F1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35" y="5391510"/>
                <a:ext cx="1642761" cy="473271"/>
              </a:xfrm>
              <a:prstGeom prst="rect">
                <a:avLst/>
              </a:prstGeom>
              <a:blipFill>
                <a:blip r:embed="rId18"/>
                <a:stretch>
                  <a:fillRect t="-6410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82BDC3C-413F-C2F7-CEC6-833BF908A7D9}"/>
                  </a:ext>
                </a:extLst>
              </p:cNvPr>
              <p:cNvSpPr txBox="1"/>
              <p:nvPr/>
            </p:nvSpPr>
            <p:spPr>
              <a:xfrm>
                <a:off x="5442335" y="5919632"/>
                <a:ext cx="1642761" cy="47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82BDC3C-413F-C2F7-CEC6-833BF908A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35" y="5919632"/>
                <a:ext cx="1642761" cy="470835"/>
              </a:xfrm>
              <a:prstGeom prst="rect">
                <a:avLst/>
              </a:prstGeom>
              <a:blipFill>
                <a:blip r:embed="rId19"/>
                <a:stretch>
                  <a:fillRect t="-6494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794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 animBg="1"/>
      <p:bldP spid="34" grpId="0" animBg="1"/>
      <p:bldP spid="28" grpId="0"/>
      <p:bldP spid="31" grpId="0"/>
      <p:bldP spid="32" grpId="0"/>
      <p:bldP spid="37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00944-CE1F-E01B-5EE2-5CC1DE77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E9311F1-DD77-D9ED-8ECB-21A23E55BA54}"/>
              </a:ext>
            </a:extLst>
          </p:cNvPr>
          <p:cNvSpPr/>
          <p:nvPr/>
        </p:nvSpPr>
        <p:spPr>
          <a:xfrm>
            <a:off x="498947" y="966146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Interference filtering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509DEB-7277-957A-7C27-DBDF2AC3DC48}"/>
              </a:ext>
            </a:extLst>
          </p:cNvPr>
          <p:cNvSpPr/>
          <p:nvPr/>
        </p:nvSpPr>
        <p:spPr>
          <a:xfrm>
            <a:off x="493297" y="2038423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eliminating based on modified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on-negative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atrix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actorization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930024-22EE-FF1C-C944-7EBFAE4402F7}"/>
              </a:ext>
            </a:extLst>
          </p:cNvPr>
          <p:cNvSpPr/>
          <p:nvPr/>
        </p:nvSpPr>
        <p:spPr>
          <a:xfrm>
            <a:off x="1021652" y="1540481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160Hz low-pass filter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F2A78D-BD61-2F5E-C06C-0EC7954F335D}"/>
              </a:ext>
            </a:extLst>
          </p:cNvPr>
          <p:cNvSpPr/>
          <p:nvPr/>
        </p:nvSpPr>
        <p:spPr>
          <a:xfrm>
            <a:off x="1021652" y="2591396"/>
            <a:ext cx="11195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Signal decomposition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E5C032-A002-94D1-AFC1-07B10252FDEB}"/>
              </a:ext>
            </a:extLst>
          </p:cNvPr>
          <p:cNvGrpSpPr/>
          <p:nvPr/>
        </p:nvGrpSpPr>
        <p:grpSpPr>
          <a:xfrm>
            <a:off x="8696325" y="1426398"/>
            <a:ext cx="2552700" cy="574672"/>
            <a:chOff x="8696325" y="1426398"/>
            <a:chExt cx="2552700" cy="574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302A8AB-3DA9-58C6-4570-AB917FFA4A62}"/>
                </a:ext>
              </a:extLst>
            </p:cNvPr>
            <p:cNvSpPr/>
            <p:nvPr/>
          </p:nvSpPr>
          <p:spPr>
            <a:xfrm>
              <a:off x="8696325" y="1426398"/>
              <a:ext cx="2552700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ody sounds </a:t>
              </a:r>
              <a:endParaRPr lang="zh-CN" altLang="en-US" sz="2400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F5EBA3-DE40-C34D-FE99-04230B29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059" y="1482901"/>
              <a:ext cx="461665" cy="46166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6A8CD6-08A1-28D4-8587-8EA33ABB1628}"/>
              </a:ext>
            </a:extLst>
          </p:cNvPr>
          <p:cNvGrpSpPr/>
          <p:nvPr/>
        </p:nvGrpSpPr>
        <p:grpSpPr>
          <a:xfrm>
            <a:off x="4695826" y="1426398"/>
            <a:ext cx="3693432" cy="574672"/>
            <a:chOff x="4695826" y="1426398"/>
            <a:chExt cx="3693432" cy="57467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C0B486F-73DC-C241-E7B8-CCF185412339}"/>
                </a:ext>
              </a:extLst>
            </p:cNvPr>
            <p:cNvSpPr/>
            <p:nvPr/>
          </p:nvSpPr>
          <p:spPr>
            <a:xfrm>
              <a:off x="4695826" y="1426398"/>
              <a:ext cx="3693432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ackground audio</a:t>
              </a:r>
              <a:endParaRPr lang="zh-CN" altLang="en-US" sz="240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E2C51D-0BF5-332A-2902-2B4281BD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386" y="1496672"/>
              <a:ext cx="464227" cy="46422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ACCBB4-E792-C927-1AE2-6C32A0440582}"/>
                  </a:ext>
                </a:extLst>
              </p:cNvPr>
              <p:cNvSpPr txBox="1"/>
              <p:nvPr/>
            </p:nvSpPr>
            <p:spPr>
              <a:xfrm>
                <a:off x="1310335" y="3244333"/>
                <a:ext cx="3734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ACCBB4-E792-C927-1AE2-6C32A0440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35" y="3244333"/>
                <a:ext cx="373480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CECDC1-7971-AB66-7BAF-61215AEC14FD}"/>
                  </a:ext>
                </a:extLst>
              </p:cNvPr>
              <p:cNvSpPr txBox="1"/>
              <p:nvPr/>
            </p:nvSpPr>
            <p:spPr>
              <a:xfrm>
                <a:off x="6246327" y="3244333"/>
                <a:ext cx="4648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CECDC1-7971-AB66-7BAF-61215AEC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27" y="3244333"/>
                <a:ext cx="4648196" cy="369332"/>
              </a:xfrm>
              <a:prstGeom prst="rect">
                <a:avLst/>
              </a:prstGeom>
              <a:blipFill>
                <a:blip r:embed="rId6"/>
                <a:stretch>
                  <a:fillRect l="-525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26E15BB8-787A-A64C-ED2C-93F31F731851}"/>
              </a:ext>
            </a:extLst>
          </p:cNvPr>
          <p:cNvSpPr/>
          <p:nvPr/>
        </p:nvSpPr>
        <p:spPr>
          <a:xfrm>
            <a:off x="5044093" y="3086636"/>
            <a:ext cx="1051907" cy="684727"/>
          </a:xfrm>
          <a:prstGeom prst="rightArrow">
            <a:avLst>
              <a:gd name="adj1" fmla="val 50000"/>
              <a:gd name="adj2" fmla="val 57419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STFT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EA2A37-D175-03D0-19C9-A8048D876043}"/>
                  </a:ext>
                </a:extLst>
              </p:cNvPr>
              <p:cNvSpPr txBox="1"/>
              <p:nvPr/>
            </p:nvSpPr>
            <p:spPr>
              <a:xfrm>
                <a:off x="10907698" y="3110700"/>
                <a:ext cx="8991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sty m:val="p"/>
                        </m:rPr>
                        <a:rPr lang="zh-CN" altLang="en-US" sz="2000" b="0" i="0" smtClean="0"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EA2A37-D175-03D0-19C9-A8048D876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698" y="3110700"/>
                <a:ext cx="899156" cy="615553"/>
              </a:xfrm>
              <a:prstGeom prst="rect">
                <a:avLst/>
              </a:prstGeom>
              <a:blipFill>
                <a:blip r:embed="rId7"/>
                <a:stretch>
                  <a:fillRect l="-9459" b="-2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A64F3DB-1DAE-EDAE-5B25-2065634CCA29}"/>
                  </a:ext>
                </a:extLst>
              </p:cNvPr>
              <p:cNvSpPr txBox="1"/>
              <p:nvPr/>
            </p:nvSpPr>
            <p:spPr>
              <a:xfrm>
                <a:off x="5352078" y="3812493"/>
                <a:ext cx="21794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A64F3DB-1DAE-EDAE-5B25-2065634C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78" y="3812493"/>
                <a:ext cx="2179495" cy="369332"/>
              </a:xfrm>
              <a:prstGeom prst="rect">
                <a:avLst/>
              </a:prstGeom>
              <a:blipFill>
                <a:blip r:embed="rId8"/>
                <a:stretch>
                  <a:fillRect l="-2521" r="-56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97C5098-5794-415D-71F8-A6E30C4A6027}"/>
                  </a:ext>
                </a:extLst>
              </p:cNvPr>
              <p:cNvSpPr txBox="1"/>
              <p:nvPr/>
            </p:nvSpPr>
            <p:spPr>
              <a:xfrm>
                <a:off x="7650583" y="3812493"/>
                <a:ext cx="6658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97C5098-5794-415D-71F8-A6E30C4A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583" y="3812493"/>
                <a:ext cx="665842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BBD98F-5A6E-7F9C-0149-EEFFBF904111}"/>
                  </a:ext>
                </a:extLst>
              </p:cNvPr>
              <p:cNvSpPr txBox="1"/>
              <p:nvPr/>
            </p:nvSpPr>
            <p:spPr>
              <a:xfrm>
                <a:off x="8897727" y="3812493"/>
                <a:ext cx="6258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BBD98F-5A6E-7F9C-0149-EEFFBF90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27" y="3812493"/>
                <a:ext cx="625893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D43693-FC83-E56B-0D33-F29AED5E40DD}"/>
                  </a:ext>
                </a:extLst>
              </p:cNvPr>
              <p:cNvSpPr txBox="1"/>
              <p:nvPr/>
            </p:nvSpPr>
            <p:spPr>
              <a:xfrm>
                <a:off x="10138193" y="3812493"/>
                <a:ext cx="6258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D43693-FC83-E56B-0D33-F29AED5E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193" y="3812493"/>
                <a:ext cx="62589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D3DF9E9D-547D-C125-0902-EA73A7A1F537}"/>
              </a:ext>
            </a:extLst>
          </p:cNvPr>
          <p:cNvSpPr/>
          <p:nvPr/>
        </p:nvSpPr>
        <p:spPr>
          <a:xfrm rot="5400000">
            <a:off x="6569945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401BE7D-7FAF-9D02-13DF-FB194F3670DD}"/>
              </a:ext>
            </a:extLst>
          </p:cNvPr>
          <p:cNvSpPr/>
          <p:nvPr/>
        </p:nvSpPr>
        <p:spPr>
          <a:xfrm>
            <a:off x="716319" y="4067085"/>
            <a:ext cx="4792446" cy="2314664"/>
          </a:xfrm>
          <a:custGeom>
            <a:avLst/>
            <a:gdLst>
              <a:gd name="connsiteX0" fmla="*/ 4792446 w 4792446"/>
              <a:gd name="connsiteY0" fmla="*/ 0 h 2314664"/>
              <a:gd name="connsiteX1" fmla="*/ 3734805 w 4792446"/>
              <a:gd name="connsiteY1" fmla="*/ 1310664 h 2314664"/>
              <a:gd name="connsiteX2" fmla="*/ 3734805 w 4792446"/>
              <a:gd name="connsiteY2" fmla="*/ 2031439 h 2314664"/>
              <a:gd name="connsiteX3" fmla="*/ 3451580 w 4792446"/>
              <a:gd name="connsiteY3" fmla="*/ 2314664 h 2314664"/>
              <a:gd name="connsiteX4" fmla="*/ 283225 w 4792446"/>
              <a:gd name="connsiteY4" fmla="*/ 2314664 h 2314664"/>
              <a:gd name="connsiteX5" fmla="*/ 0 w 4792446"/>
              <a:gd name="connsiteY5" fmla="*/ 2031439 h 2314664"/>
              <a:gd name="connsiteX6" fmla="*/ 0 w 4792446"/>
              <a:gd name="connsiteY6" fmla="*/ 898570 h 2314664"/>
              <a:gd name="connsiteX7" fmla="*/ 283225 w 4792446"/>
              <a:gd name="connsiteY7" fmla="*/ 615345 h 2314664"/>
              <a:gd name="connsiteX8" fmla="*/ 3451580 w 4792446"/>
              <a:gd name="connsiteY8" fmla="*/ 615345 h 2314664"/>
              <a:gd name="connsiteX9" fmla="*/ 3712548 w 4792446"/>
              <a:gd name="connsiteY9" fmla="*/ 788326 h 2314664"/>
              <a:gd name="connsiteX10" fmla="*/ 3715754 w 4792446"/>
              <a:gd name="connsiteY10" fmla="*/ 804204 h 23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2446" h="2314664">
                <a:moveTo>
                  <a:pt x="4792446" y="0"/>
                </a:moveTo>
                <a:lnTo>
                  <a:pt x="3734805" y="1310664"/>
                </a:lnTo>
                <a:lnTo>
                  <a:pt x="3734805" y="2031439"/>
                </a:lnTo>
                <a:cubicBezTo>
                  <a:pt x="3734805" y="2187860"/>
                  <a:pt x="3608001" y="2314664"/>
                  <a:pt x="3451580" y="2314664"/>
                </a:cubicBezTo>
                <a:lnTo>
                  <a:pt x="283225" y="2314664"/>
                </a:lnTo>
                <a:cubicBezTo>
                  <a:pt x="126804" y="2314664"/>
                  <a:pt x="0" y="2187860"/>
                  <a:pt x="0" y="2031439"/>
                </a:cubicBezTo>
                <a:lnTo>
                  <a:pt x="0" y="898570"/>
                </a:lnTo>
                <a:cubicBezTo>
                  <a:pt x="0" y="742149"/>
                  <a:pt x="126804" y="615345"/>
                  <a:pt x="283225" y="615345"/>
                </a:cubicBezTo>
                <a:lnTo>
                  <a:pt x="3451580" y="615345"/>
                </a:lnTo>
                <a:cubicBezTo>
                  <a:pt x="3568896" y="615345"/>
                  <a:pt x="3669552" y="686673"/>
                  <a:pt x="3712548" y="788326"/>
                </a:cubicBezTo>
                <a:lnTo>
                  <a:pt x="3715754" y="80420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FB7E6B5-2C25-1976-B3D0-B7B6D5C2447A}"/>
                  </a:ext>
                </a:extLst>
              </p:cNvPr>
              <p:cNvSpPr txBox="1"/>
              <p:nvPr/>
            </p:nvSpPr>
            <p:spPr>
              <a:xfrm>
                <a:off x="1726693" y="5128268"/>
                <a:ext cx="1714059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̃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WH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FB7E6B5-2C25-1976-B3D0-B7B6D5C2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693" y="5128268"/>
                <a:ext cx="1714059" cy="378502"/>
              </a:xfrm>
              <a:prstGeom prst="rect">
                <a:avLst/>
              </a:prstGeom>
              <a:blipFill>
                <a:blip r:embed="rId12"/>
                <a:stretch>
                  <a:fillRect l="-3559" t="-19355" r="-3915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FFB3C9-8062-DE31-16E6-1F70AFBD7D2E}"/>
                  </a:ext>
                </a:extLst>
              </p:cNvPr>
              <p:cNvSpPr txBox="1"/>
              <p:nvPr/>
            </p:nvSpPr>
            <p:spPr>
              <a:xfrm>
                <a:off x="1154181" y="5506896"/>
                <a:ext cx="28590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CFFB3C9-8062-DE31-16E6-1F70AFBD7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81" y="5506896"/>
                <a:ext cx="2859083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A3A7D41-35E4-25E0-AEB8-AB86CD23026F}"/>
                  </a:ext>
                </a:extLst>
              </p:cNvPr>
              <p:cNvSpPr txBox="1"/>
              <p:nvPr/>
            </p:nvSpPr>
            <p:spPr>
              <a:xfrm>
                <a:off x="1154181" y="5923983"/>
                <a:ext cx="28590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A3A7D41-35E4-25E0-AEB8-AB86CD23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81" y="5923983"/>
                <a:ext cx="28590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00ABCB7D-DAFC-0710-D667-8FE480B211FC}"/>
              </a:ext>
            </a:extLst>
          </p:cNvPr>
          <p:cNvSpPr txBox="1"/>
          <p:nvPr/>
        </p:nvSpPr>
        <p:spPr>
          <a:xfrm>
            <a:off x="739930" y="4683149"/>
            <a:ext cx="3734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Modified NMF:</a:t>
            </a: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EBC061F-2573-0EE7-FD90-CF3F79D2B665}"/>
              </a:ext>
            </a:extLst>
          </p:cNvPr>
          <p:cNvSpPr/>
          <p:nvPr/>
        </p:nvSpPr>
        <p:spPr>
          <a:xfrm rot="5400000">
            <a:off x="7844924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6D358F86-5FD7-61AF-C307-FEA37D6BFA0D}"/>
              </a:ext>
            </a:extLst>
          </p:cNvPr>
          <p:cNvSpPr/>
          <p:nvPr/>
        </p:nvSpPr>
        <p:spPr>
          <a:xfrm rot="5400000">
            <a:off x="9072093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7D9BD01-774A-3A58-15FB-2E4BCE4B23FB}"/>
              </a:ext>
            </a:extLst>
          </p:cNvPr>
          <p:cNvSpPr/>
          <p:nvPr/>
        </p:nvSpPr>
        <p:spPr>
          <a:xfrm rot="5400000">
            <a:off x="10312559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BA5A7A-A1F3-E39B-357D-6CD2ED49F3C7}"/>
                  </a:ext>
                </a:extLst>
              </p:cNvPr>
              <p:cNvSpPr txBox="1"/>
              <p:nvPr/>
            </p:nvSpPr>
            <p:spPr>
              <a:xfrm>
                <a:off x="873407" y="5920429"/>
                <a:ext cx="35403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un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BA5A7A-A1F3-E39B-357D-6CD2ED49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7" y="5920429"/>
                <a:ext cx="3540349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8AF00E-92DD-DE8F-2904-54EE1CEC54F2}"/>
                  </a:ext>
                </a:extLst>
              </p:cNvPr>
              <p:cNvSpPr txBox="1"/>
              <p:nvPr/>
            </p:nvSpPr>
            <p:spPr>
              <a:xfrm>
                <a:off x="885211" y="5506770"/>
                <a:ext cx="35167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un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8AF00E-92DD-DE8F-2904-54EE1CEC5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11" y="5506770"/>
                <a:ext cx="3516740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头: 右 24">
            <a:extLst>
              <a:ext uri="{FF2B5EF4-FFF2-40B4-BE49-F238E27FC236}">
                <a16:creationId xmlns:a16="http://schemas.microsoft.com/office/drawing/2014/main" id="{CC3B9660-B812-BAC0-FBEF-6B7F2A59C74F}"/>
              </a:ext>
            </a:extLst>
          </p:cNvPr>
          <p:cNvSpPr/>
          <p:nvPr/>
        </p:nvSpPr>
        <p:spPr>
          <a:xfrm>
            <a:off x="4624269" y="5380897"/>
            <a:ext cx="662177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20573C1-8756-281A-C13B-FC59A68D1D8D}"/>
                  </a:ext>
                </a:extLst>
              </p:cNvPr>
              <p:cNvSpPr txBox="1"/>
              <p:nvPr/>
            </p:nvSpPr>
            <p:spPr>
              <a:xfrm>
                <a:off x="5442335" y="4812619"/>
                <a:ext cx="1642761" cy="469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20573C1-8756-281A-C13B-FC59A68D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35" y="4812619"/>
                <a:ext cx="1642761" cy="469167"/>
              </a:xfrm>
              <a:prstGeom prst="rect">
                <a:avLst/>
              </a:prstGeom>
              <a:blipFill>
                <a:blip r:embed="rId17"/>
                <a:stretch>
                  <a:fillRect t="-9091" b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0AD5265-04D6-7D50-6D6C-E998E86F09E5}"/>
                  </a:ext>
                </a:extLst>
              </p:cNvPr>
              <p:cNvSpPr txBox="1"/>
              <p:nvPr/>
            </p:nvSpPr>
            <p:spPr>
              <a:xfrm>
                <a:off x="5442335" y="5391510"/>
                <a:ext cx="1642761" cy="473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0AD5265-04D6-7D50-6D6C-E998E86F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35" y="5391510"/>
                <a:ext cx="1642761" cy="473271"/>
              </a:xfrm>
              <a:prstGeom prst="rect">
                <a:avLst/>
              </a:prstGeom>
              <a:blipFill>
                <a:blip r:embed="rId18"/>
                <a:stretch>
                  <a:fillRect t="-6410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D71E99F-4343-CFB3-5600-15D5BC6AE97B}"/>
                  </a:ext>
                </a:extLst>
              </p:cNvPr>
              <p:cNvSpPr txBox="1"/>
              <p:nvPr/>
            </p:nvSpPr>
            <p:spPr>
              <a:xfrm>
                <a:off x="5442335" y="5919632"/>
                <a:ext cx="1642761" cy="47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D71E99F-4343-CFB3-5600-15D5BC6AE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35" y="5919632"/>
                <a:ext cx="1642761" cy="470835"/>
              </a:xfrm>
              <a:prstGeom prst="rect">
                <a:avLst/>
              </a:prstGeom>
              <a:blipFill>
                <a:blip r:embed="rId19"/>
                <a:stretch>
                  <a:fillRect t="-6494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D75B5C0-F95F-17A7-640D-E6ADE44FA5A6}"/>
                  </a:ext>
                </a:extLst>
              </p:cNvPr>
              <p:cNvSpPr txBox="1"/>
              <p:nvPr/>
            </p:nvSpPr>
            <p:spPr>
              <a:xfrm>
                <a:off x="7288896" y="5406935"/>
                <a:ext cx="1642761" cy="469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un</m:t>
                              </m:r>
                            </m:sub>
                          </m:sSub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un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un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D75B5C0-F95F-17A7-640D-E6ADE44FA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896" y="5406935"/>
                <a:ext cx="1642761" cy="469167"/>
              </a:xfrm>
              <a:prstGeom prst="rect">
                <a:avLst/>
              </a:prstGeom>
              <a:blipFill>
                <a:blip r:embed="rId20"/>
                <a:stretch>
                  <a:fillRect l="-1115" t="-9091" r="-25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703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1" grpId="0"/>
      <p:bldP spid="9" grpId="0"/>
      <p:bldP spid="25" grpId="0" animBg="1"/>
      <p:bldP spid="33" grpId="0"/>
      <p:bldP spid="3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401BE7D-7FAF-9D02-13DF-FB194F3670DD}"/>
              </a:ext>
            </a:extLst>
          </p:cNvPr>
          <p:cNvSpPr/>
          <p:nvPr/>
        </p:nvSpPr>
        <p:spPr>
          <a:xfrm>
            <a:off x="716319" y="4067085"/>
            <a:ext cx="4792446" cy="2314664"/>
          </a:xfrm>
          <a:custGeom>
            <a:avLst/>
            <a:gdLst>
              <a:gd name="connsiteX0" fmla="*/ 4792446 w 4792446"/>
              <a:gd name="connsiteY0" fmla="*/ 0 h 2314664"/>
              <a:gd name="connsiteX1" fmla="*/ 3734805 w 4792446"/>
              <a:gd name="connsiteY1" fmla="*/ 1310664 h 2314664"/>
              <a:gd name="connsiteX2" fmla="*/ 3734805 w 4792446"/>
              <a:gd name="connsiteY2" fmla="*/ 2031439 h 2314664"/>
              <a:gd name="connsiteX3" fmla="*/ 3451580 w 4792446"/>
              <a:gd name="connsiteY3" fmla="*/ 2314664 h 2314664"/>
              <a:gd name="connsiteX4" fmla="*/ 283225 w 4792446"/>
              <a:gd name="connsiteY4" fmla="*/ 2314664 h 2314664"/>
              <a:gd name="connsiteX5" fmla="*/ 0 w 4792446"/>
              <a:gd name="connsiteY5" fmla="*/ 2031439 h 2314664"/>
              <a:gd name="connsiteX6" fmla="*/ 0 w 4792446"/>
              <a:gd name="connsiteY6" fmla="*/ 898570 h 2314664"/>
              <a:gd name="connsiteX7" fmla="*/ 283225 w 4792446"/>
              <a:gd name="connsiteY7" fmla="*/ 615345 h 2314664"/>
              <a:gd name="connsiteX8" fmla="*/ 3451580 w 4792446"/>
              <a:gd name="connsiteY8" fmla="*/ 615345 h 2314664"/>
              <a:gd name="connsiteX9" fmla="*/ 3712548 w 4792446"/>
              <a:gd name="connsiteY9" fmla="*/ 788326 h 2314664"/>
              <a:gd name="connsiteX10" fmla="*/ 3715754 w 4792446"/>
              <a:gd name="connsiteY10" fmla="*/ 804204 h 23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2446" h="2314664">
                <a:moveTo>
                  <a:pt x="4792446" y="0"/>
                </a:moveTo>
                <a:lnTo>
                  <a:pt x="3734805" y="1310664"/>
                </a:lnTo>
                <a:lnTo>
                  <a:pt x="3734805" y="2031439"/>
                </a:lnTo>
                <a:cubicBezTo>
                  <a:pt x="3734805" y="2187860"/>
                  <a:pt x="3608001" y="2314664"/>
                  <a:pt x="3451580" y="2314664"/>
                </a:cubicBezTo>
                <a:lnTo>
                  <a:pt x="283225" y="2314664"/>
                </a:lnTo>
                <a:cubicBezTo>
                  <a:pt x="126804" y="2314664"/>
                  <a:pt x="0" y="2187860"/>
                  <a:pt x="0" y="2031439"/>
                </a:cubicBezTo>
                <a:lnTo>
                  <a:pt x="0" y="898570"/>
                </a:lnTo>
                <a:cubicBezTo>
                  <a:pt x="0" y="742149"/>
                  <a:pt x="126804" y="615345"/>
                  <a:pt x="283225" y="615345"/>
                </a:cubicBezTo>
                <a:lnTo>
                  <a:pt x="3451580" y="615345"/>
                </a:lnTo>
                <a:cubicBezTo>
                  <a:pt x="3568896" y="615345"/>
                  <a:pt x="3669552" y="686673"/>
                  <a:pt x="3712548" y="788326"/>
                </a:cubicBezTo>
                <a:lnTo>
                  <a:pt x="3715754" y="80420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BA5A7A-A1F3-E39B-357D-6CD2ED49F3C7}"/>
                  </a:ext>
                </a:extLst>
              </p:cNvPr>
              <p:cNvSpPr txBox="1"/>
              <p:nvPr/>
            </p:nvSpPr>
            <p:spPr>
              <a:xfrm>
                <a:off x="873407" y="5920429"/>
                <a:ext cx="35403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un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BA5A7A-A1F3-E39B-357D-6CD2ED49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7" y="5920429"/>
                <a:ext cx="3540349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8AF00E-92DD-DE8F-2904-54EE1CEC54F2}"/>
                  </a:ext>
                </a:extLst>
              </p:cNvPr>
              <p:cNvSpPr txBox="1"/>
              <p:nvPr/>
            </p:nvSpPr>
            <p:spPr>
              <a:xfrm>
                <a:off x="885211" y="5506770"/>
                <a:ext cx="35167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un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8AF00E-92DD-DE8F-2904-54EE1CEC5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11" y="5506770"/>
                <a:ext cx="3516740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AD400944-CE1F-E01B-5EE2-5CC1DE77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E9311F1-DD77-D9ED-8ECB-21A23E55BA54}"/>
              </a:ext>
            </a:extLst>
          </p:cNvPr>
          <p:cNvSpPr/>
          <p:nvPr/>
        </p:nvSpPr>
        <p:spPr>
          <a:xfrm>
            <a:off x="498947" y="966146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Interference filtering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509DEB-7277-957A-7C27-DBDF2AC3DC48}"/>
              </a:ext>
            </a:extLst>
          </p:cNvPr>
          <p:cNvSpPr/>
          <p:nvPr/>
        </p:nvSpPr>
        <p:spPr>
          <a:xfrm>
            <a:off x="493297" y="2038423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eliminating based on modified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on-negative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atrix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actorization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930024-22EE-FF1C-C944-7EBFAE4402F7}"/>
              </a:ext>
            </a:extLst>
          </p:cNvPr>
          <p:cNvSpPr/>
          <p:nvPr/>
        </p:nvSpPr>
        <p:spPr>
          <a:xfrm>
            <a:off x="1021652" y="1540481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160Hz low-pass filter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F2A78D-BD61-2F5E-C06C-0EC7954F335D}"/>
              </a:ext>
            </a:extLst>
          </p:cNvPr>
          <p:cNvSpPr/>
          <p:nvPr/>
        </p:nvSpPr>
        <p:spPr>
          <a:xfrm>
            <a:off x="1021652" y="2591396"/>
            <a:ext cx="11195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Signal decomposition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：</a:t>
            </a:r>
            <a:endParaRPr lang="en-US" altLang="zh-CN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E5C032-A002-94D1-AFC1-07B10252FDEB}"/>
              </a:ext>
            </a:extLst>
          </p:cNvPr>
          <p:cNvGrpSpPr/>
          <p:nvPr/>
        </p:nvGrpSpPr>
        <p:grpSpPr>
          <a:xfrm>
            <a:off x="8696325" y="1426398"/>
            <a:ext cx="2552700" cy="574672"/>
            <a:chOff x="8696325" y="1426398"/>
            <a:chExt cx="2552700" cy="574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302A8AB-3DA9-58C6-4570-AB917FFA4A62}"/>
                </a:ext>
              </a:extLst>
            </p:cNvPr>
            <p:cNvSpPr/>
            <p:nvPr/>
          </p:nvSpPr>
          <p:spPr>
            <a:xfrm>
              <a:off x="8696325" y="1426398"/>
              <a:ext cx="2552700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ody sounds </a:t>
              </a:r>
              <a:endParaRPr lang="zh-CN" altLang="en-US" sz="2400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F5EBA3-DE40-C34D-FE99-04230B29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059" y="1482901"/>
              <a:ext cx="461665" cy="46166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6A8CD6-08A1-28D4-8587-8EA33ABB1628}"/>
              </a:ext>
            </a:extLst>
          </p:cNvPr>
          <p:cNvGrpSpPr/>
          <p:nvPr/>
        </p:nvGrpSpPr>
        <p:grpSpPr>
          <a:xfrm>
            <a:off x="4695826" y="1426398"/>
            <a:ext cx="3693432" cy="574672"/>
            <a:chOff x="4695826" y="1426398"/>
            <a:chExt cx="3693432" cy="57467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C0B486F-73DC-C241-E7B8-CCF185412339}"/>
                </a:ext>
              </a:extLst>
            </p:cNvPr>
            <p:cNvSpPr/>
            <p:nvPr/>
          </p:nvSpPr>
          <p:spPr>
            <a:xfrm>
              <a:off x="4695826" y="1426398"/>
              <a:ext cx="3693432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ackground audio</a:t>
              </a:r>
              <a:endParaRPr lang="zh-CN" altLang="en-US" sz="240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E2C51D-0BF5-332A-2902-2B4281BD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386" y="1496672"/>
              <a:ext cx="464227" cy="46422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ACCBB4-E792-C927-1AE2-6C32A0440582}"/>
                  </a:ext>
                </a:extLst>
              </p:cNvPr>
              <p:cNvSpPr txBox="1"/>
              <p:nvPr/>
            </p:nvSpPr>
            <p:spPr>
              <a:xfrm>
                <a:off x="1310335" y="3244333"/>
                <a:ext cx="3734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AACCBB4-E792-C927-1AE2-6C32A0440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35" y="3244333"/>
                <a:ext cx="373480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CECDC1-7971-AB66-7BAF-61215AEC14FD}"/>
                  </a:ext>
                </a:extLst>
              </p:cNvPr>
              <p:cNvSpPr txBox="1"/>
              <p:nvPr/>
            </p:nvSpPr>
            <p:spPr>
              <a:xfrm>
                <a:off x="6246327" y="3244333"/>
                <a:ext cx="4648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CECDC1-7971-AB66-7BAF-61215AEC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27" y="3244333"/>
                <a:ext cx="4648196" cy="369332"/>
              </a:xfrm>
              <a:prstGeom prst="rect">
                <a:avLst/>
              </a:prstGeom>
              <a:blipFill>
                <a:blip r:embed="rId8"/>
                <a:stretch>
                  <a:fillRect l="-525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26E15BB8-787A-A64C-ED2C-93F31F731851}"/>
              </a:ext>
            </a:extLst>
          </p:cNvPr>
          <p:cNvSpPr/>
          <p:nvPr/>
        </p:nvSpPr>
        <p:spPr>
          <a:xfrm>
            <a:off x="5044093" y="3086636"/>
            <a:ext cx="1051907" cy="684727"/>
          </a:xfrm>
          <a:prstGeom prst="rightArrow">
            <a:avLst>
              <a:gd name="adj1" fmla="val 50000"/>
              <a:gd name="adj2" fmla="val 57419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STFT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EA2A37-D175-03D0-19C9-A8048D876043}"/>
                  </a:ext>
                </a:extLst>
              </p:cNvPr>
              <p:cNvSpPr txBox="1"/>
              <p:nvPr/>
            </p:nvSpPr>
            <p:spPr>
              <a:xfrm>
                <a:off x="10907698" y="3110700"/>
                <a:ext cx="8991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sty m:val="p"/>
                        </m:rPr>
                        <a:rPr lang="zh-CN" altLang="en-US" sz="2000" b="0" i="0" smtClean="0"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EA2A37-D175-03D0-19C9-A8048D876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698" y="3110700"/>
                <a:ext cx="899156" cy="615553"/>
              </a:xfrm>
              <a:prstGeom prst="rect">
                <a:avLst/>
              </a:prstGeom>
              <a:blipFill>
                <a:blip r:embed="rId9"/>
                <a:stretch>
                  <a:fillRect l="-9459" b="-2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A64F3DB-1DAE-EDAE-5B25-2065634CCA29}"/>
                  </a:ext>
                </a:extLst>
              </p:cNvPr>
              <p:cNvSpPr txBox="1"/>
              <p:nvPr/>
            </p:nvSpPr>
            <p:spPr>
              <a:xfrm>
                <a:off x="5352078" y="3812493"/>
                <a:ext cx="21794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A64F3DB-1DAE-EDAE-5B25-2065634C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78" y="3812493"/>
                <a:ext cx="2179495" cy="369332"/>
              </a:xfrm>
              <a:prstGeom prst="rect">
                <a:avLst/>
              </a:prstGeom>
              <a:blipFill>
                <a:blip r:embed="rId10"/>
                <a:stretch>
                  <a:fillRect l="-2521" r="-56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97C5098-5794-415D-71F8-A6E30C4A6027}"/>
                  </a:ext>
                </a:extLst>
              </p:cNvPr>
              <p:cNvSpPr txBox="1"/>
              <p:nvPr/>
            </p:nvSpPr>
            <p:spPr>
              <a:xfrm>
                <a:off x="7650583" y="3812493"/>
                <a:ext cx="6658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97C5098-5794-415D-71F8-A6E30C4A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583" y="3812493"/>
                <a:ext cx="66584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BBD98F-5A6E-7F9C-0149-EEFFBF904111}"/>
                  </a:ext>
                </a:extLst>
              </p:cNvPr>
              <p:cNvSpPr txBox="1"/>
              <p:nvPr/>
            </p:nvSpPr>
            <p:spPr>
              <a:xfrm>
                <a:off x="8897727" y="3812493"/>
                <a:ext cx="6258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BBD98F-5A6E-7F9C-0149-EEFFBF90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27" y="3812493"/>
                <a:ext cx="625893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D43693-FC83-E56B-0D33-F29AED5E40DD}"/>
                  </a:ext>
                </a:extLst>
              </p:cNvPr>
              <p:cNvSpPr txBox="1"/>
              <p:nvPr/>
            </p:nvSpPr>
            <p:spPr>
              <a:xfrm>
                <a:off x="10138193" y="3812493"/>
                <a:ext cx="6258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D43693-FC83-E56B-0D33-F29AED5E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193" y="3812493"/>
                <a:ext cx="625892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D3DF9E9D-547D-C125-0902-EA73A7A1F537}"/>
              </a:ext>
            </a:extLst>
          </p:cNvPr>
          <p:cNvSpPr/>
          <p:nvPr/>
        </p:nvSpPr>
        <p:spPr>
          <a:xfrm rot="5400000">
            <a:off x="6569945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FB7E6B5-2C25-1976-B3D0-B7B6D5C2447A}"/>
                  </a:ext>
                </a:extLst>
              </p:cNvPr>
              <p:cNvSpPr txBox="1"/>
              <p:nvPr/>
            </p:nvSpPr>
            <p:spPr>
              <a:xfrm>
                <a:off x="1726693" y="5128268"/>
                <a:ext cx="1714059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̃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WH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FB7E6B5-2C25-1976-B3D0-B7B6D5C2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693" y="5128268"/>
                <a:ext cx="1714059" cy="378502"/>
              </a:xfrm>
              <a:prstGeom prst="rect">
                <a:avLst/>
              </a:prstGeom>
              <a:blipFill>
                <a:blip r:embed="rId14"/>
                <a:stretch>
                  <a:fillRect l="-3559" t="-19355" r="-3915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00ABCB7D-DAFC-0710-D667-8FE480B211FC}"/>
              </a:ext>
            </a:extLst>
          </p:cNvPr>
          <p:cNvSpPr txBox="1"/>
          <p:nvPr/>
        </p:nvSpPr>
        <p:spPr>
          <a:xfrm>
            <a:off x="739930" y="4683149"/>
            <a:ext cx="3734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Modified NMF:</a:t>
            </a: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EBC061F-2573-0EE7-FD90-CF3F79D2B665}"/>
              </a:ext>
            </a:extLst>
          </p:cNvPr>
          <p:cNvSpPr/>
          <p:nvPr/>
        </p:nvSpPr>
        <p:spPr>
          <a:xfrm rot="5400000">
            <a:off x="7844924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6D358F86-5FD7-61AF-C307-FEA37D6BFA0D}"/>
              </a:ext>
            </a:extLst>
          </p:cNvPr>
          <p:cNvSpPr/>
          <p:nvPr/>
        </p:nvSpPr>
        <p:spPr>
          <a:xfrm rot="5400000">
            <a:off x="9072093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7D9BD01-774A-3A58-15FB-2E4BCE4B23FB}"/>
              </a:ext>
            </a:extLst>
          </p:cNvPr>
          <p:cNvSpPr/>
          <p:nvPr/>
        </p:nvSpPr>
        <p:spPr>
          <a:xfrm rot="5400000">
            <a:off x="10312559" y="3553482"/>
            <a:ext cx="277161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CC3B9660-B812-BAC0-FBEF-6B7F2A59C74F}"/>
              </a:ext>
            </a:extLst>
          </p:cNvPr>
          <p:cNvSpPr/>
          <p:nvPr/>
        </p:nvSpPr>
        <p:spPr>
          <a:xfrm>
            <a:off x="4624269" y="5380897"/>
            <a:ext cx="662177" cy="397978"/>
          </a:xfrm>
          <a:prstGeom prst="rightArrow">
            <a:avLst>
              <a:gd name="adj1" fmla="val 50000"/>
              <a:gd name="adj2" fmla="val 60310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A92BB57-37AB-3521-521A-90CD16AB37FE}"/>
                  </a:ext>
                </a:extLst>
              </p:cNvPr>
              <p:cNvSpPr txBox="1"/>
              <p:nvPr/>
            </p:nvSpPr>
            <p:spPr>
              <a:xfrm>
                <a:off x="4814145" y="5107365"/>
                <a:ext cx="6992709" cy="535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A92BB57-37AB-3521-521A-90CD16AB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45" y="5107365"/>
                <a:ext cx="6992709" cy="535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70AA1D8-4573-9B99-8242-CA9575EF9EE5}"/>
                  </a:ext>
                </a:extLst>
              </p:cNvPr>
              <p:cNvSpPr txBox="1"/>
              <p:nvPr/>
            </p:nvSpPr>
            <p:spPr>
              <a:xfrm>
                <a:off x="6220391" y="5562937"/>
                <a:ext cx="635635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+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𝑢𝑛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𝑢𝑛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70AA1D8-4573-9B99-8242-CA9575EF9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91" y="5562937"/>
                <a:ext cx="6356350" cy="613886"/>
              </a:xfrm>
              <a:prstGeom prst="rect">
                <a:avLst/>
              </a:prstGeom>
              <a:blipFill>
                <a:blip r:embed="rId16"/>
                <a:stretch>
                  <a:fillRect l="-1438" b="-1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87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00944-CE1F-E01B-5EE2-5CC1DE77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E9311F1-DD77-D9ED-8ECB-21A23E55BA54}"/>
              </a:ext>
            </a:extLst>
          </p:cNvPr>
          <p:cNvSpPr/>
          <p:nvPr/>
        </p:nvSpPr>
        <p:spPr>
          <a:xfrm>
            <a:off x="498947" y="966146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Interference filtering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509DEB-7277-957A-7C27-DBDF2AC3DC48}"/>
              </a:ext>
            </a:extLst>
          </p:cNvPr>
          <p:cNvSpPr/>
          <p:nvPr/>
        </p:nvSpPr>
        <p:spPr>
          <a:xfrm>
            <a:off x="493297" y="2038423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eliminating based on modified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on-negative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atrix </a:t>
            </a:r>
            <a:r>
              <a:rPr lang="en-US" altLang="zh-CN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actorization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930024-22EE-FF1C-C944-7EBFAE4402F7}"/>
              </a:ext>
            </a:extLst>
          </p:cNvPr>
          <p:cNvSpPr/>
          <p:nvPr/>
        </p:nvSpPr>
        <p:spPr>
          <a:xfrm>
            <a:off x="1021652" y="1540481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160Hz low-pass filter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F2A78D-BD61-2F5E-C06C-0EC7954F335D}"/>
              </a:ext>
            </a:extLst>
          </p:cNvPr>
          <p:cNvSpPr/>
          <p:nvPr/>
        </p:nvSpPr>
        <p:spPr>
          <a:xfrm>
            <a:off x="1021652" y="2591396"/>
            <a:ext cx="11195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Signal decomposition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E5C032-A002-94D1-AFC1-07B10252FDEB}"/>
              </a:ext>
            </a:extLst>
          </p:cNvPr>
          <p:cNvGrpSpPr/>
          <p:nvPr/>
        </p:nvGrpSpPr>
        <p:grpSpPr>
          <a:xfrm>
            <a:off x="8696325" y="1426398"/>
            <a:ext cx="2552700" cy="574672"/>
            <a:chOff x="8696325" y="1426398"/>
            <a:chExt cx="2552700" cy="574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302A8AB-3DA9-58C6-4570-AB917FFA4A62}"/>
                </a:ext>
              </a:extLst>
            </p:cNvPr>
            <p:cNvSpPr/>
            <p:nvPr/>
          </p:nvSpPr>
          <p:spPr>
            <a:xfrm>
              <a:off x="8696325" y="1426398"/>
              <a:ext cx="2552700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ody sounds </a:t>
              </a:r>
              <a:endParaRPr lang="zh-CN" altLang="en-US" sz="2400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F5EBA3-DE40-C34D-FE99-04230B29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059" y="1482901"/>
              <a:ext cx="461665" cy="46166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6A8CD6-08A1-28D4-8587-8EA33ABB1628}"/>
              </a:ext>
            </a:extLst>
          </p:cNvPr>
          <p:cNvGrpSpPr/>
          <p:nvPr/>
        </p:nvGrpSpPr>
        <p:grpSpPr>
          <a:xfrm>
            <a:off x="4695826" y="1426398"/>
            <a:ext cx="3693432" cy="574672"/>
            <a:chOff x="4695826" y="1426398"/>
            <a:chExt cx="3693432" cy="57467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C0B486F-73DC-C241-E7B8-CCF185412339}"/>
                </a:ext>
              </a:extLst>
            </p:cNvPr>
            <p:cNvSpPr/>
            <p:nvPr/>
          </p:nvSpPr>
          <p:spPr>
            <a:xfrm>
              <a:off x="4695826" y="1426398"/>
              <a:ext cx="3693432" cy="5746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ackground audio</a:t>
              </a:r>
              <a:endParaRPr lang="zh-CN" altLang="en-US" sz="240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E2C51D-0BF5-332A-2902-2B4281BD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386" y="1496672"/>
              <a:ext cx="464227" cy="464227"/>
            </a:xfrm>
            <a:prstGeom prst="rect">
              <a:avLst/>
            </a:prstGeom>
          </p:spPr>
        </p:pic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8AEDF92-BDD2-3D95-DD34-7EE1903FE96A}"/>
              </a:ext>
            </a:extLst>
          </p:cNvPr>
          <p:cNvSpPr/>
          <p:nvPr/>
        </p:nvSpPr>
        <p:spPr>
          <a:xfrm>
            <a:off x="1021652" y="3119682"/>
            <a:ext cx="11195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Bone-conducted PCGs reconstruction</a:t>
            </a:r>
          </a:p>
          <a:p>
            <a:pPr marL="800100" lvl="1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Identify bone-conducted PCGs based on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cosine distance </a:t>
            </a:r>
          </a:p>
          <a:p>
            <a:pPr marL="800100" lvl="1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nverse STFT 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B8AB93F6-E516-06BC-8FDE-EC3BFA147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09" y="4207695"/>
            <a:ext cx="4181890" cy="229349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AF14F25-50A8-97F3-F982-A0C0CB5AF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779" y="4207695"/>
            <a:ext cx="4188122" cy="229349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07D81BAB-9A54-7828-3DE8-F3F13CB1F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709" y="4203803"/>
            <a:ext cx="4181890" cy="2293495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E657325-E4FA-5F95-DFB6-94096BFEF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75" y="4203803"/>
            <a:ext cx="4181890" cy="2293495"/>
          </a:xfrm>
          <a:prstGeom prst="rect">
            <a:avLst/>
          </a:prstGeom>
        </p:spPr>
      </p:pic>
      <p:sp>
        <p:nvSpPr>
          <p:cNvPr id="51" name="箭头: 右 50">
            <a:extLst>
              <a:ext uri="{FF2B5EF4-FFF2-40B4-BE49-F238E27FC236}">
                <a16:creationId xmlns:a16="http://schemas.microsoft.com/office/drawing/2014/main" id="{98347C4B-3C28-3629-7C16-E1569BD56EF8}"/>
              </a:ext>
            </a:extLst>
          </p:cNvPr>
          <p:cNvSpPr/>
          <p:nvPr/>
        </p:nvSpPr>
        <p:spPr>
          <a:xfrm>
            <a:off x="5372321" y="5206630"/>
            <a:ext cx="1900950" cy="449943"/>
          </a:xfrm>
          <a:prstGeom prst="rightArrow">
            <a:avLst>
              <a:gd name="adj1" fmla="val 50000"/>
              <a:gd name="adj2" fmla="val 103629"/>
            </a:avLst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BF5C591-01E2-FC3B-7A15-7E3FAF7C9AE6}"/>
              </a:ext>
            </a:extLst>
          </p:cNvPr>
          <p:cNvSpPr txBox="1"/>
          <p:nvPr/>
        </p:nvSpPr>
        <p:spPr>
          <a:xfrm>
            <a:off x="5410555" y="4398481"/>
            <a:ext cx="1900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 elimination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7231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3" grpId="0"/>
      <p:bldP spid="53" grpId="1"/>
      <p:bldP spid="5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Representation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3424" y="3196384"/>
                <a:ext cx="11191875" cy="118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</a:t>
                </a: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Observation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PCGs hold distinctions in the frequency domain due to heart dynamics.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</a:t>
                </a: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Feature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16 </a:t>
                </a:r>
                <a:r>
                  <a:rPr lang="en-US" altLang="zh-CN" sz="22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Mel frequency cepstral coefficients (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MFCCs) features of each ear (16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 in total).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4" y="3196384"/>
                <a:ext cx="11191875" cy="1184940"/>
              </a:xfrm>
              <a:prstGeom prst="rect">
                <a:avLst/>
              </a:prstGeom>
              <a:blipFill>
                <a:blip r:embed="rId3"/>
                <a:stretch>
                  <a:fillRect l="-708" t="-2564" r="-327" b="-9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31191F3-F804-0A18-197D-3208D72BACA3}"/>
              </a:ext>
            </a:extLst>
          </p:cNvPr>
          <p:cNvSpPr/>
          <p:nvPr/>
        </p:nvSpPr>
        <p:spPr>
          <a:xfrm>
            <a:off x="498947" y="966146"/>
            <a:ext cx="11195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Sound wave propagation model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DE161C-A1EB-B282-47BE-7C8EF06C50CB}"/>
                  </a:ext>
                </a:extLst>
              </p:cNvPr>
              <p:cNvSpPr txBox="1"/>
              <p:nvPr/>
            </p:nvSpPr>
            <p:spPr>
              <a:xfrm>
                <a:off x="5100299" y="1466484"/>
                <a:ext cx="185602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DE161C-A1EB-B282-47BE-7C8EF06C5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299" y="1466484"/>
                <a:ext cx="1856021" cy="449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>
            <a:extLst>
              <a:ext uri="{FF2B5EF4-FFF2-40B4-BE49-F238E27FC236}">
                <a16:creationId xmlns:a16="http://schemas.microsoft.com/office/drawing/2014/main" id="{5EBA31BF-13EE-1589-C7F3-6F0C22B8B03B}"/>
              </a:ext>
            </a:extLst>
          </p:cNvPr>
          <p:cNvGrpSpPr/>
          <p:nvPr/>
        </p:nvGrpSpPr>
        <p:grpSpPr>
          <a:xfrm>
            <a:off x="1583880" y="1423620"/>
            <a:ext cx="3619141" cy="535531"/>
            <a:chOff x="1583880" y="1423620"/>
            <a:chExt cx="3619141" cy="535531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793532F-15E3-5ED3-0CEC-1E02B6353F9E}"/>
                </a:ext>
              </a:extLst>
            </p:cNvPr>
            <p:cNvSpPr/>
            <p:nvPr/>
          </p:nvSpPr>
          <p:spPr>
            <a:xfrm>
              <a:off x="1617066" y="1423620"/>
              <a:ext cx="3585955" cy="535531"/>
            </a:xfrm>
            <a:custGeom>
              <a:avLst/>
              <a:gdLst>
                <a:gd name="connsiteX0" fmla="*/ 89257 w 3585955"/>
                <a:gd name="connsiteY0" fmla="*/ 0 h 535531"/>
                <a:gd name="connsiteX1" fmla="*/ 3036813 w 3585955"/>
                <a:gd name="connsiteY1" fmla="*/ 0 h 535531"/>
                <a:gd name="connsiteX2" fmla="*/ 3126070 w 3585955"/>
                <a:gd name="connsiteY2" fmla="*/ 89257 h 535531"/>
                <a:gd name="connsiteX3" fmla="*/ 3126070 w 3585955"/>
                <a:gd name="connsiteY3" fmla="*/ 204174 h 535531"/>
                <a:gd name="connsiteX4" fmla="*/ 3585955 w 3585955"/>
                <a:gd name="connsiteY4" fmla="*/ 345231 h 535531"/>
                <a:gd name="connsiteX5" fmla="*/ 3126070 w 3585955"/>
                <a:gd name="connsiteY5" fmla="*/ 412372 h 535531"/>
                <a:gd name="connsiteX6" fmla="*/ 3126070 w 3585955"/>
                <a:gd name="connsiteY6" fmla="*/ 446274 h 535531"/>
                <a:gd name="connsiteX7" fmla="*/ 3036813 w 3585955"/>
                <a:gd name="connsiteY7" fmla="*/ 535531 h 535531"/>
                <a:gd name="connsiteX8" fmla="*/ 89257 w 3585955"/>
                <a:gd name="connsiteY8" fmla="*/ 535531 h 535531"/>
                <a:gd name="connsiteX9" fmla="*/ 0 w 3585955"/>
                <a:gd name="connsiteY9" fmla="*/ 446274 h 535531"/>
                <a:gd name="connsiteX10" fmla="*/ 0 w 3585955"/>
                <a:gd name="connsiteY10" fmla="*/ 89257 h 535531"/>
                <a:gd name="connsiteX11" fmla="*/ 89257 w 3585955"/>
                <a:gd name="connsiteY11" fmla="*/ 0 h 53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5955" h="535531">
                  <a:moveTo>
                    <a:pt x="89257" y="0"/>
                  </a:moveTo>
                  <a:lnTo>
                    <a:pt x="3036813" y="0"/>
                  </a:lnTo>
                  <a:cubicBezTo>
                    <a:pt x="3086108" y="0"/>
                    <a:pt x="3126070" y="39962"/>
                    <a:pt x="3126070" y="89257"/>
                  </a:cubicBezTo>
                  <a:lnTo>
                    <a:pt x="3126070" y="204174"/>
                  </a:lnTo>
                  <a:lnTo>
                    <a:pt x="3585955" y="345231"/>
                  </a:lnTo>
                  <a:lnTo>
                    <a:pt x="3126070" y="412372"/>
                  </a:lnTo>
                  <a:lnTo>
                    <a:pt x="3126070" y="446274"/>
                  </a:lnTo>
                  <a:cubicBezTo>
                    <a:pt x="3126070" y="495569"/>
                    <a:pt x="3086108" y="535531"/>
                    <a:pt x="3036813" y="535531"/>
                  </a:cubicBezTo>
                  <a:lnTo>
                    <a:pt x="89257" y="535531"/>
                  </a:lnTo>
                  <a:cubicBezTo>
                    <a:pt x="39962" y="535531"/>
                    <a:pt x="0" y="495569"/>
                    <a:pt x="0" y="446274"/>
                  </a:cubicBezTo>
                  <a:lnTo>
                    <a:pt x="0" y="89257"/>
                  </a:lnTo>
                  <a:cubicBezTo>
                    <a:pt x="0" y="39962"/>
                    <a:pt x="39962" y="0"/>
                    <a:pt x="89257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CFF0FBD-D617-B18A-BA56-B4AD3837A84E}"/>
                </a:ext>
              </a:extLst>
            </p:cNvPr>
            <p:cNvSpPr txBox="1"/>
            <p:nvPr/>
          </p:nvSpPr>
          <p:spPr>
            <a:xfrm>
              <a:off x="1583880" y="1491330"/>
              <a:ext cx="31365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ecayed sound pressure     </a:t>
              </a:r>
              <a:endParaRPr lang="zh-CN" altLang="en-US" sz="2000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4E13FC4-565E-801D-08EF-809CC7D3370C}"/>
              </a:ext>
            </a:extLst>
          </p:cNvPr>
          <p:cNvGrpSpPr/>
          <p:nvPr/>
        </p:nvGrpSpPr>
        <p:grpSpPr>
          <a:xfrm>
            <a:off x="5100299" y="1820548"/>
            <a:ext cx="1856021" cy="779757"/>
            <a:chOff x="5100299" y="1820548"/>
            <a:chExt cx="1856021" cy="779757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54C3F16D-3F76-3F06-C248-28813559F112}"/>
                </a:ext>
              </a:extLst>
            </p:cNvPr>
            <p:cNvSpPr/>
            <p:nvPr/>
          </p:nvSpPr>
          <p:spPr>
            <a:xfrm>
              <a:off x="5100299" y="1820548"/>
              <a:ext cx="1856021" cy="779757"/>
            </a:xfrm>
            <a:custGeom>
              <a:avLst/>
              <a:gdLst>
                <a:gd name="connsiteX0" fmla="*/ 893018 w 1856021"/>
                <a:gd name="connsiteY0" fmla="*/ 0 h 779757"/>
                <a:gd name="connsiteX1" fmla="*/ 987164 w 1856021"/>
                <a:gd name="connsiteY1" fmla="*/ 244226 h 779757"/>
                <a:gd name="connsiteX2" fmla="*/ 1766764 w 1856021"/>
                <a:gd name="connsiteY2" fmla="*/ 244226 h 779757"/>
                <a:gd name="connsiteX3" fmla="*/ 1856021 w 1856021"/>
                <a:gd name="connsiteY3" fmla="*/ 333483 h 779757"/>
                <a:gd name="connsiteX4" fmla="*/ 1856021 w 1856021"/>
                <a:gd name="connsiteY4" fmla="*/ 690500 h 779757"/>
                <a:gd name="connsiteX5" fmla="*/ 1766764 w 1856021"/>
                <a:gd name="connsiteY5" fmla="*/ 779757 h 779757"/>
                <a:gd name="connsiteX6" fmla="*/ 89257 w 1856021"/>
                <a:gd name="connsiteY6" fmla="*/ 779757 h 779757"/>
                <a:gd name="connsiteX7" fmla="*/ 0 w 1856021"/>
                <a:gd name="connsiteY7" fmla="*/ 690500 h 779757"/>
                <a:gd name="connsiteX8" fmla="*/ 0 w 1856021"/>
                <a:gd name="connsiteY8" fmla="*/ 333483 h 779757"/>
                <a:gd name="connsiteX9" fmla="*/ 89257 w 1856021"/>
                <a:gd name="connsiteY9" fmla="*/ 244226 h 779757"/>
                <a:gd name="connsiteX10" fmla="*/ 798873 w 1856021"/>
                <a:gd name="connsiteY10" fmla="*/ 244226 h 77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6021" h="779757">
                  <a:moveTo>
                    <a:pt x="893018" y="0"/>
                  </a:moveTo>
                  <a:lnTo>
                    <a:pt x="987164" y="244226"/>
                  </a:lnTo>
                  <a:lnTo>
                    <a:pt x="1766764" y="244226"/>
                  </a:lnTo>
                  <a:cubicBezTo>
                    <a:pt x="1816059" y="244226"/>
                    <a:pt x="1856021" y="284188"/>
                    <a:pt x="1856021" y="333483"/>
                  </a:cubicBezTo>
                  <a:lnTo>
                    <a:pt x="1856021" y="690500"/>
                  </a:lnTo>
                  <a:cubicBezTo>
                    <a:pt x="1856021" y="739795"/>
                    <a:pt x="1816059" y="779757"/>
                    <a:pt x="1766764" y="779757"/>
                  </a:cubicBezTo>
                  <a:lnTo>
                    <a:pt x="89257" y="779757"/>
                  </a:lnTo>
                  <a:cubicBezTo>
                    <a:pt x="39962" y="779757"/>
                    <a:pt x="0" y="739795"/>
                    <a:pt x="0" y="690500"/>
                  </a:cubicBezTo>
                  <a:lnTo>
                    <a:pt x="0" y="333483"/>
                  </a:lnTo>
                  <a:cubicBezTo>
                    <a:pt x="0" y="284188"/>
                    <a:pt x="39962" y="244226"/>
                    <a:pt x="89257" y="244226"/>
                  </a:cubicBezTo>
                  <a:lnTo>
                    <a:pt x="798873" y="24422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071E225-26C8-08BA-419A-E694000F6F57}"/>
                </a:ext>
              </a:extLst>
            </p:cNvPr>
            <p:cNvSpPr txBox="1"/>
            <p:nvPr/>
          </p:nvSpPr>
          <p:spPr>
            <a:xfrm>
              <a:off x="5100300" y="2145429"/>
              <a:ext cx="18560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Sound source</a:t>
              </a:r>
              <a:endParaRPr lang="zh-CN" altLang="en-US" sz="2000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0FF989F-EA1F-12B4-13D6-4B4282DDA22C}"/>
              </a:ext>
            </a:extLst>
          </p:cNvPr>
          <p:cNvGrpSpPr/>
          <p:nvPr/>
        </p:nvGrpSpPr>
        <p:grpSpPr>
          <a:xfrm>
            <a:off x="6791024" y="836130"/>
            <a:ext cx="2431201" cy="1277622"/>
            <a:chOff x="6791024" y="836130"/>
            <a:chExt cx="2431201" cy="1277622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35FC4FC-5F38-C48E-55BE-A21617FE7F4D}"/>
                </a:ext>
              </a:extLst>
            </p:cNvPr>
            <p:cNvSpPr/>
            <p:nvPr/>
          </p:nvSpPr>
          <p:spPr>
            <a:xfrm rot="14652518">
              <a:off x="7367814" y="259340"/>
              <a:ext cx="1277622" cy="2431201"/>
            </a:xfrm>
            <a:custGeom>
              <a:avLst/>
              <a:gdLst>
                <a:gd name="connsiteX0" fmla="*/ 1268711 w 1277622"/>
                <a:gd name="connsiteY0" fmla="*/ 771565 h 2431201"/>
                <a:gd name="connsiteX1" fmla="*/ 491095 w 1277622"/>
                <a:gd name="connsiteY1" fmla="*/ 2380760 h 2431201"/>
                <a:gd name="connsiteX2" fmla="*/ 371894 w 1277622"/>
                <a:gd name="connsiteY2" fmla="*/ 2422290 h 2431201"/>
                <a:gd name="connsiteX3" fmla="*/ 50441 w 1277622"/>
                <a:gd name="connsiteY3" fmla="*/ 2266954 h 2431201"/>
                <a:gd name="connsiteX4" fmla="*/ 8911 w 1277622"/>
                <a:gd name="connsiteY4" fmla="*/ 2147753 h 2431201"/>
                <a:gd name="connsiteX5" fmla="*/ 786527 w 1277622"/>
                <a:gd name="connsiteY5" fmla="*/ 538558 h 2431201"/>
                <a:gd name="connsiteX6" fmla="*/ 905728 w 1277622"/>
                <a:gd name="connsiteY6" fmla="*/ 497028 h 2431201"/>
                <a:gd name="connsiteX7" fmla="*/ 1071747 w 1277622"/>
                <a:gd name="connsiteY7" fmla="*/ 577254 h 2431201"/>
                <a:gd name="connsiteX8" fmla="*/ 1151818 w 1277622"/>
                <a:gd name="connsiteY8" fmla="*/ 0 h 2431201"/>
                <a:gd name="connsiteX9" fmla="*/ 1244087 w 1277622"/>
                <a:gd name="connsiteY9" fmla="*/ 665200 h 2431201"/>
                <a:gd name="connsiteX10" fmla="*/ 1255410 w 1277622"/>
                <a:gd name="connsiteY10" fmla="*/ 673797 h 2431201"/>
                <a:gd name="connsiteX11" fmla="*/ 1268711 w 1277622"/>
                <a:gd name="connsiteY11" fmla="*/ 771565 h 243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622" h="2431201">
                  <a:moveTo>
                    <a:pt x="1268711" y="771565"/>
                  </a:moveTo>
                  <a:lnTo>
                    <a:pt x="491095" y="2380760"/>
                  </a:lnTo>
                  <a:cubicBezTo>
                    <a:pt x="469647" y="2425145"/>
                    <a:pt x="416278" y="2443738"/>
                    <a:pt x="371894" y="2422290"/>
                  </a:cubicBezTo>
                  <a:lnTo>
                    <a:pt x="50441" y="2266954"/>
                  </a:lnTo>
                  <a:cubicBezTo>
                    <a:pt x="6057" y="2245506"/>
                    <a:pt x="-12537" y="2192137"/>
                    <a:pt x="8911" y="2147753"/>
                  </a:cubicBezTo>
                  <a:lnTo>
                    <a:pt x="786527" y="538558"/>
                  </a:lnTo>
                  <a:cubicBezTo>
                    <a:pt x="807975" y="494174"/>
                    <a:pt x="861344" y="475580"/>
                    <a:pt x="905728" y="497028"/>
                  </a:cubicBezTo>
                  <a:lnTo>
                    <a:pt x="1071747" y="577254"/>
                  </a:lnTo>
                  <a:lnTo>
                    <a:pt x="1151818" y="0"/>
                  </a:lnTo>
                  <a:lnTo>
                    <a:pt x="1244087" y="665200"/>
                  </a:lnTo>
                  <a:lnTo>
                    <a:pt x="1255410" y="673797"/>
                  </a:lnTo>
                  <a:cubicBezTo>
                    <a:pt x="1278359" y="699935"/>
                    <a:pt x="1284797" y="738277"/>
                    <a:pt x="1268711" y="77156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65D147F-8B69-2502-0B51-C2B3A00D1714}"/>
                </a:ext>
              </a:extLst>
            </p:cNvPr>
            <p:cNvSpPr txBox="1"/>
            <p:nvPr/>
          </p:nvSpPr>
          <p:spPr>
            <a:xfrm>
              <a:off x="7255593" y="1166200"/>
              <a:ext cx="19493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ecay property</a:t>
              </a:r>
              <a:endParaRPr lang="zh-CN" altLang="en-US" sz="2000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176A7B0-8556-1521-FB36-0DD187AD973A}"/>
              </a:ext>
            </a:extLst>
          </p:cNvPr>
          <p:cNvGrpSpPr/>
          <p:nvPr/>
        </p:nvGrpSpPr>
        <p:grpSpPr>
          <a:xfrm>
            <a:off x="7088328" y="787390"/>
            <a:ext cx="3008172" cy="2185821"/>
            <a:chOff x="7088328" y="787390"/>
            <a:chExt cx="3008172" cy="2185821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DF375DF5-AC08-0692-2163-B7DE891B6AA1}"/>
                </a:ext>
              </a:extLst>
            </p:cNvPr>
            <p:cNvSpPr/>
            <p:nvPr/>
          </p:nvSpPr>
          <p:spPr>
            <a:xfrm rot="18640885">
              <a:off x="7416304" y="459414"/>
              <a:ext cx="2185821" cy="2841774"/>
            </a:xfrm>
            <a:custGeom>
              <a:avLst/>
              <a:gdLst>
                <a:gd name="connsiteX0" fmla="*/ 249492 w 2185821"/>
                <a:gd name="connsiteY0" fmla="*/ 0 h 2841774"/>
                <a:gd name="connsiteX1" fmla="*/ 319882 w 2185821"/>
                <a:gd name="connsiteY1" fmla="*/ 421716 h 2841774"/>
                <a:gd name="connsiteX2" fmla="*/ 332737 w 2185821"/>
                <a:gd name="connsiteY2" fmla="*/ 414512 h 2841774"/>
                <a:gd name="connsiteX3" fmla="*/ 427688 w 2185821"/>
                <a:gd name="connsiteY3" fmla="*/ 441345 h 2841774"/>
                <a:gd name="connsiteX4" fmla="*/ 2164251 w 2185821"/>
                <a:gd name="connsiteY4" fmla="*/ 2461612 h 2841774"/>
                <a:gd name="connsiteX5" fmla="*/ 2154746 w 2185821"/>
                <a:gd name="connsiteY5" fmla="*/ 2587482 h 2841774"/>
                <a:gd name="connsiteX6" fmla="*/ 1884004 w 2185821"/>
                <a:gd name="connsiteY6" fmla="*/ 2820204 h 2841774"/>
                <a:gd name="connsiteX7" fmla="*/ 1758134 w 2185821"/>
                <a:gd name="connsiteY7" fmla="*/ 2810699 h 2841774"/>
                <a:gd name="connsiteX8" fmla="*/ 21570 w 2185821"/>
                <a:gd name="connsiteY8" fmla="*/ 790432 h 2841774"/>
                <a:gd name="connsiteX9" fmla="*/ 31075 w 2185821"/>
                <a:gd name="connsiteY9" fmla="*/ 664562 h 2841774"/>
                <a:gd name="connsiteX10" fmla="*/ 159805 w 2185821"/>
                <a:gd name="connsiteY10" fmla="*/ 553909 h 2841774"/>
                <a:gd name="connsiteX11" fmla="*/ 157037 w 2185821"/>
                <a:gd name="connsiteY11" fmla="*/ 553909 h 284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5821" h="2841774">
                  <a:moveTo>
                    <a:pt x="249492" y="0"/>
                  </a:moveTo>
                  <a:lnTo>
                    <a:pt x="319882" y="421716"/>
                  </a:lnTo>
                  <a:lnTo>
                    <a:pt x="332737" y="414512"/>
                  </a:lnTo>
                  <a:cubicBezTo>
                    <a:pt x="365864" y="403905"/>
                    <a:pt x="403588" y="413308"/>
                    <a:pt x="427688" y="441345"/>
                  </a:cubicBezTo>
                  <a:lnTo>
                    <a:pt x="2164251" y="2461612"/>
                  </a:lnTo>
                  <a:cubicBezTo>
                    <a:pt x="2196384" y="2498994"/>
                    <a:pt x="2192129" y="2555349"/>
                    <a:pt x="2154746" y="2587482"/>
                  </a:cubicBezTo>
                  <a:lnTo>
                    <a:pt x="1884004" y="2820204"/>
                  </a:lnTo>
                  <a:cubicBezTo>
                    <a:pt x="1846621" y="2852337"/>
                    <a:pt x="1790267" y="2848081"/>
                    <a:pt x="1758134" y="2810699"/>
                  </a:cubicBezTo>
                  <a:lnTo>
                    <a:pt x="21570" y="790432"/>
                  </a:lnTo>
                  <a:cubicBezTo>
                    <a:pt x="-10563" y="753050"/>
                    <a:pt x="-6308" y="696695"/>
                    <a:pt x="31075" y="664562"/>
                  </a:cubicBezTo>
                  <a:lnTo>
                    <a:pt x="159805" y="553909"/>
                  </a:lnTo>
                  <a:lnTo>
                    <a:pt x="157037" y="55390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8094EEB-F5AA-309C-3ADC-9F3AAC04B2AF}"/>
                </a:ext>
              </a:extLst>
            </p:cNvPr>
            <p:cNvSpPr txBox="1"/>
            <p:nvPr/>
          </p:nvSpPr>
          <p:spPr>
            <a:xfrm>
              <a:off x="7246996" y="1798912"/>
              <a:ext cx="28495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Propagation distance </a:t>
              </a:r>
              <a:endParaRPr lang="zh-CN" altLang="en-US" sz="2000" dirty="0"/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E66C8C40-BDA1-E877-DBCC-7F8697B2113F}"/>
              </a:ext>
            </a:extLst>
          </p:cNvPr>
          <p:cNvSpPr/>
          <p:nvPr/>
        </p:nvSpPr>
        <p:spPr>
          <a:xfrm>
            <a:off x="498942" y="2616598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Heart motion feature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DB61284-288F-20AB-356B-E94A2F2A74C3}"/>
                  </a:ext>
                </a:extLst>
              </p:cNvPr>
              <p:cNvSpPr/>
              <p:nvPr/>
            </p:nvSpPr>
            <p:spPr>
              <a:xfrm>
                <a:off x="733423" y="5040092"/>
                <a:ext cx="11191875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</a:t>
                </a: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Observation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Bone-conducted PCGs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contain unique information about the conduction properties of bone and tissue.</a:t>
                </a:r>
                <a:endParaRPr lang="en-US" altLang="zh-CN" sz="22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</a:t>
                </a: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Feature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16 </a:t>
                </a:r>
                <a:r>
                  <a:rPr lang="en-US" altLang="zh-CN" sz="22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linear prediction coefficients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(LPCs) features of each ear (16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 in total).</a:t>
                </a: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DB61284-288F-20AB-356B-E94A2F2A7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3" y="5040092"/>
                <a:ext cx="11191875" cy="1246495"/>
              </a:xfrm>
              <a:prstGeom prst="rect">
                <a:avLst/>
              </a:prstGeom>
              <a:blipFill>
                <a:blip r:embed="rId5"/>
                <a:stretch>
                  <a:fillRect l="-817" t="-3431" b="-9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extLst>
              <a:ext uri="{FF2B5EF4-FFF2-40B4-BE49-F238E27FC236}">
                <a16:creationId xmlns:a16="http://schemas.microsoft.com/office/drawing/2014/main" id="{2439D1D4-3E4D-F2A2-55F9-35698878E381}"/>
              </a:ext>
            </a:extLst>
          </p:cNvPr>
          <p:cNvSpPr/>
          <p:nvPr/>
        </p:nvSpPr>
        <p:spPr>
          <a:xfrm>
            <a:off x="498941" y="4460305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Body conduction feature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89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3424" y="1532684"/>
                <a:ext cx="11191875" cy="233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</a:t>
                </a: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Observation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PCGs from two ears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exhibit different degrees of enhancement or attenuation at different frequencies and time frames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Feature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(1) Divide the bond-conducted PCGs of each ear into 32 parts according to frequency range between 0-160Hz (each part has a bandwidth of 5Hz).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(2)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Compute the </a:t>
                </a:r>
                <a:r>
                  <a:rPr lang="en-US" altLang="zh-CN" sz="22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n-US" altLang="zh-CN" sz="2200" b="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uclidean distances 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(EDs) between the left and right ears’ in-ear sounds of each part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(32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 in total).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4" y="1532684"/>
                <a:ext cx="11191875" cy="2339102"/>
              </a:xfrm>
              <a:prstGeom prst="rect">
                <a:avLst/>
              </a:prstGeom>
              <a:blipFill>
                <a:blip r:embed="rId3"/>
                <a:stretch>
                  <a:fillRect l="-817" t="-1823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E66C8C40-BDA1-E877-DBCC-7F8697B2113F}"/>
              </a:ext>
            </a:extLst>
          </p:cNvPr>
          <p:cNvSpPr/>
          <p:nvPr/>
        </p:nvSpPr>
        <p:spPr>
          <a:xfrm>
            <a:off x="498942" y="952898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Body asymmetry feature</a:t>
            </a: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Representation Extraction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439D1D4-3E4D-F2A2-55F9-35698878E381}"/>
              </a:ext>
            </a:extLst>
          </p:cNvPr>
          <p:cNvSpPr/>
          <p:nvPr/>
        </p:nvSpPr>
        <p:spPr>
          <a:xfrm>
            <a:off x="498941" y="3901505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 biometrics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2472FC4-9AA0-EA29-104E-EDC20265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137" y="4321487"/>
            <a:ext cx="2443427" cy="2182527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502BEE3A-6886-3BD4-DCA1-F25F51EA6526}"/>
              </a:ext>
            </a:extLst>
          </p:cNvPr>
          <p:cNvSpPr/>
          <p:nvPr/>
        </p:nvSpPr>
        <p:spPr>
          <a:xfrm>
            <a:off x="8236534" y="4757549"/>
            <a:ext cx="1011237" cy="245114"/>
          </a:xfrm>
          <a:prstGeom prst="rightArrow">
            <a:avLst>
              <a:gd name="adj1" fmla="val 50000"/>
              <a:gd name="adj2" fmla="val 966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AD95318C-A675-B0EE-AA54-90D6489DE6A7}"/>
              </a:ext>
            </a:extLst>
          </p:cNvPr>
          <p:cNvSpPr/>
          <p:nvPr/>
        </p:nvSpPr>
        <p:spPr>
          <a:xfrm>
            <a:off x="8236534" y="5200183"/>
            <a:ext cx="1011237" cy="245114"/>
          </a:xfrm>
          <a:prstGeom prst="rightArrow">
            <a:avLst>
              <a:gd name="adj1" fmla="val 50000"/>
              <a:gd name="adj2" fmla="val 966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4EFF5444-8074-EF41-A03E-689E523E493C}"/>
              </a:ext>
            </a:extLst>
          </p:cNvPr>
          <p:cNvSpPr/>
          <p:nvPr/>
        </p:nvSpPr>
        <p:spPr>
          <a:xfrm>
            <a:off x="8236534" y="5642816"/>
            <a:ext cx="1011237" cy="245114"/>
          </a:xfrm>
          <a:prstGeom prst="rightArrow">
            <a:avLst>
              <a:gd name="adj1" fmla="val 50000"/>
              <a:gd name="adj2" fmla="val 9663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BE0364C-59D0-57DC-35FD-26C4AE58D200}"/>
              </a:ext>
            </a:extLst>
          </p:cNvPr>
          <p:cNvGrpSpPr/>
          <p:nvPr/>
        </p:nvGrpSpPr>
        <p:grpSpPr>
          <a:xfrm>
            <a:off x="520436" y="4321487"/>
            <a:ext cx="2443427" cy="2182527"/>
            <a:chOff x="520436" y="4321487"/>
            <a:chExt cx="2443427" cy="218252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DC82993-2432-082B-D92E-A340B11DC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36" y="4321487"/>
              <a:ext cx="2443427" cy="2182527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57C290D-F416-3737-A319-43EBA8929134}"/>
                </a:ext>
              </a:extLst>
            </p:cNvPr>
            <p:cNvSpPr/>
            <p:nvPr/>
          </p:nvSpPr>
          <p:spPr>
            <a:xfrm>
              <a:off x="781050" y="4483100"/>
              <a:ext cx="1997785" cy="90328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FF00"/>
                  </a:solidFill>
                </a:rPr>
                <a:t>LPCs (left ear)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9EAEB6-3E60-EC67-5AB3-658772FE54BA}"/>
                </a:ext>
              </a:extLst>
            </p:cNvPr>
            <p:cNvSpPr/>
            <p:nvPr/>
          </p:nvSpPr>
          <p:spPr>
            <a:xfrm>
              <a:off x="781050" y="5386388"/>
              <a:ext cx="1997785" cy="86857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FF00"/>
                  </a:solidFill>
                </a:rPr>
                <a:t>MFCCs (left ear)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6605A25-74A3-3E81-117D-16F53EB42090}"/>
              </a:ext>
            </a:extLst>
          </p:cNvPr>
          <p:cNvGrpSpPr/>
          <p:nvPr/>
        </p:nvGrpSpPr>
        <p:grpSpPr>
          <a:xfrm>
            <a:off x="3032569" y="4323996"/>
            <a:ext cx="2287890" cy="2177509"/>
            <a:chOff x="3032569" y="4323996"/>
            <a:chExt cx="2287890" cy="217750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5648791-ABB3-956D-9BB2-8F188C33C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2569" y="4323996"/>
              <a:ext cx="2287890" cy="2177509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A5D8A6D-022E-E4FD-21B3-D5D69F717790}"/>
                </a:ext>
              </a:extLst>
            </p:cNvPr>
            <p:cNvSpPr/>
            <p:nvPr/>
          </p:nvSpPr>
          <p:spPr>
            <a:xfrm>
              <a:off x="3307952" y="4483100"/>
              <a:ext cx="1997785" cy="903288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FF00"/>
                  </a:solidFill>
                </a:rPr>
                <a:t>LPCs (right ear)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BDF28AD-F4FF-8ED1-B73C-67EB0A7B4B9D}"/>
                </a:ext>
              </a:extLst>
            </p:cNvPr>
            <p:cNvSpPr/>
            <p:nvPr/>
          </p:nvSpPr>
          <p:spPr>
            <a:xfrm>
              <a:off x="3307952" y="5386388"/>
              <a:ext cx="1997785" cy="868578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FF00"/>
                  </a:solidFill>
                </a:rPr>
                <a:t>MFCCs (right ear)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3507CA9-0B92-A069-DEF5-DA09FEC75924}"/>
              </a:ext>
            </a:extLst>
          </p:cNvPr>
          <p:cNvGrpSpPr/>
          <p:nvPr/>
        </p:nvGrpSpPr>
        <p:grpSpPr>
          <a:xfrm>
            <a:off x="5490765" y="4323995"/>
            <a:ext cx="2804673" cy="2177510"/>
            <a:chOff x="5490765" y="4323995"/>
            <a:chExt cx="2804673" cy="217751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8A530C-7184-3A3D-D52C-42C8DA64D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0765" y="4323995"/>
              <a:ext cx="2804673" cy="2177510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FC29E96-3C87-8783-AC1D-07D5CCBC1604}"/>
                </a:ext>
              </a:extLst>
            </p:cNvPr>
            <p:cNvSpPr/>
            <p:nvPr/>
          </p:nvSpPr>
          <p:spPr>
            <a:xfrm>
              <a:off x="5772399" y="4483100"/>
              <a:ext cx="1997785" cy="1790700"/>
            </a:xfrm>
            <a:prstGeom prst="rect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FF00"/>
                  </a:solidFill>
                </a:rPr>
                <a:t>EDs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03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4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Authentication Decision</a:t>
            </a:r>
          </a:p>
        </p:txBody>
      </p:sp>
      <p:sp>
        <p:nvSpPr>
          <p:cNvPr id="62" name="矩形 61"/>
          <p:cNvSpPr/>
          <p:nvPr/>
        </p:nvSpPr>
        <p:spPr>
          <a:xfrm>
            <a:off x="498943" y="858276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CNN-based deep learning framework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/>
              <p:cNvSpPr/>
              <p:nvPr/>
            </p:nvSpPr>
            <p:spPr>
              <a:xfrm>
                <a:off x="733425" y="1272084"/>
                <a:ext cx="10934700" cy="318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-Structure</a:t>
                </a:r>
                <a:r>
                  <a:rPr lang="en-US" altLang="zh-CN" sz="2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CN" sz="2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Three convolution blocks each i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nvolves a 2D-convolution layer using </a:t>
                </a:r>
                <a:r>
                  <a:rPr lang="en-US" altLang="zh-CN" sz="2200" b="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ReLU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followed by a max-pooling layer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;</a:t>
                </a:r>
                <a:r>
                  <a:rPr lang="zh-CN" altLang="en-US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 kernel; The three convolution layers use 32, 64, and 64 kernels, respectively.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- A flatten layer.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- A fully connected layer with 64 units.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- An o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utput layer using the </a:t>
                </a:r>
                <a:r>
                  <a:rPr lang="en-US" altLang="zh-CN" sz="2200" b="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Softmax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function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Tx/>
                  <a:buChar char="-"/>
                </a:pPr>
                <a:endParaRPr lang="en-US" altLang="zh-CN" sz="2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1272084"/>
                <a:ext cx="10934700" cy="3185487"/>
              </a:xfrm>
              <a:prstGeom prst="rect">
                <a:avLst/>
              </a:prstGeom>
              <a:blipFill>
                <a:blip r:embed="rId3"/>
                <a:stretch>
                  <a:fillRect l="-725" t="-1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9555D734-95B4-F292-0C0D-6E5B149B7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04" y="4190072"/>
            <a:ext cx="6854591" cy="23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95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Authentication Decision</a:t>
            </a:r>
            <a:endParaRPr lang="en-US" altLang="zh-CN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98943" y="858276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Continual learning processor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33425" y="1272084"/>
            <a:ext cx="10934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dirty="0">
                <a:solidFill>
                  <a:srgbClr val="0071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Basic idea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Protect the performance of the existing CNN-based model while modifying the </a:t>
            </a:r>
            <a:r>
              <a:rPr lang="en-US" altLang="zh-CN" sz="2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elastic weight consolidation </a:t>
            </a:r>
            <a:r>
              <a:rPr lang="en-US" altLang="zh-CN" sz="2200" i="1" dirty="0">
                <a:solidFill>
                  <a:srgbClr val="000000"/>
                </a:solidFill>
                <a:latin typeface="Arial" panose="020B0604020202020204" pitchFamily="34" charset="0"/>
              </a:rPr>
              <a:t>(EWC)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method to adapt the CNN-based model to new training datasets.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3426" y="2269967"/>
                <a:ext cx="10725150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altLang="zh-CN" sz="2200" dirty="0">
                    <a:solidFill>
                      <a:srgbClr val="0071BD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Unsupervised training dataset labeling</a:t>
                </a:r>
                <a:r>
                  <a:rPr lang="en-US" altLang="zh-CN" sz="2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 Compare </a:t>
                </a:r>
                <a:r>
                  <a:rPr lang="en-US" altLang="zh-CN" sz="2200" dirty="0">
                    <a:latin typeface="Arial" panose="020B0604020202020204" pitchFamily="34" charset="0"/>
                  </a:rPr>
                  <a:t>the probability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200" dirty="0">
                    <a:latin typeface="Arial" panose="020B0604020202020204" pitchFamily="34" charset="0"/>
                  </a:rPr>
                  <a:t> that the current sample is from a valid user </a:t>
                </a:r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with a threshold </a:t>
                </a:r>
                <a14:m>
                  <m:oMath xmlns:m="http://schemas.openxmlformats.org/officeDocument/2006/math">
                    <m:r>
                      <a:rPr lang="zh-CN" alt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zh-CN" alt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pseudo-label the sample as positive; </a:t>
                </a:r>
                <a:r>
                  <a:rPr lang="en-US" altLang="zh-CN" sz="2200" dirty="0">
                    <a:latin typeface="Arial" panose="020B0604020202020204" pitchFamily="34" charset="0"/>
                  </a:rPr>
                  <a:t>otherwise pseudo-label the sample as negative</a:t>
                </a:r>
                <a:r>
                  <a:rPr lang="en-US" altLang="zh-CN" sz="2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CN" sz="2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 Construct a new training dataset by selecting the top-70% positive/negative samples with the highest/lowest probabilities.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6" y="2269967"/>
                <a:ext cx="10725150" cy="2277547"/>
              </a:xfrm>
              <a:prstGeom prst="rect">
                <a:avLst/>
              </a:prstGeom>
              <a:blipFill>
                <a:blip r:embed="rId3"/>
                <a:stretch>
                  <a:fillRect l="-739" t="-1337" r="-909" b="-4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020B272E-853B-E5DE-B7D3-FA6246FD5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247446"/>
              </p:ext>
            </p:extLst>
          </p:nvPr>
        </p:nvGraphicFramePr>
        <p:xfrm>
          <a:off x="3423444" y="4424859"/>
          <a:ext cx="5345112" cy="204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829371" imgH="2609979" progId="Visio.Drawing.15">
                  <p:embed/>
                </p:oleObj>
              </mc:Choice>
              <mc:Fallback>
                <p:oleObj name="Visio" r:id="rId4" imgW="6829371" imgH="2609979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020B272E-853B-E5DE-B7D3-FA6246FD5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3444" y="4424859"/>
                        <a:ext cx="5345112" cy="2042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316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Authentication Decision</a:t>
            </a:r>
            <a:endParaRPr lang="en-US" altLang="zh-CN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98943" y="858276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Continual learning processor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33425" y="1272084"/>
            <a:ext cx="10934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dirty="0">
                <a:solidFill>
                  <a:srgbClr val="0071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Basic idea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Protect the performance of the existing CNN-based model while modifying the </a:t>
            </a:r>
            <a:r>
              <a:rPr lang="en-US" altLang="zh-CN" sz="2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elastic weight consolidation </a:t>
            </a:r>
            <a:r>
              <a:rPr lang="en-US" altLang="zh-CN" sz="2200" i="1" dirty="0">
                <a:solidFill>
                  <a:srgbClr val="000000"/>
                </a:solidFill>
                <a:latin typeface="Arial" panose="020B0604020202020204" pitchFamily="34" charset="0"/>
              </a:rPr>
              <a:t>(EWC)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method to adapt the CNN-based model to new training datasets</a:t>
            </a:r>
          </a:p>
        </p:txBody>
      </p:sp>
      <p:sp>
        <p:nvSpPr>
          <p:cNvPr id="7" name="矩形 6"/>
          <p:cNvSpPr/>
          <p:nvPr/>
        </p:nvSpPr>
        <p:spPr>
          <a:xfrm>
            <a:off x="733426" y="2269967"/>
            <a:ext cx="1072515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altLang="zh-CN" sz="2200" dirty="0">
                <a:solidFill>
                  <a:srgbClr val="0071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Unsupervised training dataset labeling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</a:p>
          <a:p>
            <a:pPr lvl="0">
              <a:spcBef>
                <a:spcPts val="600"/>
              </a:spcBef>
            </a:pPr>
            <a:r>
              <a:rPr lang="en-US" altLang="zh-CN" sz="2200" dirty="0">
                <a:solidFill>
                  <a:srgbClr val="0071B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CNN model updating using EWC: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EF7E973-D18F-1C65-7AC5-40A2FA3D84E4}"/>
              </a:ext>
            </a:extLst>
          </p:cNvPr>
          <p:cNvGrpSpPr/>
          <p:nvPr/>
        </p:nvGrpSpPr>
        <p:grpSpPr>
          <a:xfrm>
            <a:off x="8068085" y="3551108"/>
            <a:ext cx="2355439" cy="456258"/>
            <a:chOff x="7979185" y="3513008"/>
            <a:chExt cx="2355439" cy="456258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60FC396-8EC1-05B9-A715-E8499DB42FDA}"/>
                </a:ext>
              </a:extLst>
            </p:cNvPr>
            <p:cNvSpPr/>
            <p:nvPr/>
          </p:nvSpPr>
          <p:spPr>
            <a:xfrm rot="16200000">
              <a:off x="8928776" y="2563417"/>
              <a:ext cx="456258" cy="2355439"/>
            </a:xfrm>
            <a:custGeom>
              <a:avLst/>
              <a:gdLst>
                <a:gd name="connsiteX0" fmla="*/ 456258 w 456258"/>
                <a:gd name="connsiteY0" fmla="*/ 528719 h 2647394"/>
                <a:gd name="connsiteX1" fmla="*/ 456257 w 456258"/>
                <a:gd name="connsiteY1" fmla="*/ 2571350 h 2647394"/>
                <a:gd name="connsiteX2" fmla="*/ 380213 w 456258"/>
                <a:gd name="connsiteY2" fmla="*/ 2647394 h 2647394"/>
                <a:gd name="connsiteX3" fmla="*/ 76044 w 456258"/>
                <a:gd name="connsiteY3" fmla="*/ 2647394 h 2647394"/>
                <a:gd name="connsiteX4" fmla="*/ 0 w 456258"/>
                <a:gd name="connsiteY4" fmla="*/ 2571350 h 2647394"/>
                <a:gd name="connsiteX5" fmla="*/ 0 w 456258"/>
                <a:gd name="connsiteY5" fmla="*/ 528719 h 2647394"/>
                <a:gd name="connsiteX6" fmla="*/ 76044 w 456258"/>
                <a:gd name="connsiteY6" fmla="*/ 452675 h 2647394"/>
                <a:gd name="connsiteX7" fmla="*/ 108617 w 456258"/>
                <a:gd name="connsiteY7" fmla="*/ 452675 h 2647394"/>
                <a:gd name="connsiteX8" fmla="*/ 228130 w 456258"/>
                <a:gd name="connsiteY8" fmla="*/ 0 h 2647394"/>
                <a:gd name="connsiteX9" fmla="*/ 347643 w 456258"/>
                <a:gd name="connsiteY9" fmla="*/ 452675 h 2647394"/>
                <a:gd name="connsiteX10" fmla="*/ 380214 w 456258"/>
                <a:gd name="connsiteY10" fmla="*/ 452675 h 2647394"/>
                <a:gd name="connsiteX11" fmla="*/ 456258 w 456258"/>
                <a:gd name="connsiteY11" fmla="*/ 528719 h 264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258" h="2647394">
                  <a:moveTo>
                    <a:pt x="456258" y="528719"/>
                  </a:moveTo>
                  <a:lnTo>
                    <a:pt x="456257" y="2571350"/>
                  </a:lnTo>
                  <a:cubicBezTo>
                    <a:pt x="456257" y="2613348"/>
                    <a:pt x="422211" y="2647394"/>
                    <a:pt x="380213" y="2647394"/>
                  </a:cubicBezTo>
                  <a:lnTo>
                    <a:pt x="76044" y="2647394"/>
                  </a:lnTo>
                  <a:cubicBezTo>
                    <a:pt x="34046" y="2647394"/>
                    <a:pt x="0" y="2613348"/>
                    <a:pt x="0" y="2571350"/>
                  </a:cubicBezTo>
                  <a:lnTo>
                    <a:pt x="0" y="528719"/>
                  </a:lnTo>
                  <a:cubicBezTo>
                    <a:pt x="0" y="486721"/>
                    <a:pt x="34046" y="452675"/>
                    <a:pt x="76044" y="452675"/>
                  </a:cubicBezTo>
                  <a:lnTo>
                    <a:pt x="108617" y="452675"/>
                  </a:lnTo>
                  <a:lnTo>
                    <a:pt x="228130" y="0"/>
                  </a:lnTo>
                  <a:lnTo>
                    <a:pt x="347643" y="452675"/>
                  </a:lnTo>
                  <a:lnTo>
                    <a:pt x="380214" y="452675"/>
                  </a:lnTo>
                  <a:cubicBezTo>
                    <a:pt x="422212" y="452675"/>
                    <a:pt x="456258" y="486721"/>
                    <a:pt x="456258" y="5287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7BD31AC-783F-6AB1-052E-61CD38FC0035}"/>
                </a:ext>
              </a:extLst>
            </p:cNvPr>
            <p:cNvSpPr txBox="1"/>
            <p:nvPr/>
          </p:nvSpPr>
          <p:spPr>
            <a:xfrm>
              <a:off x="8460213" y="3541083"/>
              <a:ext cx="18560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urrogate loss</a:t>
              </a:r>
              <a:endParaRPr lang="zh-CN" altLang="en-US" sz="2000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4E6B7B9-DC05-0E5A-C055-B273D1F97C29}"/>
              </a:ext>
            </a:extLst>
          </p:cNvPr>
          <p:cNvGrpSpPr/>
          <p:nvPr/>
        </p:nvGrpSpPr>
        <p:grpSpPr>
          <a:xfrm>
            <a:off x="5424565" y="2790825"/>
            <a:ext cx="2744903" cy="876031"/>
            <a:chOff x="5335665" y="2752725"/>
            <a:chExt cx="2744903" cy="876031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4CE8B9C-454B-5B69-955E-FD6139709645}"/>
                </a:ext>
              </a:extLst>
            </p:cNvPr>
            <p:cNvSpPr/>
            <p:nvPr/>
          </p:nvSpPr>
          <p:spPr>
            <a:xfrm>
              <a:off x="5335665" y="2752725"/>
              <a:ext cx="2744903" cy="876031"/>
            </a:xfrm>
            <a:custGeom>
              <a:avLst/>
              <a:gdLst>
                <a:gd name="connsiteX0" fmla="*/ 71934 w 3179897"/>
                <a:gd name="connsiteY0" fmla="*/ 0 h 876031"/>
                <a:gd name="connsiteX1" fmla="*/ 3107963 w 3179897"/>
                <a:gd name="connsiteY1" fmla="*/ 0 h 876031"/>
                <a:gd name="connsiteX2" fmla="*/ 3179897 w 3179897"/>
                <a:gd name="connsiteY2" fmla="*/ 71934 h 876031"/>
                <a:gd name="connsiteX3" fmla="*/ 3179897 w 3179897"/>
                <a:gd name="connsiteY3" fmla="*/ 359664 h 876031"/>
                <a:gd name="connsiteX4" fmla="*/ 3107963 w 3179897"/>
                <a:gd name="connsiteY4" fmla="*/ 431598 h 876031"/>
                <a:gd name="connsiteX5" fmla="*/ 619912 w 3179897"/>
                <a:gd name="connsiteY5" fmla="*/ 431598 h 876031"/>
                <a:gd name="connsiteX6" fmla="*/ 139521 w 3179897"/>
                <a:gd name="connsiteY6" fmla="*/ 876031 h 876031"/>
                <a:gd name="connsiteX7" fmla="*/ 315970 w 3179897"/>
                <a:gd name="connsiteY7" fmla="*/ 431598 h 876031"/>
                <a:gd name="connsiteX8" fmla="*/ 71934 w 3179897"/>
                <a:gd name="connsiteY8" fmla="*/ 431598 h 876031"/>
                <a:gd name="connsiteX9" fmla="*/ 0 w 3179897"/>
                <a:gd name="connsiteY9" fmla="*/ 359664 h 876031"/>
                <a:gd name="connsiteX10" fmla="*/ 0 w 3179897"/>
                <a:gd name="connsiteY10" fmla="*/ 71934 h 876031"/>
                <a:gd name="connsiteX11" fmla="*/ 71934 w 3179897"/>
                <a:gd name="connsiteY11" fmla="*/ 0 h 87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9897" h="876031">
                  <a:moveTo>
                    <a:pt x="71934" y="0"/>
                  </a:moveTo>
                  <a:lnTo>
                    <a:pt x="3107963" y="0"/>
                  </a:lnTo>
                  <a:cubicBezTo>
                    <a:pt x="3147691" y="0"/>
                    <a:pt x="3179897" y="32206"/>
                    <a:pt x="3179897" y="71934"/>
                  </a:cubicBezTo>
                  <a:lnTo>
                    <a:pt x="3179897" y="359664"/>
                  </a:lnTo>
                  <a:cubicBezTo>
                    <a:pt x="3179897" y="399392"/>
                    <a:pt x="3147691" y="431598"/>
                    <a:pt x="3107963" y="431598"/>
                  </a:cubicBezTo>
                  <a:lnTo>
                    <a:pt x="619912" y="431598"/>
                  </a:lnTo>
                  <a:lnTo>
                    <a:pt x="139521" y="876031"/>
                  </a:lnTo>
                  <a:lnTo>
                    <a:pt x="315970" y="431598"/>
                  </a:lnTo>
                  <a:lnTo>
                    <a:pt x="71934" y="431598"/>
                  </a:lnTo>
                  <a:cubicBezTo>
                    <a:pt x="32206" y="431598"/>
                    <a:pt x="0" y="399392"/>
                    <a:pt x="0" y="359664"/>
                  </a:cubicBezTo>
                  <a:lnTo>
                    <a:pt x="0" y="71934"/>
                  </a:lnTo>
                  <a:cubicBezTo>
                    <a:pt x="0" y="32206"/>
                    <a:pt x="32206" y="0"/>
                    <a:pt x="71934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037D91F-323B-2212-60CC-E2A29E323957}"/>
                </a:ext>
              </a:extLst>
            </p:cNvPr>
            <p:cNvSpPr txBox="1"/>
            <p:nvPr/>
          </p:nvSpPr>
          <p:spPr>
            <a:xfrm>
              <a:off x="5348290" y="2772389"/>
              <a:ext cx="26159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Traditional EWC loss</a:t>
              </a:r>
              <a:endParaRPr lang="zh-CN" altLang="en-US" sz="2000" dirty="0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7BC0939-4011-47A0-7C9B-602786B667F4}"/>
              </a:ext>
            </a:extLst>
          </p:cNvPr>
          <p:cNvGrpSpPr/>
          <p:nvPr/>
        </p:nvGrpSpPr>
        <p:grpSpPr>
          <a:xfrm>
            <a:off x="1695450" y="3331134"/>
            <a:ext cx="6438618" cy="896207"/>
            <a:chOff x="1606550" y="3293034"/>
            <a:chExt cx="6438618" cy="8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8F440A9-FD26-D81E-7610-BE81A3D550E7}"/>
                    </a:ext>
                  </a:extLst>
                </p:cNvPr>
                <p:cNvSpPr txBox="1"/>
                <p:nvPr/>
              </p:nvSpPr>
              <p:spPr>
                <a:xfrm>
                  <a:off x="4591146" y="3293034"/>
                  <a:ext cx="3454022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8F440A9-FD26-D81E-7610-BE81A3D55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46" y="3293034"/>
                  <a:ext cx="3454022" cy="8962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A3FEC0A-F4EE-A2EC-E6E1-75E76B4FC2EB}"/>
                </a:ext>
              </a:extLst>
            </p:cNvPr>
            <p:cNvSpPr txBox="1"/>
            <p:nvPr/>
          </p:nvSpPr>
          <p:spPr>
            <a:xfrm>
              <a:off x="1606550" y="3467477"/>
              <a:ext cx="60960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Modified loss function:</a:t>
              </a:r>
              <a:endParaRPr lang="zh-CN" altLang="en-US" sz="2200" dirty="0"/>
            </a:p>
          </p:txBody>
        </p:sp>
      </p:grp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C7BD2437-95A4-5A82-823B-1F3C4D8DF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36235"/>
              </p:ext>
            </p:extLst>
          </p:nvPr>
        </p:nvGraphicFramePr>
        <p:xfrm>
          <a:off x="3423444" y="4424859"/>
          <a:ext cx="5345112" cy="204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829371" imgH="2609979" progId="Visio.Drawing.15">
                  <p:embed/>
                </p:oleObj>
              </mc:Choice>
              <mc:Fallback>
                <p:oleObj name="Visio" r:id="rId4" imgW="6829371" imgH="2609979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020B272E-853B-E5DE-B7D3-FA6246FD5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3444" y="4424859"/>
                        <a:ext cx="5345112" cy="2042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528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3654"/>
            <a:ext cx="8643848" cy="590931"/>
          </a:xfrm>
        </p:spPr>
        <p:txBody>
          <a:bodyPr/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947" y="966146"/>
            <a:ext cx="10815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ANC earphones with 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n-ear microphones</a:t>
            </a: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(IEMs) are booming.</a:t>
            </a:r>
          </a:p>
        </p:txBody>
      </p:sp>
      <p:sp>
        <p:nvSpPr>
          <p:cNvPr id="39" name="矩形 38"/>
          <p:cNvSpPr/>
          <p:nvPr/>
        </p:nvSpPr>
        <p:spPr>
          <a:xfrm>
            <a:off x="498947" y="3502846"/>
            <a:ext cx="10575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Earphone authentication methods hamper the normal function of earphones or cause inconvenience to users.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FB5CD93-3460-C6A7-CE6B-9EFC939E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4" y="4377673"/>
            <a:ext cx="3671162" cy="16534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A79346-3DA5-6642-BC02-5B8EDB20B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8290" y="4363773"/>
            <a:ext cx="1611709" cy="1621209"/>
          </a:xfrm>
          <a:prstGeom prst="rect">
            <a:avLst/>
          </a:prstGeom>
        </p:spPr>
      </p:pic>
      <p:sp>
        <p:nvSpPr>
          <p:cNvPr id="16" name="任意多边形 6">
            <a:extLst>
              <a:ext uri="{FF2B5EF4-FFF2-40B4-BE49-F238E27FC236}">
                <a16:creationId xmlns:a16="http://schemas.microsoft.com/office/drawing/2014/main" id="{DFBF9E65-01B9-C018-4B0E-E705B28984C2}"/>
              </a:ext>
            </a:extLst>
          </p:cNvPr>
          <p:cNvSpPr/>
          <p:nvPr/>
        </p:nvSpPr>
        <p:spPr>
          <a:xfrm>
            <a:off x="5617362" y="5310314"/>
            <a:ext cx="786459" cy="668194"/>
          </a:xfrm>
          <a:custGeom>
            <a:avLst/>
            <a:gdLst>
              <a:gd name="connsiteX0" fmla="*/ 15875 w 2111375"/>
              <a:gd name="connsiteY0" fmla="*/ 47625 h 1793875"/>
              <a:gd name="connsiteX1" fmla="*/ 0 w 2111375"/>
              <a:gd name="connsiteY1" fmla="*/ 127000 h 1793875"/>
              <a:gd name="connsiteX2" fmla="*/ 34925 w 2111375"/>
              <a:gd name="connsiteY2" fmla="*/ 231775 h 1793875"/>
              <a:gd name="connsiteX3" fmla="*/ 47625 w 2111375"/>
              <a:gd name="connsiteY3" fmla="*/ 304800 h 1793875"/>
              <a:gd name="connsiteX4" fmla="*/ 104775 w 2111375"/>
              <a:gd name="connsiteY4" fmla="*/ 422275 h 1793875"/>
              <a:gd name="connsiteX5" fmla="*/ 187325 w 2111375"/>
              <a:gd name="connsiteY5" fmla="*/ 584200 h 1793875"/>
              <a:gd name="connsiteX6" fmla="*/ 241300 w 2111375"/>
              <a:gd name="connsiteY6" fmla="*/ 701675 h 1793875"/>
              <a:gd name="connsiteX7" fmla="*/ 285750 w 2111375"/>
              <a:gd name="connsiteY7" fmla="*/ 828675 h 1793875"/>
              <a:gd name="connsiteX8" fmla="*/ 320675 w 2111375"/>
              <a:gd name="connsiteY8" fmla="*/ 981075 h 1793875"/>
              <a:gd name="connsiteX9" fmla="*/ 365125 w 2111375"/>
              <a:gd name="connsiteY9" fmla="*/ 1171575 h 1793875"/>
              <a:gd name="connsiteX10" fmla="*/ 377825 w 2111375"/>
              <a:gd name="connsiteY10" fmla="*/ 1279525 h 1793875"/>
              <a:gd name="connsiteX11" fmla="*/ 387350 w 2111375"/>
              <a:gd name="connsiteY11" fmla="*/ 1343025 h 1793875"/>
              <a:gd name="connsiteX12" fmla="*/ 444500 w 2111375"/>
              <a:gd name="connsiteY12" fmla="*/ 1470025 h 1793875"/>
              <a:gd name="connsiteX13" fmla="*/ 536575 w 2111375"/>
              <a:gd name="connsiteY13" fmla="*/ 1552575 h 1793875"/>
              <a:gd name="connsiteX14" fmla="*/ 638175 w 2111375"/>
              <a:gd name="connsiteY14" fmla="*/ 1616075 h 1793875"/>
              <a:gd name="connsiteX15" fmla="*/ 777875 w 2111375"/>
              <a:gd name="connsiteY15" fmla="*/ 1657350 h 1793875"/>
              <a:gd name="connsiteX16" fmla="*/ 977900 w 2111375"/>
              <a:gd name="connsiteY16" fmla="*/ 1701800 h 1793875"/>
              <a:gd name="connsiteX17" fmla="*/ 1117600 w 2111375"/>
              <a:gd name="connsiteY17" fmla="*/ 1708150 h 1793875"/>
              <a:gd name="connsiteX18" fmla="*/ 1304925 w 2111375"/>
              <a:gd name="connsiteY18" fmla="*/ 1724025 h 1793875"/>
              <a:gd name="connsiteX19" fmla="*/ 1435100 w 2111375"/>
              <a:gd name="connsiteY19" fmla="*/ 1743075 h 1793875"/>
              <a:gd name="connsiteX20" fmla="*/ 1495425 w 2111375"/>
              <a:gd name="connsiteY20" fmla="*/ 1771650 h 1793875"/>
              <a:gd name="connsiteX21" fmla="*/ 1616075 w 2111375"/>
              <a:gd name="connsiteY21" fmla="*/ 1771650 h 1793875"/>
              <a:gd name="connsiteX22" fmla="*/ 1739900 w 2111375"/>
              <a:gd name="connsiteY22" fmla="*/ 1778000 h 1793875"/>
              <a:gd name="connsiteX23" fmla="*/ 1895475 w 2111375"/>
              <a:gd name="connsiteY23" fmla="*/ 1793875 h 1793875"/>
              <a:gd name="connsiteX24" fmla="*/ 2009775 w 2111375"/>
              <a:gd name="connsiteY24" fmla="*/ 1774825 h 1793875"/>
              <a:gd name="connsiteX25" fmla="*/ 2070100 w 2111375"/>
              <a:gd name="connsiteY25" fmla="*/ 1730375 h 1793875"/>
              <a:gd name="connsiteX26" fmla="*/ 2111375 w 2111375"/>
              <a:gd name="connsiteY26" fmla="*/ 1600200 h 1793875"/>
              <a:gd name="connsiteX27" fmla="*/ 2066925 w 2111375"/>
              <a:gd name="connsiteY27" fmla="*/ 1482725 h 1793875"/>
              <a:gd name="connsiteX28" fmla="*/ 2044700 w 2111375"/>
              <a:gd name="connsiteY28" fmla="*/ 1387475 h 1793875"/>
              <a:gd name="connsiteX29" fmla="*/ 2041525 w 2111375"/>
              <a:gd name="connsiteY29" fmla="*/ 1301750 h 1793875"/>
              <a:gd name="connsiteX30" fmla="*/ 2066925 w 2111375"/>
              <a:gd name="connsiteY30" fmla="*/ 1222375 h 1793875"/>
              <a:gd name="connsiteX31" fmla="*/ 2095500 w 2111375"/>
              <a:gd name="connsiteY31" fmla="*/ 1158875 h 1793875"/>
              <a:gd name="connsiteX32" fmla="*/ 2070100 w 2111375"/>
              <a:gd name="connsiteY32" fmla="*/ 1146175 h 1793875"/>
              <a:gd name="connsiteX33" fmla="*/ 2044700 w 2111375"/>
              <a:gd name="connsiteY33" fmla="*/ 1171575 h 1793875"/>
              <a:gd name="connsiteX34" fmla="*/ 1965325 w 2111375"/>
              <a:gd name="connsiteY34" fmla="*/ 1133475 h 1793875"/>
              <a:gd name="connsiteX35" fmla="*/ 1905000 w 2111375"/>
              <a:gd name="connsiteY35" fmla="*/ 1152525 h 1793875"/>
              <a:gd name="connsiteX36" fmla="*/ 1844675 w 2111375"/>
              <a:gd name="connsiteY36" fmla="*/ 1111250 h 1793875"/>
              <a:gd name="connsiteX37" fmla="*/ 1758950 w 2111375"/>
              <a:gd name="connsiteY37" fmla="*/ 1168400 h 1793875"/>
              <a:gd name="connsiteX38" fmla="*/ 1695450 w 2111375"/>
              <a:gd name="connsiteY38" fmla="*/ 1123950 h 1793875"/>
              <a:gd name="connsiteX39" fmla="*/ 1587500 w 2111375"/>
              <a:gd name="connsiteY39" fmla="*/ 1120775 h 1793875"/>
              <a:gd name="connsiteX40" fmla="*/ 1473200 w 2111375"/>
              <a:gd name="connsiteY40" fmla="*/ 1098550 h 1793875"/>
              <a:gd name="connsiteX41" fmla="*/ 1438275 w 2111375"/>
              <a:gd name="connsiteY41" fmla="*/ 1069975 h 1793875"/>
              <a:gd name="connsiteX42" fmla="*/ 1374775 w 2111375"/>
              <a:gd name="connsiteY42" fmla="*/ 1089025 h 1793875"/>
              <a:gd name="connsiteX43" fmla="*/ 1193800 w 2111375"/>
              <a:gd name="connsiteY43" fmla="*/ 1041400 h 1793875"/>
              <a:gd name="connsiteX44" fmla="*/ 1165225 w 2111375"/>
              <a:gd name="connsiteY44" fmla="*/ 1012825 h 1793875"/>
              <a:gd name="connsiteX45" fmla="*/ 1127125 w 2111375"/>
              <a:gd name="connsiteY45" fmla="*/ 1028700 h 1793875"/>
              <a:gd name="connsiteX46" fmla="*/ 984250 w 2111375"/>
              <a:gd name="connsiteY46" fmla="*/ 971550 h 1793875"/>
              <a:gd name="connsiteX47" fmla="*/ 927100 w 2111375"/>
              <a:gd name="connsiteY47" fmla="*/ 892175 h 1793875"/>
              <a:gd name="connsiteX48" fmla="*/ 920750 w 2111375"/>
              <a:gd name="connsiteY48" fmla="*/ 752475 h 1793875"/>
              <a:gd name="connsiteX49" fmla="*/ 933450 w 2111375"/>
              <a:gd name="connsiteY49" fmla="*/ 552450 h 1793875"/>
              <a:gd name="connsiteX50" fmla="*/ 949325 w 2111375"/>
              <a:gd name="connsiteY50" fmla="*/ 428625 h 1793875"/>
              <a:gd name="connsiteX51" fmla="*/ 904875 w 2111375"/>
              <a:gd name="connsiteY51" fmla="*/ 120650 h 1793875"/>
              <a:gd name="connsiteX52" fmla="*/ 815975 w 2111375"/>
              <a:gd name="connsiteY52" fmla="*/ 76200 h 1793875"/>
              <a:gd name="connsiteX53" fmla="*/ 806450 w 2111375"/>
              <a:gd name="connsiteY53" fmla="*/ 85725 h 1793875"/>
              <a:gd name="connsiteX54" fmla="*/ 758825 w 2111375"/>
              <a:gd name="connsiteY54" fmla="*/ 66675 h 1793875"/>
              <a:gd name="connsiteX55" fmla="*/ 720725 w 2111375"/>
              <a:gd name="connsiteY55" fmla="*/ 114300 h 1793875"/>
              <a:gd name="connsiteX56" fmla="*/ 666750 w 2111375"/>
              <a:gd name="connsiteY56" fmla="*/ 273050 h 1793875"/>
              <a:gd name="connsiteX57" fmla="*/ 574675 w 2111375"/>
              <a:gd name="connsiteY57" fmla="*/ 371475 h 1793875"/>
              <a:gd name="connsiteX58" fmla="*/ 508000 w 2111375"/>
              <a:gd name="connsiteY58" fmla="*/ 396875 h 1793875"/>
              <a:gd name="connsiteX59" fmla="*/ 365125 w 2111375"/>
              <a:gd name="connsiteY59" fmla="*/ 352425 h 1793875"/>
              <a:gd name="connsiteX60" fmla="*/ 266700 w 2111375"/>
              <a:gd name="connsiteY60" fmla="*/ 276225 h 1793875"/>
              <a:gd name="connsiteX61" fmla="*/ 219075 w 2111375"/>
              <a:gd name="connsiteY61" fmla="*/ 200025 h 1793875"/>
              <a:gd name="connsiteX62" fmla="*/ 234950 w 2111375"/>
              <a:gd name="connsiteY62" fmla="*/ 104775 h 1793875"/>
              <a:gd name="connsiteX63" fmla="*/ 171450 w 2111375"/>
              <a:gd name="connsiteY63" fmla="*/ 34925 h 1793875"/>
              <a:gd name="connsiteX64" fmla="*/ 85725 w 2111375"/>
              <a:gd name="connsiteY64" fmla="*/ 0 h 1793875"/>
              <a:gd name="connsiteX65" fmla="*/ 15875 w 2111375"/>
              <a:gd name="connsiteY65" fmla="*/ 47625 h 179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1375" h="1793875">
                <a:moveTo>
                  <a:pt x="15875" y="47625"/>
                </a:moveTo>
                <a:lnTo>
                  <a:pt x="0" y="127000"/>
                </a:lnTo>
                <a:lnTo>
                  <a:pt x="34925" y="231775"/>
                </a:lnTo>
                <a:lnTo>
                  <a:pt x="47625" y="304800"/>
                </a:lnTo>
                <a:lnTo>
                  <a:pt x="104775" y="422275"/>
                </a:lnTo>
                <a:lnTo>
                  <a:pt x="187325" y="584200"/>
                </a:lnTo>
                <a:lnTo>
                  <a:pt x="241300" y="701675"/>
                </a:lnTo>
                <a:lnTo>
                  <a:pt x="285750" y="828675"/>
                </a:lnTo>
                <a:lnTo>
                  <a:pt x="320675" y="981075"/>
                </a:lnTo>
                <a:lnTo>
                  <a:pt x="365125" y="1171575"/>
                </a:lnTo>
                <a:lnTo>
                  <a:pt x="377825" y="1279525"/>
                </a:lnTo>
                <a:lnTo>
                  <a:pt x="387350" y="1343025"/>
                </a:lnTo>
                <a:lnTo>
                  <a:pt x="444500" y="1470025"/>
                </a:lnTo>
                <a:lnTo>
                  <a:pt x="536575" y="1552575"/>
                </a:lnTo>
                <a:lnTo>
                  <a:pt x="638175" y="1616075"/>
                </a:lnTo>
                <a:lnTo>
                  <a:pt x="777875" y="1657350"/>
                </a:lnTo>
                <a:lnTo>
                  <a:pt x="977900" y="1701800"/>
                </a:lnTo>
                <a:lnTo>
                  <a:pt x="1117600" y="1708150"/>
                </a:lnTo>
                <a:lnTo>
                  <a:pt x="1304925" y="1724025"/>
                </a:lnTo>
                <a:lnTo>
                  <a:pt x="1435100" y="1743075"/>
                </a:lnTo>
                <a:lnTo>
                  <a:pt x="1495425" y="1771650"/>
                </a:lnTo>
                <a:lnTo>
                  <a:pt x="1616075" y="1771650"/>
                </a:lnTo>
                <a:lnTo>
                  <a:pt x="1739900" y="1778000"/>
                </a:lnTo>
                <a:lnTo>
                  <a:pt x="1895475" y="1793875"/>
                </a:lnTo>
                <a:lnTo>
                  <a:pt x="2009775" y="1774825"/>
                </a:lnTo>
                <a:lnTo>
                  <a:pt x="2070100" y="1730375"/>
                </a:lnTo>
                <a:lnTo>
                  <a:pt x="2111375" y="1600200"/>
                </a:lnTo>
                <a:lnTo>
                  <a:pt x="2066925" y="1482725"/>
                </a:lnTo>
                <a:lnTo>
                  <a:pt x="2044700" y="1387475"/>
                </a:lnTo>
                <a:lnTo>
                  <a:pt x="2041525" y="1301750"/>
                </a:lnTo>
                <a:lnTo>
                  <a:pt x="2066925" y="1222375"/>
                </a:lnTo>
                <a:lnTo>
                  <a:pt x="2095500" y="1158875"/>
                </a:lnTo>
                <a:lnTo>
                  <a:pt x="2070100" y="1146175"/>
                </a:lnTo>
                <a:lnTo>
                  <a:pt x="2044700" y="1171575"/>
                </a:lnTo>
                <a:lnTo>
                  <a:pt x="1965325" y="1133475"/>
                </a:lnTo>
                <a:lnTo>
                  <a:pt x="1905000" y="1152525"/>
                </a:lnTo>
                <a:lnTo>
                  <a:pt x="1844675" y="1111250"/>
                </a:lnTo>
                <a:lnTo>
                  <a:pt x="1758950" y="1168400"/>
                </a:lnTo>
                <a:lnTo>
                  <a:pt x="1695450" y="1123950"/>
                </a:lnTo>
                <a:lnTo>
                  <a:pt x="1587500" y="1120775"/>
                </a:lnTo>
                <a:lnTo>
                  <a:pt x="1473200" y="1098550"/>
                </a:lnTo>
                <a:lnTo>
                  <a:pt x="1438275" y="1069975"/>
                </a:lnTo>
                <a:lnTo>
                  <a:pt x="1374775" y="1089025"/>
                </a:lnTo>
                <a:lnTo>
                  <a:pt x="1193800" y="1041400"/>
                </a:lnTo>
                <a:lnTo>
                  <a:pt x="1165225" y="1012825"/>
                </a:lnTo>
                <a:lnTo>
                  <a:pt x="1127125" y="1028700"/>
                </a:lnTo>
                <a:lnTo>
                  <a:pt x="984250" y="971550"/>
                </a:lnTo>
                <a:lnTo>
                  <a:pt x="927100" y="892175"/>
                </a:lnTo>
                <a:lnTo>
                  <a:pt x="920750" y="752475"/>
                </a:lnTo>
                <a:lnTo>
                  <a:pt x="933450" y="552450"/>
                </a:lnTo>
                <a:lnTo>
                  <a:pt x="949325" y="428625"/>
                </a:lnTo>
                <a:lnTo>
                  <a:pt x="904875" y="120650"/>
                </a:lnTo>
                <a:lnTo>
                  <a:pt x="815975" y="76200"/>
                </a:lnTo>
                <a:lnTo>
                  <a:pt x="806450" y="85725"/>
                </a:lnTo>
                <a:lnTo>
                  <a:pt x="758825" y="66675"/>
                </a:lnTo>
                <a:lnTo>
                  <a:pt x="720725" y="114300"/>
                </a:lnTo>
                <a:lnTo>
                  <a:pt x="666750" y="273050"/>
                </a:lnTo>
                <a:lnTo>
                  <a:pt x="574675" y="371475"/>
                </a:lnTo>
                <a:lnTo>
                  <a:pt x="508000" y="396875"/>
                </a:lnTo>
                <a:lnTo>
                  <a:pt x="365125" y="352425"/>
                </a:lnTo>
                <a:lnTo>
                  <a:pt x="266700" y="276225"/>
                </a:lnTo>
                <a:lnTo>
                  <a:pt x="219075" y="200025"/>
                </a:lnTo>
                <a:lnTo>
                  <a:pt x="234950" y="104775"/>
                </a:lnTo>
                <a:lnTo>
                  <a:pt x="171450" y="34925"/>
                </a:lnTo>
                <a:lnTo>
                  <a:pt x="85725" y="0"/>
                </a:lnTo>
                <a:lnTo>
                  <a:pt x="15875" y="47625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BE9613B-4975-DD31-13F6-3364E050C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06247">
            <a:off x="6106004" y="5703620"/>
            <a:ext cx="293180" cy="1764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886DE89-CCC4-DEA2-F9C8-E18496572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68895">
            <a:off x="5696556" y="5550509"/>
            <a:ext cx="292168" cy="1418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DED2C2F-2B24-7EA0-1F79-18DB338BD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57879">
            <a:off x="6165630" y="5440002"/>
            <a:ext cx="254793" cy="12372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DF4E756-7331-6B64-67D8-9069AF145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3553">
            <a:off x="5887551" y="5248032"/>
            <a:ext cx="225060" cy="109285"/>
          </a:xfrm>
          <a:prstGeom prst="rect">
            <a:avLst/>
          </a:prstGeom>
        </p:spPr>
      </p:pic>
      <p:sp>
        <p:nvSpPr>
          <p:cNvPr id="29" name="任意多边形 6">
            <a:extLst>
              <a:ext uri="{FF2B5EF4-FFF2-40B4-BE49-F238E27FC236}">
                <a16:creationId xmlns:a16="http://schemas.microsoft.com/office/drawing/2014/main" id="{590469C5-2EFD-5A18-0048-FA260C29439B}"/>
              </a:ext>
            </a:extLst>
          </p:cNvPr>
          <p:cNvSpPr/>
          <p:nvPr/>
        </p:nvSpPr>
        <p:spPr>
          <a:xfrm rot="1645937">
            <a:off x="5449410" y="5429788"/>
            <a:ext cx="786459" cy="668194"/>
          </a:xfrm>
          <a:custGeom>
            <a:avLst/>
            <a:gdLst>
              <a:gd name="connsiteX0" fmla="*/ 15875 w 2111375"/>
              <a:gd name="connsiteY0" fmla="*/ 47625 h 1793875"/>
              <a:gd name="connsiteX1" fmla="*/ 0 w 2111375"/>
              <a:gd name="connsiteY1" fmla="*/ 127000 h 1793875"/>
              <a:gd name="connsiteX2" fmla="*/ 34925 w 2111375"/>
              <a:gd name="connsiteY2" fmla="*/ 231775 h 1793875"/>
              <a:gd name="connsiteX3" fmla="*/ 47625 w 2111375"/>
              <a:gd name="connsiteY3" fmla="*/ 304800 h 1793875"/>
              <a:gd name="connsiteX4" fmla="*/ 104775 w 2111375"/>
              <a:gd name="connsiteY4" fmla="*/ 422275 h 1793875"/>
              <a:gd name="connsiteX5" fmla="*/ 187325 w 2111375"/>
              <a:gd name="connsiteY5" fmla="*/ 584200 h 1793875"/>
              <a:gd name="connsiteX6" fmla="*/ 241300 w 2111375"/>
              <a:gd name="connsiteY6" fmla="*/ 701675 h 1793875"/>
              <a:gd name="connsiteX7" fmla="*/ 285750 w 2111375"/>
              <a:gd name="connsiteY7" fmla="*/ 828675 h 1793875"/>
              <a:gd name="connsiteX8" fmla="*/ 320675 w 2111375"/>
              <a:gd name="connsiteY8" fmla="*/ 981075 h 1793875"/>
              <a:gd name="connsiteX9" fmla="*/ 365125 w 2111375"/>
              <a:gd name="connsiteY9" fmla="*/ 1171575 h 1793875"/>
              <a:gd name="connsiteX10" fmla="*/ 377825 w 2111375"/>
              <a:gd name="connsiteY10" fmla="*/ 1279525 h 1793875"/>
              <a:gd name="connsiteX11" fmla="*/ 387350 w 2111375"/>
              <a:gd name="connsiteY11" fmla="*/ 1343025 h 1793875"/>
              <a:gd name="connsiteX12" fmla="*/ 444500 w 2111375"/>
              <a:gd name="connsiteY12" fmla="*/ 1470025 h 1793875"/>
              <a:gd name="connsiteX13" fmla="*/ 536575 w 2111375"/>
              <a:gd name="connsiteY13" fmla="*/ 1552575 h 1793875"/>
              <a:gd name="connsiteX14" fmla="*/ 638175 w 2111375"/>
              <a:gd name="connsiteY14" fmla="*/ 1616075 h 1793875"/>
              <a:gd name="connsiteX15" fmla="*/ 777875 w 2111375"/>
              <a:gd name="connsiteY15" fmla="*/ 1657350 h 1793875"/>
              <a:gd name="connsiteX16" fmla="*/ 977900 w 2111375"/>
              <a:gd name="connsiteY16" fmla="*/ 1701800 h 1793875"/>
              <a:gd name="connsiteX17" fmla="*/ 1117600 w 2111375"/>
              <a:gd name="connsiteY17" fmla="*/ 1708150 h 1793875"/>
              <a:gd name="connsiteX18" fmla="*/ 1304925 w 2111375"/>
              <a:gd name="connsiteY18" fmla="*/ 1724025 h 1793875"/>
              <a:gd name="connsiteX19" fmla="*/ 1435100 w 2111375"/>
              <a:gd name="connsiteY19" fmla="*/ 1743075 h 1793875"/>
              <a:gd name="connsiteX20" fmla="*/ 1495425 w 2111375"/>
              <a:gd name="connsiteY20" fmla="*/ 1771650 h 1793875"/>
              <a:gd name="connsiteX21" fmla="*/ 1616075 w 2111375"/>
              <a:gd name="connsiteY21" fmla="*/ 1771650 h 1793875"/>
              <a:gd name="connsiteX22" fmla="*/ 1739900 w 2111375"/>
              <a:gd name="connsiteY22" fmla="*/ 1778000 h 1793875"/>
              <a:gd name="connsiteX23" fmla="*/ 1895475 w 2111375"/>
              <a:gd name="connsiteY23" fmla="*/ 1793875 h 1793875"/>
              <a:gd name="connsiteX24" fmla="*/ 2009775 w 2111375"/>
              <a:gd name="connsiteY24" fmla="*/ 1774825 h 1793875"/>
              <a:gd name="connsiteX25" fmla="*/ 2070100 w 2111375"/>
              <a:gd name="connsiteY25" fmla="*/ 1730375 h 1793875"/>
              <a:gd name="connsiteX26" fmla="*/ 2111375 w 2111375"/>
              <a:gd name="connsiteY26" fmla="*/ 1600200 h 1793875"/>
              <a:gd name="connsiteX27" fmla="*/ 2066925 w 2111375"/>
              <a:gd name="connsiteY27" fmla="*/ 1482725 h 1793875"/>
              <a:gd name="connsiteX28" fmla="*/ 2044700 w 2111375"/>
              <a:gd name="connsiteY28" fmla="*/ 1387475 h 1793875"/>
              <a:gd name="connsiteX29" fmla="*/ 2041525 w 2111375"/>
              <a:gd name="connsiteY29" fmla="*/ 1301750 h 1793875"/>
              <a:gd name="connsiteX30" fmla="*/ 2066925 w 2111375"/>
              <a:gd name="connsiteY30" fmla="*/ 1222375 h 1793875"/>
              <a:gd name="connsiteX31" fmla="*/ 2095500 w 2111375"/>
              <a:gd name="connsiteY31" fmla="*/ 1158875 h 1793875"/>
              <a:gd name="connsiteX32" fmla="*/ 2070100 w 2111375"/>
              <a:gd name="connsiteY32" fmla="*/ 1146175 h 1793875"/>
              <a:gd name="connsiteX33" fmla="*/ 2044700 w 2111375"/>
              <a:gd name="connsiteY33" fmla="*/ 1171575 h 1793875"/>
              <a:gd name="connsiteX34" fmla="*/ 1965325 w 2111375"/>
              <a:gd name="connsiteY34" fmla="*/ 1133475 h 1793875"/>
              <a:gd name="connsiteX35" fmla="*/ 1905000 w 2111375"/>
              <a:gd name="connsiteY35" fmla="*/ 1152525 h 1793875"/>
              <a:gd name="connsiteX36" fmla="*/ 1844675 w 2111375"/>
              <a:gd name="connsiteY36" fmla="*/ 1111250 h 1793875"/>
              <a:gd name="connsiteX37" fmla="*/ 1758950 w 2111375"/>
              <a:gd name="connsiteY37" fmla="*/ 1168400 h 1793875"/>
              <a:gd name="connsiteX38" fmla="*/ 1695450 w 2111375"/>
              <a:gd name="connsiteY38" fmla="*/ 1123950 h 1793875"/>
              <a:gd name="connsiteX39" fmla="*/ 1587500 w 2111375"/>
              <a:gd name="connsiteY39" fmla="*/ 1120775 h 1793875"/>
              <a:gd name="connsiteX40" fmla="*/ 1473200 w 2111375"/>
              <a:gd name="connsiteY40" fmla="*/ 1098550 h 1793875"/>
              <a:gd name="connsiteX41" fmla="*/ 1438275 w 2111375"/>
              <a:gd name="connsiteY41" fmla="*/ 1069975 h 1793875"/>
              <a:gd name="connsiteX42" fmla="*/ 1374775 w 2111375"/>
              <a:gd name="connsiteY42" fmla="*/ 1089025 h 1793875"/>
              <a:gd name="connsiteX43" fmla="*/ 1193800 w 2111375"/>
              <a:gd name="connsiteY43" fmla="*/ 1041400 h 1793875"/>
              <a:gd name="connsiteX44" fmla="*/ 1165225 w 2111375"/>
              <a:gd name="connsiteY44" fmla="*/ 1012825 h 1793875"/>
              <a:gd name="connsiteX45" fmla="*/ 1127125 w 2111375"/>
              <a:gd name="connsiteY45" fmla="*/ 1028700 h 1793875"/>
              <a:gd name="connsiteX46" fmla="*/ 984250 w 2111375"/>
              <a:gd name="connsiteY46" fmla="*/ 971550 h 1793875"/>
              <a:gd name="connsiteX47" fmla="*/ 927100 w 2111375"/>
              <a:gd name="connsiteY47" fmla="*/ 892175 h 1793875"/>
              <a:gd name="connsiteX48" fmla="*/ 920750 w 2111375"/>
              <a:gd name="connsiteY48" fmla="*/ 752475 h 1793875"/>
              <a:gd name="connsiteX49" fmla="*/ 933450 w 2111375"/>
              <a:gd name="connsiteY49" fmla="*/ 552450 h 1793875"/>
              <a:gd name="connsiteX50" fmla="*/ 949325 w 2111375"/>
              <a:gd name="connsiteY50" fmla="*/ 428625 h 1793875"/>
              <a:gd name="connsiteX51" fmla="*/ 904875 w 2111375"/>
              <a:gd name="connsiteY51" fmla="*/ 120650 h 1793875"/>
              <a:gd name="connsiteX52" fmla="*/ 815975 w 2111375"/>
              <a:gd name="connsiteY52" fmla="*/ 76200 h 1793875"/>
              <a:gd name="connsiteX53" fmla="*/ 806450 w 2111375"/>
              <a:gd name="connsiteY53" fmla="*/ 85725 h 1793875"/>
              <a:gd name="connsiteX54" fmla="*/ 758825 w 2111375"/>
              <a:gd name="connsiteY54" fmla="*/ 66675 h 1793875"/>
              <a:gd name="connsiteX55" fmla="*/ 720725 w 2111375"/>
              <a:gd name="connsiteY55" fmla="*/ 114300 h 1793875"/>
              <a:gd name="connsiteX56" fmla="*/ 666750 w 2111375"/>
              <a:gd name="connsiteY56" fmla="*/ 273050 h 1793875"/>
              <a:gd name="connsiteX57" fmla="*/ 574675 w 2111375"/>
              <a:gd name="connsiteY57" fmla="*/ 371475 h 1793875"/>
              <a:gd name="connsiteX58" fmla="*/ 508000 w 2111375"/>
              <a:gd name="connsiteY58" fmla="*/ 396875 h 1793875"/>
              <a:gd name="connsiteX59" fmla="*/ 365125 w 2111375"/>
              <a:gd name="connsiteY59" fmla="*/ 352425 h 1793875"/>
              <a:gd name="connsiteX60" fmla="*/ 266700 w 2111375"/>
              <a:gd name="connsiteY60" fmla="*/ 276225 h 1793875"/>
              <a:gd name="connsiteX61" fmla="*/ 219075 w 2111375"/>
              <a:gd name="connsiteY61" fmla="*/ 200025 h 1793875"/>
              <a:gd name="connsiteX62" fmla="*/ 234950 w 2111375"/>
              <a:gd name="connsiteY62" fmla="*/ 104775 h 1793875"/>
              <a:gd name="connsiteX63" fmla="*/ 171450 w 2111375"/>
              <a:gd name="connsiteY63" fmla="*/ 34925 h 1793875"/>
              <a:gd name="connsiteX64" fmla="*/ 85725 w 2111375"/>
              <a:gd name="connsiteY64" fmla="*/ 0 h 1793875"/>
              <a:gd name="connsiteX65" fmla="*/ 15875 w 2111375"/>
              <a:gd name="connsiteY65" fmla="*/ 47625 h 179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1375" h="1793875">
                <a:moveTo>
                  <a:pt x="15875" y="47625"/>
                </a:moveTo>
                <a:lnTo>
                  <a:pt x="0" y="127000"/>
                </a:lnTo>
                <a:lnTo>
                  <a:pt x="34925" y="231775"/>
                </a:lnTo>
                <a:lnTo>
                  <a:pt x="47625" y="304800"/>
                </a:lnTo>
                <a:lnTo>
                  <a:pt x="104775" y="422275"/>
                </a:lnTo>
                <a:lnTo>
                  <a:pt x="187325" y="584200"/>
                </a:lnTo>
                <a:lnTo>
                  <a:pt x="241300" y="701675"/>
                </a:lnTo>
                <a:lnTo>
                  <a:pt x="285750" y="828675"/>
                </a:lnTo>
                <a:lnTo>
                  <a:pt x="320675" y="981075"/>
                </a:lnTo>
                <a:lnTo>
                  <a:pt x="365125" y="1171575"/>
                </a:lnTo>
                <a:lnTo>
                  <a:pt x="377825" y="1279525"/>
                </a:lnTo>
                <a:lnTo>
                  <a:pt x="387350" y="1343025"/>
                </a:lnTo>
                <a:lnTo>
                  <a:pt x="444500" y="1470025"/>
                </a:lnTo>
                <a:lnTo>
                  <a:pt x="536575" y="1552575"/>
                </a:lnTo>
                <a:lnTo>
                  <a:pt x="638175" y="1616075"/>
                </a:lnTo>
                <a:lnTo>
                  <a:pt x="777875" y="1657350"/>
                </a:lnTo>
                <a:lnTo>
                  <a:pt x="977900" y="1701800"/>
                </a:lnTo>
                <a:lnTo>
                  <a:pt x="1117600" y="1708150"/>
                </a:lnTo>
                <a:lnTo>
                  <a:pt x="1304925" y="1724025"/>
                </a:lnTo>
                <a:lnTo>
                  <a:pt x="1435100" y="1743075"/>
                </a:lnTo>
                <a:lnTo>
                  <a:pt x="1495425" y="1771650"/>
                </a:lnTo>
                <a:lnTo>
                  <a:pt x="1616075" y="1771650"/>
                </a:lnTo>
                <a:lnTo>
                  <a:pt x="1739900" y="1778000"/>
                </a:lnTo>
                <a:lnTo>
                  <a:pt x="1895475" y="1793875"/>
                </a:lnTo>
                <a:lnTo>
                  <a:pt x="2009775" y="1774825"/>
                </a:lnTo>
                <a:lnTo>
                  <a:pt x="2070100" y="1730375"/>
                </a:lnTo>
                <a:lnTo>
                  <a:pt x="2111375" y="1600200"/>
                </a:lnTo>
                <a:lnTo>
                  <a:pt x="2066925" y="1482725"/>
                </a:lnTo>
                <a:lnTo>
                  <a:pt x="2044700" y="1387475"/>
                </a:lnTo>
                <a:lnTo>
                  <a:pt x="2041525" y="1301750"/>
                </a:lnTo>
                <a:lnTo>
                  <a:pt x="2066925" y="1222375"/>
                </a:lnTo>
                <a:lnTo>
                  <a:pt x="2095500" y="1158875"/>
                </a:lnTo>
                <a:lnTo>
                  <a:pt x="2070100" y="1146175"/>
                </a:lnTo>
                <a:lnTo>
                  <a:pt x="2044700" y="1171575"/>
                </a:lnTo>
                <a:lnTo>
                  <a:pt x="1965325" y="1133475"/>
                </a:lnTo>
                <a:lnTo>
                  <a:pt x="1905000" y="1152525"/>
                </a:lnTo>
                <a:lnTo>
                  <a:pt x="1844675" y="1111250"/>
                </a:lnTo>
                <a:lnTo>
                  <a:pt x="1758950" y="1168400"/>
                </a:lnTo>
                <a:lnTo>
                  <a:pt x="1695450" y="1123950"/>
                </a:lnTo>
                <a:lnTo>
                  <a:pt x="1587500" y="1120775"/>
                </a:lnTo>
                <a:lnTo>
                  <a:pt x="1473200" y="1098550"/>
                </a:lnTo>
                <a:lnTo>
                  <a:pt x="1438275" y="1069975"/>
                </a:lnTo>
                <a:lnTo>
                  <a:pt x="1374775" y="1089025"/>
                </a:lnTo>
                <a:lnTo>
                  <a:pt x="1193800" y="1041400"/>
                </a:lnTo>
                <a:lnTo>
                  <a:pt x="1165225" y="1012825"/>
                </a:lnTo>
                <a:lnTo>
                  <a:pt x="1127125" y="1028700"/>
                </a:lnTo>
                <a:lnTo>
                  <a:pt x="984250" y="971550"/>
                </a:lnTo>
                <a:lnTo>
                  <a:pt x="927100" y="892175"/>
                </a:lnTo>
                <a:lnTo>
                  <a:pt x="920750" y="752475"/>
                </a:lnTo>
                <a:lnTo>
                  <a:pt x="933450" y="552450"/>
                </a:lnTo>
                <a:lnTo>
                  <a:pt x="949325" y="428625"/>
                </a:lnTo>
                <a:lnTo>
                  <a:pt x="904875" y="120650"/>
                </a:lnTo>
                <a:lnTo>
                  <a:pt x="815975" y="76200"/>
                </a:lnTo>
                <a:lnTo>
                  <a:pt x="806450" y="85725"/>
                </a:lnTo>
                <a:lnTo>
                  <a:pt x="758825" y="66675"/>
                </a:lnTo>
                <a:lnTo>
                  <a:pt x="720725" y="114300"/>
                </a:lnTo>
                <a:lnTo>
                  <a:pt x="666750" y="273050"/>
                </a:lnTo>
                <a:lnTo>
                  <a:pt x="574675" y="371475"/>
                </a:lnTo>
                <a:lnTo>
                  <a:pt x="508000" y="396875"/>
                </a:lnTo>
                <a:lnTo>
                  <a:pt x="365125" y="352425"/>
                </a:lnTo>
                <a:lnTo>
                  <a:pt x="266700" y="276225"/>
                </a:lnTo>
                <a:lnTo>
                  <a:pt x="219075" y="200025"/>
                </a:lnTo>
                <a:lnTo>
                  <a:pt x="234950" y="104775"/>
                </a:lnTo>
                <a:lnTo>
                  <a:pt x="171450" y="34925"/>
                </a:lnTo>
                <a:lnTo>
                  <a:pt x="85725" y="0"/>
                </a:lnTo>
                <a:lnTo>
                  <a:pt x="15875" y="47625"/>
                </a:lnTo>
                <a:close/>
              </a:path>
            </a:pathLst>
          </a:cu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0A0FE4-99B9-CEEE-5BBA-39C502391857}"/>
              </a:ext>
            </a:extLst>
          </p:cNvPr>
          <p:cNvSpPr/>
          <p:nvPr/>
        </p:nvSpPr>
        <p:spPr>
          <a:xfrm>
            <a:off x="977030" y="6086148"/>
            <a:ext cx="2982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Speaker occupation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B61C57C-58AE-1ECD-929D-DAF22A4297D5}"/>
              </a:ext>
            </a:extLst>
          </p:cNvPr>
          <p:cNvSpPr/>
          <p:nvPr/>
        </p:nvSpPr>
        <p:spPr>
          <a:xfrm>
            <a:off x="4533896" y="6086148"/>
            <a:ext cx="2131481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Tooth occlusion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1C2CAC6-C8BC-B411-2BB4-6C0FA00A0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799" y="4268541"/>
            <a:ext cx="3902361" cy="1737894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153A4D3F-59D9-2272-F78A-4DCADD7BB417}"/>
              </a:ext>
            </a:extLst>
          </p:cNvPr>
          <p:cNvSpPr/>
          <p:nvPr/>
        </p:nvSpPr>
        <p:spPr>
          <a:xfrm>
            <a:off x="6856990" y="6086148"/>
            <a:ext cx="48966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Speaker occupation &amp; jaw movement 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5" name="Picture 2" descr="Apple AirPods Pro – Simply Mac">
            <a:extLst>
              <a:ext uri="{FF2B5EF4-FFF2-40B4-BE49-F238E27FC236}">
                <a16:creationId xmlns:a16="http://schemas.microsoft.com/office/drawing/2014/main" id="{74188734-9514-CF40-E67D-D47D1835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6" y="1461873"/>
            <a:ext cx="2059504" cy="20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12B1CA1B-0C56-558C-6480-EAE53FF9615B}"/>
              </a:ext>
            </a:extLst>
          </p:cNvPr>
          <p:cNvSpPr/>
          <p:nvPr/>
        </p:nvSpPr>
        <p:spPr>
          <a:xfrm rot="16571980">
            <a:off x="2590550" y="489960"/>
            <a:ext cx="2063203" cy="3773090"/>
          </a:xfrm>
          <a:custGeom>
            <a:avLst/>
            <a:gdLst>
              <a:gd name="connsiteX0" fmla="*/ 1825956 w 2063203"/>
              <a:gd name="connsiteY0" fmla="*/ 1262220 h 3773090"/>
              <a:gd name="connsiteX1" fmla="*/ 2062292 w 2063203"/>
              <a:gd name="connsiteY1" fmla="*/ 3437846 h 3773090"/>
              <a:gd name="connsiteX2" fmla="*/ 1926211 w 2063203"/>
              <a:gd name="connsiteY2" fmla="*/ 3607094 h 3773090"/>
              <a:gd name="connsiteX3" fmla="*/ 406495 w 2063203"/>
              <a:gd name="connsiteY3" fmla="*/ 3772179 h 3773090"/>
              <a:gd name="connsiteX4" fmla="*/ 237246 w 2063203"/>
              <a:gd name="connsiteY4" fmla="*/ 3636098 h 3773090"/>
              <a:gd name="connsiteX5" fmla="*/ 911 w 2063203"/>
              <a:gd name="connsiteY5" fmla="*/ 1460473 h 3773090"/>
              <a:gd name="connsiteX6" fmla="*/ 136992 w 2063203"/>
              <a:gd name="connsiteY6" fmla="*/ 1291224 h 3773090"/>
              <a:gd name="connsiteX7" fmla="*/ 1078832 w 2063203"/>
              <a:gd name="connsiteY7" fmla="*/ 1188913 h 3773090"/>
              <a:gd name="connsiteX8" fmla="*/ 1328066 w 2063203"/>
              <a:gd name="connsiteY8" fmla="*/ 0 h 3773090"/>
              <a:gd name="connsiteX9" fmla="*/ 1566201 w 2063203"/>
              <a:gd name="connsiteY9" fmla="*/ 1135971 h 3773090"/>
              <a:gd name="connsiteX10" fmla="*/ 1656707 w 2063203"/>
              <a:gd name="connsiteY10" fmla="*/ 1126139 h 3773090"/>
              <a:gd name="connsiteX11" fmla="*/ 1825956 w 2063203"/>
              <a:gd name="connsiteY11" fmla="*/ 1262220 h 37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3203" h="3773090">
                <a:moveTo>
                  <a:pt x="1825956" y="1262220"/>
                </a:moveTo>
                <a:lnTo>
                  <a:pt x="2062292" y="3437846"/>
                </a:lnTo>
                <a:cubicBezTo>
                  <a:pt x="2071451" y="3522161"/>
                  <a:pt x="2010526" y="3597935"/>
                  <a:pt x="1926211" y="3607094"/>
                </a:cubicBezTo>
                <a:lnTo>
                  <a:pt x="406495" y="3772179"/>
                </a:lnTo>
                <a:cubicBezTo>
                  <a:pt x="322180" y="3781338"/>
                  <a:pt x="246405" y="3720413"/>
                  <a:pt x="237246" y="3636098"/>
                </a:cubicBezTo>
                <a:lnTo>
                  <a:pt x="911" y="1460473"/>
                </a:lnTo>
                <a:cubicBezTo>
                  <a:pt x="-8248" y="1376158"/>
                  <a:pt x="52677" y="1300383"/>
                  <a:pt x="136992" y="1291224"/>
                </a:cubicBezTo>
                <a:lnTo>
                  <a:pt x="1078832" y="1188913"/>
                </a:lnTo>
                <a:lnTo>
                  <a:pt x="1328066" y="0"/>
                </a:lnTo>
                <a:lnTo>
                  <a:pt x="1566201" y="1135971"/>
                </a:lnTo>
                <a:lnTo>
                  <a:pt x="1656707" y="1126139"/>
                </a:lnTo>
                <a:cubicBezTo>
                  <a:pt x="1741022" y="1116980"/>
                  <a:pt x="1816797" y="1177905"/>
                  <a:pt x="1825956" y="1262220"/>
                </a:cubicBezTo>
                <a:close/>
              </a:path>
            </a:pathLst>
          </a:cu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26C250D6-2C36-DBA0-0A66-427F754CAD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00" y="1519372"/>
            <a:ext cx="1450126" cy="1450126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8CEAA84A-B7C1-0A4E-5D67-D4CDED3C7130}"/>
              </a:ext>
            </a:extLst>
          </p:cNvPr>
          <p:cNvSpPr txBox="1"/>
          <p:nvPr/>
        </p:nvSpPr>
        <p:spPr>
          <a:xfrm>
            <a:off x="3516164" y="2947192"/>
            <a:ext cx="14501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IEMs</a:t>
            </a:r>
            <a:endParaRPr lang="zh-CN" altLang="en-US" sz="2200" dirty="0"/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4439DBD5-6710-1541-94DC-158BA23B6707}"/>
              </a:ext>
            </a:extLst>
          </p:cNvPr>
          <p:cNvSpPr/>
          <p:nvPr/>
        </p:nvSpPr>
        <p:spPr>
          <a:xfrm>
            <a:off x="5617362" y="2244435"/>
            <a:ext cx="1384688" cy="443182"/>
          </a:xfrm>
          <a:prstGeom prst="rightArrow">
            <a:avLst>
              <a:gd name="adj1" fmla="val 50000"/>
              <a:gd name="adj2" fmla="val 90119"/>
            </a:avLst>
          </a:prstGeom>
          <a:solidFill>
            <a:schemeClr val="bg1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FA776A9-52B6-4817-587A-D2175F28CFB3}"/>
              </a:ext>
            </a:extLst>
          </p:cNvPr>
          <p:cNvSpPr txBox="1"/>
          <p:nvPr/>
        </p:nvSpPr>
        <p:spPr>
          <a:xfrm>
            <a:off x="5348496" y="2746005"/>
            <a:ext cx="18081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Acoustic Sensing</a:t>
            </a:r>
            <a:endParaRPr lang="zh-CN" altLang="en-US" sz="2200" dirty="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CFF7D6B3-8D2F-C0DB-1E3B-7B41F096A7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5448"/>
          <a:stretch/>
        </p:blipFill>
        <p:spPr>
          <a:xfrm>
            <a:off x="7154917" y="1434095"/>
            <a:ext cx="1900183" cy="1007937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3DA1FB29-60B1-6759-B2B6-BDEE63E7C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966" y="1461872"/>
            <a:ext cx="1673394" cy="207473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B3743712-EE44-5F9F-C1F8-74A04FAAC5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9409" y="2516236"/>
            <a:ext cx="1819413" cy="10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16" grpId="0" animBg="1"/>
      <p:bldP spid="29" grpId="0" animBg="1"/>
      <p:bldP spid="30" grpId="0"/>
      <p:bldP spid="32" grpId="0"/>
      <p:bldP spid="34" grpId="0"/>
      <p:bldP spid="42" grpId="0" animBg="1"/>
      <p:bldP spid="51" grpId="0"/>
      <p:bldP spid="55" grpId="0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Authentication Decision</a:t>
            </a:r>
            <a:endParaRPr lang="en-US" altLang="zh-CN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98943" y="858276"/>
            <a:ext cx="11426357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Sampling controller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2AD040-544F-814F-4A08-D07DCF91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20" y="2133601"/>
            <a:ext cx="6429815" cy="42481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1E986A-E17F-5F0B-0D5B-0AF51792984E}"/>
              </a:ext>
            </a:extLst>
          </p:cNvPr>
          <p:cNvSpPr/>
          <p:nvPr/>
        </p:nvSpPr>
        <p:spPr>
          <a:xfrm>
            <a:off x="733425" y="1272084"/>
            <a:ext cx="10934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Build a sampling function of interference intensity.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4416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46444" y="2147878"/>
            <a:ext cx="8507387" cy="419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 collection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- 45 participants (26 males and 19 females)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Three months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Each participant records 130-200 minutes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ontrolled lab room, home, and a park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- 24-hour evaluation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- Key algorithm evaluation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I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mpact factor evaluation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Long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-term evaluation</a:t>
            </a:r>
            <a:endParaRPr lang="en-US" altLang="zh-CN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13700" indent="-342900">
              <a:lnSpc>
                <a:spcPct val="110000"/>
              </a:lnSpc>
              <a:buFontTx/>
              <a:buChar char="-"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13700" indent="-342900">
              <a:lnSpc>
                <a:spcPct val="110000"/>
              </a:lnSpc>
              <a:buFontTx/>
              <a:buChar char="-"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6444" y="873082"/>
            <a:ext cx="8244239" cy="1245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Prototype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ANC earphones with IEMs</a:t>
            </a:r>
          </a:p>
          <a:p>
            <a:pPr marL="370800">
              <a:lnSpc>
                <a:spcPct val="110000"/>
              </a:lnSpc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S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ensing board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F76AD4-FEE8-68D5-8E4E-7A32682BE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225" y="873082"/>
            <a:ext cx="4321331" cy="25589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6382E6-F576-4DED-55E3-0759B28F6C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7222" r="4030" b="12731"/>
          <a:stretch/>
        </p:blipFill>
        <p:spPr>
          <a:xfrm>
            <a:off x="7371312" y="3660873"/>
            <a:ext cx="4174244" cy="21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26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Overall Performance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10522086" cy="12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Replay attack: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Consider one participant as a valid user and the remaining participants as random attackers.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075E051-2372-AAC2-4C43-416C7D52F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12077"/>
              </p:ext>
            </p:extLst>
          </p:nvPr>
        </p:nvGraphicFramePr>
        <p:xfrm>
          <a:off x="5913908" y="2087582"/>
          <a:ext cx="5302981" cy="327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24687" imgH="3657446" progId="Visio.Drawing.15">
                  <p:embed/>
                </p:oleObj>
              </mc:Choice>
              <mc:Fallback>
                <p:oleObj name="Visio" r:id="rId3" imgW="5924687" imgH="3657446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8075E051-2372-AAC2-4C43-416C7D52F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3908" y="2087582"/>
                        <a:ext cx="5302981" cy="3273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8B602217-FD33-B17C-CC77-B8A8C9696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04" y="2098559"/>
            <a:ext cx="5311507" cy="328239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BA5EF38E-31B6-D5E7-346E-023C28CA94B4}"/>
              </a:ext>
            </a:extLst>
          </p:cNvPr>
          <p:cNvSpPr/>
          <p:nvPr/>
        </p:nvSpPr>
        <p:spPr>
          <a:xfrm>
            <a:off x="1584102" y="5479577"/>
            <a:ext cx="4224271" cy="596833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Average FAR 1.6%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B18B752-38B8-66ED-040D-1B1096FECE6F}"/>
              </a:ext>
            </a:extLst>
          </p:cNvPr>
          <p:cNvSpPr/>
          <p:nvPr/>
        </p:nvSpPr>
        <p:spPr>
          <a:xfrm>
            <a:off x="6705600" y="5447763"/>
            <a:ext cx="4224271" cy="596833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Average FRR 1.8%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9366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Overall Performance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10738480" cy="12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Replay attack: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Use medical records (i.e., chest PCG gathered via electronic stethoscopes) and  a medical human silicone simulator to forge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binaural bone-conducted PCGs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81A482-B56F-8F82-17EC-8CDADFB0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7" y="2055768"/>
            <a:ext cx="5289241" cy="3268632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E0583A1-0609-8F29-75F6-F7041B6E6BD0}"/>
              </a:ext>
            </a:extLst>
          </p:cNvPr>
          <p:cNvSpPr/>
          <p:nvPr/>
        </p:nvSpPr>
        <p:spPr>
          <a:xfrm>
            <a:off x="4002025" y="5388085"/>
            <a:ext cx="4224271" cy="596833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Average FAR 2.3%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01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F8E52F-AC80-CC69-8B30-D18142A1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2848480"/>
            <a:ext cx="5063225" cy="32652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Key Algorithms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4865714" cy="236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Interference elimination: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i: IS=audio, IE=without 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ii: IS=motion, IE=without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iii: IS=audio, IE=with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iv: IS=motion, IE=without</a:t>
            </a:r>
          </a:p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FCD4EEF-55EA-98B4-1A0C-5165C4FB8EF6}"/>
              </a:ext>
            </a:extLst>
          </p:cNvPr>
          <p:cNvSpPr/>
          <p:nvPr/>
        </p:nvSpPr>
        <p:spPr>
          <a:xfrm>
            <a:off x="7207875" y="5306094"/>
            <a:ext cx="4224271" cy="882471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FAR and FRR below 2.5% </a:t>
            </a:r>
          </a:p>
          <a:p>
            <a:pPr algn="ctr"/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12 weeks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A17AFD-820D-FADA-142B-7798C3B7B4D3}"/>
              </a:ext>
            </a:extLst>
          </p:cNvPr>
          <p:cNvSpPr/>
          <p:nvPr/>
        </p:nvSpPr>
        <p:spPr>
          <a:xfrm>
            <a:off x="6480580" y="873082"/>
            <a:ext cx="5170382" cy="84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Continual learning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Conduct experiment for 12 weeks.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1165202-F970-F91E-90E4-41050856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393" y="2061480"/>
            <a:ext cx="5058546" cy="32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506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ABF455-1A8E-54B9-5B3D-9137C341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0" y="2055769"/>
            <a:ext cx="5170382" cy="3268632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BA67FE2-57DA-E617-EF84-1D31C952B4DC}"/>
              </a:ext>
            </a:extLst>
          </p:cNvPr>
          <p:cNvSpPr/>
          <p:nvPr/>
        </p:nvSpPr>
        <p:spPr>
          <a:xfrm>
            <a:off x="1580797" y="5323691"/>
            <a:ext cx="4224271" cy="819532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Average FAR 2.0%</a:t>
            </a:r>
          </a:p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Average FRR 3.8%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r>
              <a:rPr lang="zh-CN" altLang="en-US" dirty="0"/>
              <a:t>：</a:t>
            </a:r>
            <a:r>
              <a:rPr lang="en-US" altLang="zh-CN" dirty="0"/>
              <a:t>Practical Issues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5170382" cy="12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24-hour study: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Conduct experiment for 24 hours (contains daily activities)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A17AFD-820D-FADA-142B-7798C3B7B4D3}"/>
              </a:ext>
            </a:extLst>
          </p:cNvPr>
          <p:cNvSpPr/>
          <p:nvPr/>
        </p:nvSpPr>
        <p:spPr>
          <a:xfrm>
            <a:off x="6480584" y="873082"/>
            <a:ext cx="5170382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Earphone wearing states:</a:t>
            </a:r>
          </a:p>
        </p:txBody>
      </p:sp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4395915D-0196-4E52-A406-A34026C1A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846"/>
              </p:ext>
            </p:extLst>
          </p:nvPr>
        </p:nvGraphicFramePr>
        <p:xfrm>
          <a:off x="6480584" y="1736049"/>
          <a:ext cx="5069347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87">
                  <a:extLst>
                    <a:ext uri="{9D8B030D-6E8A-4147-A177-3AD203B41FA5}">
                      <a16:colId xmlns:a16="http://schemas.microsoft.com/office/drawing/2014/main" val="1084550054"/>
                    </a:ext>
                  </a:extLst>
                </a:gridCol>
                <a:gridCol w="1378040">
                  <a:extLst>
                    <a:ext uri="{9D8B030D-6E8A-4147-A177-3AD203B41FA5}">
                      <a16:colId xmlns:a16="http://schemas.microsoft.com/office/drawing/2014/main" val="320415270"/>
                    </a:ext>
                  </a:extLst>
                </a:gridCol>
                <a:gridCol w="1352281">
                  <a:extLst>
                    <a:ext uri="{9D8B030D-6E8A-4147-A177-3AD203B41FA5}">
                      <a16:colId xmlns:a16="http://schemas.microsoft.com/office/drawing/2014/main" val="536017210"/>
                    </a:ext>
                  </a:extLst>
                </a:gridCol>
                <a:gridCol w="1388639">
                  <a:extLst>
                    <a:ext uri="{9D8B030D-6E8A-4147-A177-3AD203B41FA5}">
                      <a16:colId xmlns:a16="http://schemas.microsoft.com/office/drawing/2014/main" val="2959932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0°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45°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90°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16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2mm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FAR=1.9%</a:t>
                      </a:r>
                    </a:p>
                    <a:p>
                      <a:pPr algn="ctr"/>
                      <a:r>
                        <a:rPr lang="en-US" altLang="zh-CN" sz="2200" dirty="0"/>
                        <a:t>FRR=2.2%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FAR=2.1%</a:t>
                      </a:r>
                    </a:p>
                    <a:p>
                      <a:pPr algn="ctr"/>
                      <a:r>
                        <a:rPr lang="en-US" altLang="zh-CN" sz="2200" dirty="0"/>
                        <a:t>FRR=2.5%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FAR=2.0%</a:t>
                      </a:r>
                    </a:p>
                    <a:p>
                      <a:pPr algn="ctr"/>
                      <a:r>
                        <a:rPr lang="en-US" altLang="zh-CN" sz="2200" dirty="0"/>
                        <a:t>FRR=2.2%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8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4mm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FAR=1.6%</a:t>
                      </a:r>
                    </a:p>
                    <a:p>
                      <a:pPr algn="ctr"/>
                      <a:r>
                        <a:rPr lang="en-US" altLang="zh-CN" sz="2200" dirty="0"/>
                        <a:t>FRR=1.9%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FAR=1.6%</a:t>
                      </a:r>
                    </a:p>
                    <a:p>
                      <a:pPr algn="ctr"/>
                      <a:r>
                        <a:rPr lang="en-US" altLang="zh-CN" sz="2200" dirty="0"/>
                        <a:t>FRR=1.9%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FAR=1.6%</a:t>
                      </a:r>
                    </a:p>
                    <a:p>
                      <a:pPr algn="ctr"/>
                      <a:r>
                        <a:rPr lang="en-US" altLang="zh-CN" sz="2200" dirty="0"/>
                        <a:t>FRR=1.9%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69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6mm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FRR=1.7%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FRR=1.8%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FRR=1.7%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8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8mm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FRR=1.6%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FRR=1.6%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FRR=1.6%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31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10mm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/>
                        <a:t>FAR=1.3%</a:t>
                      </a:r>
                    </a:p>
                    <a:p>
                      <a:pPr algn="ctr"/>
                      <a:r>
                        <a:rPr lang="en-US" altLang="zh-CN" sz="2200" b="1" dirty="0"/>
                        <a:t>FRR=1.6%</a:t>
                      </a:r>
                      <a:endParaRPr lang="zh-CN" alt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FRR=1.6%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/>
                        <a:t>FAR=1.4%</a:t>
                      </a:r>
                    </a:p>
                    <a:p>
                      <a:pPr algn="ctr"/>
                      <a:r>
                        <a:rPr lang="en-US" altLang="zh-CN" sz="2200" dirty="0"/>
                        <a:t>FRR=1.6%</a:t>
                      </a:r>
                      <a:endParaRPr lang="zh-CN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0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16104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0949" y="1154670"/>
            <a:ext cx="11562080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propose a </a:t>
            </a:r>
            <a:r>
              <a:rPr lang="en-US" altLang="zh-CN" sz="2400" dirty="0">
                <a:solidFill>
                  <a:srgbClr val="CD4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passive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user authentication system,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HeartPrint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using ANC earphones with IEMs.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" name="矩形 7"/>
          <p:cNvSpPr/>
          <p:nvPr/>
        </p:nvSpPr>
        <p:spPr>
          <a:xfrm>
            <a:off x="567610" y="2101443"/>
            <a:ext cx="10709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HeartPrint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exploits the unique binaural bone-conducted PCGs and IEMs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220949" y="2632193"/>
            <a:ext cx="11562080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present several effective methods to achieve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HeartPrint</a:t>
            </a: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567610" y="3094429"/>
            <a:ext cx="105880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Interference elimination based on modified NMF.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Representation extraction, including heart motion feature, body conduction feature, and body asymmetry feature.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 authentication based on CNN-based framework and continue learning technology.</a:t>
            </a:r>
          </a:p>
        </p:txBody>
      </p:sp>
      <p:sp>
        <p:nvSpPr>
          <p:cNvPr id="13" name="矩形 12"/>
          <p:cNvSpPr/>
          <p:nvPr/>
        </p:nvSpPr>
        <p:spPr>
          <a:xfrm>
            <a:off x="220949" y="4901516"/>
            <a:ext cx="1156208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design prototypes and conduct experiments with 45 participants.</a:t>
            </a:r>
          </a:p>
        </p:txBody>
      </p:sp>
      <p:sp>
        <p:nvSpPr>
          <p:cNvPr id="14" name="矩形 13"/>
          <p:cNvSpPr/>
          <p:nvPr/>
        </p:nvSpPr>
        <p:spPr>
          <a:xfrm>
            <a:off x="567610" y="5362163"/>
            <a:ext cx="10709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HeartPrint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accurate and can resist various attacks.</a:t>
            </a:r>
          </a:p>
        </p:txBody>
      </p:sp>
    </p:spTree>
    <p:extLst>
      <p:ext uri="{BB962C8B-B14F-4D97-AF65-F5344CB8AC3E}">
        <p14:creationId xmlns:p14="http://schemas.microsoft.com/office/powerpoint/2010/main" val="68794833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0727" y="772593"/>
            <a:ext cx="9503769" cy="2067157"/>
            <a:chOff x="2097897" y="2388923"/>
            <a:chExt cx="7502429" cy="2756209"/>
          </a:xfrm>
        </p:grpSpPr>
        <p:sp>
          <p:nvSpPr>
            <p:cNvPr id="3" name="矩形 2"/>
            <p:cNvSpPr/>
            <p:nvPr/>
          </p:nvSpPr>
          <p:spPr>
            <a:xfrm>
              <a:off x="2097897" y="2498254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Thanks!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72065" y="2443590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46233" y="2388923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0727" y="2418513"/>
            <a:ext cx="9503769" cy="1505466"/>
            <a:chOff x="2097897" y="2388923"/>
            <a:chExt cx="7502429" cy="2007287"/>
          </a:xfrm>
        </p:grpSpPr>
        <p:sp>
          <p:nvSpPr>
            <p:cNvPr id="11" name="矩形 10"/>
            <p:cNvSpPr/>
            <p:nvPr/>
          </p:nvSpPr>
          <p:spPr>
            <a:xfrm>
              <a:off x="2097897" y="2498254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&amp;</a:t>
              </a:r>
              <a:endParaRPr lang="zh-CN" altLang="en-US" sz="880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72065" y="2443590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FFFFFF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46233" y="2388923"/>
              <a:ext cx="7354093" cy="189795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015C31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0727" y="3325564"/>
            <a:ext cx="9503769" cy="2074215"/>
            <a:chOff x="1103270" y="4255300"/>
            <a:chExt cx="9503769" cy="2074215"/>
          </a:xfrm>
        </p:grpSpPr>
        <p:sp>
          <p:nvSpPr>
            <p:cNvPr id="15" name="矩形 14"/>
            <p:cNvSpPr/>
            <p:nvPr/>
          </p:nvSpPr>
          <p:spPr>
            <a:xfrm>
              <a:off x="1103270" y="4344356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Questions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7223" y="4296398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1176" y="4255300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31586" y="5636196"/>
            <a:ext cx="752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3F3D"/>
              </a:buClr>
            </a:pPr>
            <a:r>
              <a:rPr lang="en-US" altLang="zh-CN" sz="2200" dirty="0" err="1"/>
              <a:t>Yetong</a:t>
            </a:r>
            <a:r>
              <a:rPr lang="en-US" altLang="zh-CN" sz="2200" dirty="0"/>
              <a:t> Cao</a:t>
            </a:r>
          </a:p>
          <a:p>
            <a:pPr algn="ctr">
              <a:buClr>
                <a:srgbClr val="A13F3D"/>
              </a:buClr>
            </a:pPr>
            <a:r>
              <a:rPr lang="en-US" altLang="zh-CN" sz="2200" dirty="0"/>
              <a:t>yetongcao@bit.edu.cn</a:t>
            </a:r>
          </a:p>
        </p:txBody>
      </p:sp>
    </p:spTree>
    <p:extLst>
      <p:ext uri="{BB962C8B-B14F-4D97-AF65-F5344CB8AC3E}">
        <p14:creationId xmlns:p14="http://schemas.microsoft.com/office/powerpoint/2010/main" val="7651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Existing Works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947" y="966146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Heart-based biometrics has emerged as a popular authentication method.</a:t>
            </a:r>
          </a:p>
        </p:txBody>
      </p:sp>
      <p:sp>
        <p:nvSpPr>
          <p:cNvPr id="13" name="矩形 12"/>
          <p:cNvSpPr/>
          <p:nvPr/>
        </p:nvSpPr>
        <p:spPr>
          <a:xfrm>
            <a:off x="7315058" y="2561089"/>
            <a:ext cx="180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Secure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5346" y="2561089"/>
            <a:ext cx="180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Unique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15250" y="2561089"/>
            <a:ext cx="180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Measurable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15154" y="2561089"/>
            <a:ext cx="180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Nonvolitional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97042" y="5474368"/>
            <a:ext cx="11393908" cy="866396"/>
          </a:xfrm>
          <a:prstGeom prst="roundRect">
            <a:avLst>
              <a:gd name="adj" fmla="val 1993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Can we reusing the IEMs of ANC earphones to capture the unique and fine-grained heart sounds (PCGs) as biometrics to enable pure </a:t>
            </a:r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passive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user authentication?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34CD26A-F16A-AB5E-5F7A-3DD39C0DFB7C}"/>
              </a:ext>
            </a:extLst>
          </p:cNvPr>
          <p:cNvSpPr/>
          <p:nvPr/>
        </p:nvSpPr>
        <p:spPr>
          <a:xfrm>
            <a:off x="9514962" y="2561089"/>
            <a:ext cx="180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Liveness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DD49FB-5D38-9BD9-3816-C3BD59FA4F3F}"/>
              </a:ext>
            </a:extLst>
          </p:cNvPr>
          <p:cNvSpPr/>
          <p:nvPr/>
        </p:nvSpPr>
        <p:spPr>
          <a:xfrm>
            <a:off x="493297" y="2967335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Existing approaches are limited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5F9577-5603-BCE1-F4DC-4F60E9FD3DB5}"/>
              </a:ext>
            </a:extLst>
          </p:cNvPr>
          <p:cNvSpPr/>
          <p:nvPr/>
        </p:nvSpPr>
        <p:spPr>
          <a:xfrm>
            <a:off x="8563795" y="4537538"/>
            <a:ext cx="3274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Rely on special hardware</a:t>
            </a:r>
            <a:endParaRPr lang="zh-CN" altLang="en-US" sz="20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0354E7-DF33-826A-C3CB-F27B4807AA64}"/>
              </a:ext>
            </a:extLst>
          </p:cNvPr>
          <p:cNvSpPr/>
          <p:nvPr/>
        </p:nvSpPr>
        <p:spPr>
          <a:xfrm>
            <a:off x="8568363" y="3823285"/>
            <a:ext cx="4082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Require user efforts</a:t>
            </a:r>
            <a:endParaRPr lang="zh-CN" altLang="en-US" sz="20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DCBAA7-130D-48F4-7BE9-4F714D46E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0" y="1251688"/>
            <a:ext cx="1485524" cy="14855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0DF04D-3AB8-0820-838C-3808B46C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3" y="1318683"/>
            <a:ext cx="1333300" cy="133330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B614075B-C019-090E-E148-601964D30904}"/>
              </a:ext>
            </a:extLst>
          </p:cNvPr>
          <p:cNvGrpSpPr/>
          <p:nvPr/>
        </p:nvGrpSpPr>
        <p:grpSpPr>
          <a:xfrm>
            <a:off x="5457654" y="1410676"/>
            <a:ext cx="1104968" cy="1128027"/>
            <a:chOff x="5375049" y="1458180"/>
            <a:chExt cx="1104968" cy="112802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7B37E0F-A6E7-115F-4757-4318E9D73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278" y="1564490"/>
              <a:ext cx="915409" cy="915409"/>
            </a:xfrm>
            <a:prstGeom prst="rect">
              <a:avLst/>
            </a:prstGeom>
          </p:spPr>
        </p:pic>
        <p:sp>
          <p:nvSpPr>
            <p:cNvPr id="23" name="禁止符 22">
              <a:extLst>
                <a:ext uri="{FF2B5EF4-FFF2-40B4-BE49-F238E27FC236}">
                  <a16:creationId xmlns:a16="http://schemas.microsoft.com/office/drawing/2014/main" id="{6C9DB30D-BE28-3C69-094D-F12959B0FDBD}"/>
                </a:ext>
              </a:extLst>
            </p:cNvPr>
            <p:cNvSpPr/>
            <p:nvPr/>
          </p:nvSpPr>
          <p:spPr>
            <a:xfrm>
              <a:off x="5375049" y="1458180"/>
              <a:ext cx="1104968" cy="1128027"/>
            </a:xfrm>
            <a:prstGeom prst="noSmoking">
              <a:avLst>
                <a:gd name="adj" fmla="val 7362"/>
              </a:avLst>
            </a:prstGeom>
            <a:solidFill>
              <a:srgbClr val="CD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8044481E-DD66-DB56-FBF6-D8FC5BB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59" y="1485621"/>
            <a:ext cx="1091027" cy="109102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C4F63D7-0E8C-94D6-235B-AF4143C18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71" y="1557024"/>
            <a:ext cx="989247" cy="90342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F5B3470-C328-0DBD-4965-BEC77E4F87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38" b="438"/>
          <a:stretch/>
        </p:blipFill>
        <p:spPr>
          <a:xfrm>
            <a:off x="870110" y="3586234"/>
            <a:ext cx="1468005" cy="161917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075740-D9D0-23E8-7460-536B5DF6AC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583" r="23537"/>
          <a:stretch/>
        </p:blipFill>
        <p:spPr>
          <a:xfrm>
            <a:off x="2438999" y="3592116"/>
            <a:ext cx="1415451" cy="160741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5506E1A-FB23-7915-3019-91D312339D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1508" y="3566801"/>
            <a:ext cx="3814582" cy="165804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2A6D339-C781-2260-7558-E452F05A4C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32" y="3709883"/>
            <a:ext cx="626914" cy="62691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63C4153-AC46-D124-2AA6-EF61A0E928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32" y="4424136"/>
            <a:ext cx="626914" cy="6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84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20" grpId="0"/>
      <p:bldP spid="21" grpId="0"/>
      <p:bldP spid="27" grpId="0" animBg="1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D092D9-9B3F-19D5-A152-4FCA1AF09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94" y="1053064"/>
            <a:ext cx="5089277" cy="53533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0151AD3-3F47-5664-C5BD-33A94037D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698" y="5812232"/>
            <a:ext cx="1291148" cy="4387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0840B1B-B728-E31F-6EE5-9AD288FF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709" y="2609573"/>
            <a:ext cx="1326687" cy="22776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A154602-B864-3C50-DDEA-6363C645C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0281">
            <a:off x="5150286" y="2519473"/>
            <a:ext cx="579560" cy="22198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62D9256-6D9A-1B87-9247-3D8508D88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175" y="4596129"/>
            <a:ext cx="1032194" cy="159416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2CCBAC-DC2D-042F-2CA6-F178A016B519}"/>
              </a:ext>
            </a:extLst>
          </p:cNvPr>
          <p:cNvGrpSpPr/>
          <p:nvPr/>
        </p:nvGrpSpPr>
        <p:grpSpPr>
          <a:xfrm>
            <a:off x="8505851" y="4179249"/>
            <a:ext cx="3306127" cy="1910350"/>
            <a:chOff x="8505851" y="4179249"/>
            <a:chExt cx="3306127" cy="1910350"/>
          </a:xfrm>
        </p:grpSpPr>
        <p:sp>
          <p:nvSpPr>
            <p:cNvPr id="3" name="对话气泡: 圆角矩形 2">
              <a:extLst>
                <a:ext uri="{FF2B5EF4-FFF2-40B4-BE49-F238E27FC236}">
                  <a16:creationId xmlns:a16="http://schemas.microsoft.com/office/drawing/2014/main" id="{2AB76CA6-92CF-9D4A-3350-D2F1976215F0}"/>
                </a:ext>
              </a:extLst>
            </p:cNvPr>
            <p:cNvSpPr/>
            <p:nvPr/>
          </p:nvSpPr>
          <p:spPr>
            <a:xfrm>
              <a:off x="8505851" y="4179249"/>
              <a:ext cx="3306127" cy="1910350"/>
            </a:xfrm>
            <a:prstGeom prst="wedgeRoundRectCallout">
              <a:avLst>
                <a:gd name="adj1" fmla="val -131535"/>
                <a:gd name="adj2" fmla="val 18416"/>
                <a:gd name="adj3" fmla="val 16667"/>
              </a:avLst>
            </a:pr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4FF5FDE-2888-E0A8-83E3-2532C10E9FDC}"/>
                </a:ext>
              </a:extLst>
            </p:cNvPr>
            <p:cNvSpPr txBox="1"/>
            <p:nvPr/>
          </p:nvSpPr>
          <p:spPr>
            <a:xfrm>
              <a:off x="8791383" y="4349594"/>
              <a:ext cx="293470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zh-CN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eart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properties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eometric shape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Volume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oving dynamics</a:t>
              </a:r>
              <a:endParaRPr lang="zh-CN" altLang="en-US" sz="2400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6E68931-95C6-37B4-904B-5CD7F9E354C2}"/>
              </a:ext>
            </a:extLst>
          </p:cNvPr>
          <p:cNvGrpSpPr/>
          <p:nvPr/>
        </p:nvGrpSpPr>
        <p:grpSpPr>
          <a:xfrm>
            <a:off x="534708" y="2451101"/>
            <a:ext cx="4155649" cy="1790700"/>
            <a:chOff x="547408" y="2260601"/>
            <a:chExt cx="4155649" cy="1790700"/>
          </a:xfrm>
        </p:grpSpPr>
        <p:sp>
          <p:nvSpPr>
            <p:cNvPr id="4" name="对话气泡: 圆角矩形 3">
              <a:extLst>
                <a:ext uri="{FF2B5EF4-FFF2-40B4-BE49-F238E27FC236}">
                  <a16:creationId xmlns:a16="http://schemas.microsoft.com/office/drawing/2014/main" id="{E4D7826B-2C38-C417-D6B2-AE74BE71C511}"/>
                </a:ext>
              </a:extLst>
            </p:cNvPr>
            <p:cNvSpPr/>
            <p:nvPr/>
          </p:nvSpPr>
          <p:spPr>
            <a:xfrm flipH="1">
              <a:off x="547408" y="2260601"/>
              <a:ext cx="4104848" cy="1790700"/>
            </a:xfrm>
            <a:prstGeom prst="wedgeRoundRectCallout">
              <a:avLst>
                <a:gd name="adj1" fmla="val -66910"/>
                <a:gd name="adj2" fmla="val 41983"/>
                <a:gd name="adj3" fmla="val 16667"/>
              </a:avLst>
            </a:pr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AD181EC-1DEF-7A60-D3BB-B381A22156E2}"/>
                </a:ext>
              </a:extLst>
            </p:cNvPr>
            <p:cNvSpPr txBox="1"/>
            <p:nvPr/>
          </p:nvSpPr>
          <p:spPr>
            <a:xfrm>
              <a:off x="598208" y="2380623"/>
              <a:ext cx="410484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one-conduction patterns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Bone structures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one densities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one-tissue ratios</a:t>
              </a:r>
              <a:endParaRPr lang="zh-CN" altLang="en-US" sz="2400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8146CE7-24E4-F841-5D85-380E68D6DFCA}"/>
              </a:ext>
            </a:extLst>
          </p:cNvPr>
          <p:cNvGrpSpPr/>
          <p:nvPr/>
        </p:nvGrpSpPr>
        <p:grpSpPr>
          <a:xfrm>
            <a:off x="7656209" y="1335754"/>
            <a:ext cx="4438871" cy="1450990"/>
            <a:chOff x="7656209" y="1335754"/>
            <a:chExt cx="4438871" cy="1450990"/>
          </a:xfrm>
        </p:grpSpPr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91317D7F-4727-05D8-2F82-5DB133ED0BE1}"/>
                </a:ext>
              </a:extLst>
            </p:cNvPr>
            <p:cNvSpPr/>
            <p:nvPr/>
          </p:nvSpPr>
          <p:spPr>
            <a:xfrm>
              <a:off x="7656209" y="1335754"/>
              <a:ext cx="4155769" cy="1450990"/>
            </a:xfrm>
            <a:prstGeom prst="wedgeRoundRectCallout">
              <a:avLst>
                <a:gd name="adj1" fmla="val -80107"/>
                <a:gd name="adj2" fmla="val 116797"/>
                <a:gd name="adj3" fmla="val 16667"/>
              </a:avLst>
            </a:pr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5C1F7A9-D937-B78E-6A29-AE7E93E169C7}"/>
                </a:ext>
              </a:extLst>
            </p:cNvPr>
            <p:cNvSpPr txBox="1"/>
            <p:nvPr/>
          </p:nvSpPr>
          <p:spPr>
            <a:xfrm>
              <a:off x="7784947" y="1409244"/>
              <a:ext cx="431013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ody asymmetry patterns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Left and right path are different</a:t>
              </a:r>
              <a:endParaRPr lang="en-US" altLang="zh-CN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984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7E2B606-D503-0DD2-A320-301211DA5122}"/>
              </a:ext>
            </a:extLst>
          </p:cNvPr>
          <p:cNvGrpSpPr/>
          <p:nvPr/>
        </p:nvGrpSpPr>
        <p:grpSpPr>
          <a:xfrm>
            <a:off x="3584194" y="1053064"/>
            <a:ext cx="5089277" cy="5353392"/>
            <a:chOff x="3584194" y="1053064"/>
            <a:chExt cx="5089277" cy="535339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FD092D9-9B3F-19D5-A152-4FCA1AF0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194" y="1053064"/>
              <a:ext cx="5089277" cy="535339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0151AD3-3F47-5664-C5BD-33A94037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698" y="5812232"/>
              <a:ext cx="1291148" cy="43874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0840B1B-B728-E31F-6EE5-9AD288FF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4709" y="2609573"/>
              <a:ext cx="1326687" cy="227767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A154602-B864-3C50-DDEA-6363C645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70281">
              <a:off x="5150286" y="2519473"/>
              <a:ext cx="579560" cy="221982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62D9256-6D9A-1B87-9247-3D8508D88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8175" y="4596129"/>
              <a:ext cx="1032194" cy="1594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176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32578 -0.025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41F89A0-DC95-55F4-A0A9-3E2AA1A2204F}"/>
              </a:ext>
            </a:extLst>
          </p:cNvPr>
          <p:cNvGrpSpPr>
            <a:grpSpLocks noChangeAspect="1"/>
          </p:cNvGrpSpPr>
          <p:nvPr/>
        </p:nvGrpSpPr>
        <p:grpSpPr>
          <a:xfrm>
            <a:off x="363732" y="1663724"/>
            <a:ext cx="3593507" cy="3780000"/>
            <a:chOff x="3584194" y="1053064"/>
            <a:chExt cx="5089277" cy="535339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9BF08E7-F9D7-4F16-62A3-65DDEC94C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194" y="1053064"/>
              <a:ext cx="5089277" cy="53533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04817AB-8F86-931B-83D0-7B2C6C089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698" y="5812232"/>
              <a:ext cx="1291148" cy="43874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4BC8037-2462-71F2-A737-9B845197E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4709" y="2609573"/>
              <a:ext cx="1326687" cy="227767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78737CF-7084-802E-B39C-A2FE46E7B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70281">
              <a:off x="5150286" y="2519473"/>
              <a:ext cx="579560" cy="221982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1CDC721-2000-15B3-93E6-E0B6BC743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8175" y="4596129"/>
              <a:ext cx="1032194" cy="1594167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A2A8219-8167-1673-333C-D9CC2439C778}"/>
              </a:ext>
            </a:extLst>
          </p:cNvPr>
          <p:cNvGrpSpPr/>
          <p:nvPr/>
        </p:nvGrpSpPr>
        <p:grpSpPr>
          <a:xfrm>
            <a:off x="1426116" y="1589256"/>
            <a:ext cx="3020622" cy="1423956"/>
            <a:chOff x="1426116" y="1589256"/>
            <a:chExt cx="3020622" cy="142395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699996-9631-6BC7-BBA0-310DD8BF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3156" y="2605598"/>
              <a:ext cx="255149" cy="366083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DEE19AB-0272-15B1-90EE-4151CD503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6116" y="2647129"/>
              <a:ext cx="255149" cy="36608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EF30EB1-2FEE-88AB-1905-16C156C5F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0661" y="1625795"/>
              <a:ext cx="378116" cy="37811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1574C0E-2E37-FB43-1769-AD618E0EF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0661" y="2031234"/>
              <a:ext cx="378116" cy="37811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D798CBE-F102-C910-2C97-2C814E4D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51810" y="1589256"/>
              <a:ext cx="990600" cy="40005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4E6FB52-1756-0B37-F9D7-B4EB7199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47048" y="2030105"/>
              <a:ext cx="1000125" cy="400050"/>
            </a:xfrm>
            <a:prstGeom prst="rect">
              <a:avLst/>
            </a:prstGeom>
          </p:spPr>
        </p:pic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0581ECD-4060-B166-CFA9-E740C240B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9162" y="2009490"/>
              <a:ext cx="454944" cy="761936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C44200A-2E5C-E099-7E11-C813DDACE4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0730" y="2443396"/>
              <a:ext cx="170539" cy="280846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A57C8F1-6C01-9DAB-670E-683DF8665725}"/>
                </a:ext>
              </a:extLst>
            </p:cNvPr>
            <p:cNvCxnSpPr>
              <a:cxnSpLocks/>
            </p:cNvCxnSpPr>
            <p:nvPr/>
          </p:nvCxnSpPr>
          <p:spPr>
            <a:xfrm>
              <a:off x="2024106" y="2009490"/>
              <a:ext cx="2419227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333BE12-F232-3CE5-974F-323F2A632886}"/>
                </a:ext>
              </a:extLst>
            </p:cNvPr>
            <p:cNvCxnSpPr>
              <a:cxnSpLocks/>
            </p:cNvCxnSpPr>
            <p:nvPr/>
          </p:nvCxnSpPr>
          <p:spPr>
            <a:xfrm>
              <a:off x="2831269" y="2430155"/>
              <a:ext cx="1615469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2D68E87D-5BAB-9CF7-5139-F166175279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3333" y="1625795"/>
            <a:ext cx="5793061" cy="410439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F75A09-78F9-9F62-C403-FEF05828EDCD}"/>
              </a:ext>
            </a:extLst>
          </p:cNvPr>
          <p:cNvGrpSpPr/>
          <p:nvPr/>
        </p:nvGrpSpPr>
        <p:grpSpPr>
          <a:xfrm>
            <a:off x="10097759" y="2174761"/>
            <a:ext cx="1828656" cy="2532258"/>
            <a:chOff x="10097759" y="2174761"/>
            <a:chExt cx="1828656" cy="2532258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2518653-6B0D-7BA7-A89A-D87C2F567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097759" y="2538859"/>
              <a:ext cx="632759" cy="48729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E572DAF-106A-F667-0F5A-5ED1D8BFD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10097759" y="3696679"/>
              <a:ext cx="632759" cy="48729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28BD124-A0A4-36EC-10CD-61CDE1CA1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14138" y="2174761"/>
              <a:ext cx="1512277" cy="1228725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5597771E-C80C-C170-2CBF-33EB3B13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77999" y="3478294"/>
              <a:ext cx="984555" cy="1228725"/>
            </a:xfrm>
            <a:prstGeom prst="rect">
              <a:avLst/>
            </a:prstGeom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8714327-E0DA-BC9F-4A90-5E5D196878F0}"/>
              </a:ext>
            </a:extLst>
          </p:cNvPr>
          <p:cNvGrpSpPr/>
          <p:nvPr/>
        </p:nvGrpSpPr>
        <p:grpSpPr>
          <a:xfrm>
            <a:off x="273629" y="5677784"/>
            <a:ext cx="3230752" cy="626914"/>
            <a:chOff x="514929" y="5804784"/>
            <a:chExt cx="3230752" cy="626914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8216E7D-F510-FCE5-3C3C-DABA24BD1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29" y="5804784"/>
              <a:ext cx="626914" cy="626914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700C59E-EEDD-B9C9-6DDC-FF7E53D1DED7}"/>
                </a:ext>
              </a:extLst>
            </p:cNvPr>
            <p:cNvSpPr txBox="1"/>
            <p:nvPr/>
          </p:nvSpPr>
          <p:spPr>
            <a:xfrm>
              <a:off x="1143591" y="5887409"/>
              <a:ext cx="26020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A13F3D"/>
                </a:buClr>
              </a:pPr>
              <a:r>
                <a:rPr lang="en-US" altLang="zh-CN" sz="24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zh-CN" sz="2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ide availability</a:t>
              </a:r>
              <a:endParaRPr lang="en-US" altLang="zh-CN" sz="2400" b="1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4F4E883-DC3F-CF20-1908-6D24B5140FA2}"/>
              </a:ext>
            </a:extLst>
          </p:cNvPr>
          <p:cNvGrpSpPr/>
          <p:nvPr/>
        </p:nvGrpSpPr>
        <p:grpSpPr>
          <a:xfrm>
            <a:off x="3423152" y="5677784"/>
            <a:ext cx="4463596" cy="626914"/>
            <a:chOff x="3639003" y="5804784"/>
            <a:chExt cx="4463596" cy="62691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52B2F9D-0246-E254-10C3-705193414A4C}"/>
                </a:ext>
              </a:extLst>
            </p:cNvPr>
            <p:cNvSpPr txBox="1"/>
            <p:nvPr/>
          </p:nvSpPr>
          <p:spPr>
            <a:xfrm>
              <a:off x="4267664" y="5887410"/>
              <a:ext cx="3834935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Ubiquitous </a:t>
              </a:r>
              <a:r>
                <a:rPr lang="en-US" altLang="zh-CN" sz="2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deployability</a:t>
              </a:r>
              <a:endParaRPr lang="zh-CN" altLang="en-US" sz="2400" b="1" i="1" dirty="0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63EAE925-2DB5-196E-1270-3DA161482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003" y="5804784"/>
              <a:ext cx="626914" cy="626914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D6207FC-D6E8-C6DC-5570-53E1439864B2}"/>
              </a:ext>
            </a:extLst>
          </p:cNvPr>
          <p:cNvGrpSpPr/>
          <p:nvPr/>
        </p:nvGrpSpPr>
        <p:grpSpPr>
          <a:xfrm>
            <a:off x="7805520" y="5677784"/>
            <a:ext cx="4254755" cy="626914"/>
            <a:chOff x="7780120" y="5804784"/>
            <a:chExt cx="4254755" cy="62691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A685A01-E630-2495-0A47-F9AE929C6D90}"/>
                </a:ext>
              </a:extLst>
            </p:cNvPr>
            <p:cNvSpPr txBox="1"/>
            <p:nvPr/>
          </p:nvSpPr>
          <p:spPr>
            <a:xfrm>
              <a:off x="8408782" y="5887409"/>
              <a:ext cx="36260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zh-CN" sz="2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ransparent operations</a:t>
              </a:r>
              <a:endParaRPr lang="zh-CN" altLang="en-US" sz="2400" b="1" i="1" dirty="0"/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D91DD855-E8A6-5438-BAA4-D3FBE6C50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120" y="5804784"/>
              <a:ext cx="626914" cy="626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16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704F8-0DCC-CCC9-B35A-674F0B48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AD77BCA-4D93-3151-87FB-58E73E362DF8}"/>
              </a:ext>
            </a:extLst>
          </p:cNvPr>
          <p:cNvSpPr txBox="1"/>
          <p:nvPr/>
        </p:nvSpPr>
        <p:spPr>
          <a:xfrm>
            <a:off x="696014" y="1498793"/>
            <a:ext cx="1220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Left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</a:t>
            </a:r>
            <a:endParaRPr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58C1EA5-B723-0B51-6F33-56E12819AB97}"/>
              </a:ext>
            </a:extLst>
          </p:cNvPr>
          <p:cNvSpPr txBox="1"/>
          <p:nvPr/>
        </p:nvSpPr>
        <p:spPr>
          <a:xfrm>
            <a:off x="696014" y="3106311"/>
            <a:ext cx="1220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Right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</a:t>
            </a:r>
            <a:endParaRPr lang="zh-CN" altLang="en-US" sz="2400" dirty="0"/>
          </a:p>
        </p:txBody>
      </p:sp>
      <p:sp>
        <p:nvSpPr>
          <p:cNvPr id="34" name="圆角矩形 32">
            <a:extLst>
              <a:ext uri="{FF2B5EF4-FFF2-40B4-BE49-F238E27FC236}">
                <a16:creationId xmlns:a16="http://schemas.microsoft.com/office/drawing/2014/main" id="{56C5AA5C-4D22-104F-4203-6E44EDCBDDF6}"/>
              </a:ext>
            </a:extLst>
          </p:cNvPr>
          <p:cNvSpPr/>
          <p:nvPr/>
        </p:nvSpPr>
        <p:spPr>
          <a:xfrm>
            <a:off x="675436" y="4907272"/>
            <a:ext cx="11107566" cy="1384414"/>
          </a:xfrm>
          <a:prstGeom prst="roundRect">
            <a:avLst>
              <a:gd name="adj" fmla="val 1993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1F4AB4E-BAD5-3B91-F4CB-D75BF551B6BC}"/>
              </a:ext>
            </a:extLst>
          </p:cNvPr>
          <p:cNvSpPr/>
          <p:nvPr/>
        </p:nvSpPr>
        <p:spPr>
          <a:xfrm>
            <a:off x="711022" y="5023392"/>
            <a:ext cx="11071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ifferent users exhibit clear distinctions in bone-conducted PCGs.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ndividual users also exhibit discernible body asymmetry patterns.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C580EB-1937-A3FE-36F3-681FBE8C96E1}"/>
              </a:ext>
            </a:extLst>
          </p:cNvPr>
          <p:cNvSpPr/>
          <p:nvPr/>
        </p:nvSpPr>
        <p:spPr>
          <a:xfrm>
            <a:off x="1847180" y="4427989"/>
            <a:ext cx="18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 1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9CDE1E4-C920-1FD4-DEBE-4CB1ECA1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46" y="1003611"/>
            <a:ext cx="2369269" cy="182136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B39D924-1955-AB6D-E5D2-DC6441E48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71" y="2611129"/>
            <a:ext cx="2366019" cy="182136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3E12D2C-98E3-42F2-244D-B997AA3D17E6}"/>
              </a:ext>
            </a:extLst>
          </p:cNvPr>
          <p:cNvSpPr/>
          <p:nvPr/>
        </p:nvSpPr>
        <p:spPr>
          <a:xfrm>
            <a:off x="4350261" y="4410978"/>
            <a:ext cx="18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 2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BBEDCA8B-A29F-3531-991F-18D3CF39D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627" y="1003611"/>
            <a:ext cx="2369269" cy="182136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0EA58C5-6C2F-CC2E-476C-2875831A5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2" y="2611129"/>
            <a:ext cx="2366019" cy="182136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3BFA81D-6739-D33D-5F1F-01E30CBCCEE2}"/>
              </a:ext>
            </a:extLst>
          </p:cNvPr>
          <p:cNvSpPr/>
          <p:nvPr/>
        </p:nvSpPr>
        <p:spPr>
          <a:xfrm>
            <a:off x="6853342" y="4427989"/>
            <a:ext cx="18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 3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FB800044-B56F-D4F1-FFD5-0809D7D69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708" y="1003611"/>
            <a:ext cx="2369269" cy="182136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AFF810CC-90DE-54D1-8D59-0FFA0FCCA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333" y="2611129"/>
            <a:ext cx="2366019" cy="182136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B97E77E-A4B2-A487-2978-6B04C46F294E}"/>
              </a:ext>
            </a:extLst>
          </p:cNvPr>
          <p:cNvSpPr/>
          <p:nvPr/>
        </p:nvSpPr>
        <p:spPr>
          <a:xfrm>
            <a:off x="9356424" y="4427989"/>
            <a:ext cx="18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 4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556D4421-B6E3-792E-021D-7D1B10B42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1790" y="1003611"/>
            <a:ext cx="2369269" cy="182136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20209813-9D8A-0584-7883-085DEA2AF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3415" y="2611129"/>
            <a:ext cx="2366019" cy="18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2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704F8-0DCC-CCC9-B35A-674F0B48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AD77BCA-4D93-3151-87FB-58E73E362DF8}"/>
              </a:ext>
            </a:extLst>
          </p:cNvPr>
          <p:cNvSpPr txBox="1"/>
          <p:nvPr/>
        </p:nvSpPr>
        <p:spPr>
          <a:xfrm>
            <a:off x="696014" y="1498793"/>
            <a:ext cx="1220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Left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</a:t>
            </a:r>
            <a:endParaRPr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58C1EA5-B723-0B51-6F33-56E12819AB97}"/>
              </a:ext>
            </a:extLst>
          </p:cNvPr>
          <p:cNvSpPr txBox="1"/>
          <p:nvPr/>
        </p:nvSpPr>
        <p:spPr>
          <a:xfrm>
            <a:off x="696014" y="3106311"/>
            <a:ext cx="1220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Right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</a:t>
            </a:r>
            <a:endParaRPr lang="zh-CN" altLang="en-US" sz="2400" dirty="0"/>
          </a:p>
        </p:txBody>
      </p:sp>
      <p:sp>
        <p:nvSpPr>
          <p:cNvPr id="34" name="圆角矩形 32">
            <a:extLst>
              <a:ext uri="{FF2B5EF4-FFF2-40B4-BE49-F238E27FC236}">
                <a16:creationId xmlns:a16="http://schemas.microsoft.com/office/drawing/2014/main" id="{56C5AA5C-4D22-104F-4203-6E44EDCBDDF6}"/>
              </a:ext>
            </a:extLst>
          </p:cNvPr>
          <p:cNvSpPr/>
          <p:nvPr/>
        </p:nvSpPr>
        <p:spPr>
          <a:xfrm>
            <a:off x="675436" y="5395780"/>
            <a:ext cx="11107566" cy="895905"/>
          </a:xfrm>
          <a:prstGeom prst="roundRect">
            <a:avLst>
              <a:gd name="adj" fmla="val 1993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1F4AB4E-BAD5-3B91-F4CB-D75BF551B6BC}"/>
              </a:ext>
            </a:extLst>
          </p:cNvPr>
          <p:cNvSpPr/>
          <p:nvPr/>
        </p:nvSpPr>
        <p:spPr>
          <a:xfrm>
            <a:off x="672345" y="5428233"/>
            <a:ext cx="11071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The same users hold consistent patterns across different sessions.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97E77E-A4B2-A487-2978-6B04C46F294E}"/>
              </a:ext>
            </a:extLst>
          </p:cNvPr>
          <p:cNvSpPr/>
          <p:nvPr/>
        </p:nvSpPr>
        <p:spPr>
          <a:xfrm>
            <a:off x="9356424" y="4427989"/>
            <a:ext cx="18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 4 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556D4421-B6E3-792E-021D-7D1B10B4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70" y="1003611"/>
            <a:ext cx="2369269" cy="182136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20209813-9D8A-0584-7883-085DEA2AF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415" y="2611129"/>
            <a:ext cx="2366019" cy="182136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CCE878C-C2EB-1BA6-55D3-3113767E5EBB}"/>
              </a:ext>
            </a:extLst>
          </p:cNvPr>
          <p:cNvSpPr txBox="1"/>
          <p:nvPr/>
        </p:nvSpPr>
        <p:spPr>
          <a:xfrm>
            <a:off x="9521629" y="4715722"/>
            <a:ext cx="1457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Session 1</a:t>
            </a:r>
            <a:endParaRPr lang="zh-CN" altLang="en-US" sz="2000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939770A-663A-A234-870E-2E708AB439CA}"/>
              </a:ext>
            </a:extLst>
          </p:cNvPr>
          <p:cNvGrpSpPr/>
          <p:nvPr/>
        </p:nvGrpSpPr>
        <p:grpSpPr>
          <a:xfrm>
            <a:off x="4853242" y="1003611"/>
            <a:ext cx="2369577" cy="4112221"/>
            <a:chOff x="4415356" y="1003611"/>
            <a:chExt cx="2369577" cy="411222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3E12D2C-98E3-42F2-244D-B997AA3D17E6}"/>
                </a:ext>
              </a:extLst>
            </p:cNvPr>
            <p:cNvSpPr/>
            <p:nvPr/>
          </p:nvSpPr>
          <p:spPr>
            <a:xfrm>
              <a:off x="4700144" y="4410978"/>
              <a:ext cx="180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User 4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0B111C3-3FF8-03A2-9AEC-5827CB32A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5356" y="1003611"/>
              <a:ext cx="2369577" cy="18216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E32180B-7D40-EB96-50CD-1C95D807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6977" y="2614173"/>
              <a:ext cx="2366335" cy="1821600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E9B9E97-E99C-9D03-EE2B-8E578242E962}"/>
                </a:ext>
              </a:extLst>
            </p:cNvPr>
            <p:cNvSpPr txBox="1"/>
            <p:nvPr/>
          </p:nvSpPr>
          <p:spPr>
            <a:xfrm>
              <a:off x="4871376" y="4715722"/>
              <a:ext cx="14575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Session 2</a:t>
              </a:r>
              <a:endParaRPr lang="zh-CN" altLang="en-US" sz="2000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808131C-C3E7-6D94-E21A-6BDDDC021CF1}"/>
              </a:ext>
            </a:extLst>
          </p:cNvPr>
          <p:cNvGrpSpPr/>
          <p:nvPr/>
        </p:nvGrpSpPr>
        <p:grpSpPr>
          <a:xfrm>
            <a:off x="8217304" y="990275"/>
            <a:ext cx="2369577" cy="4125557"/>
            <a:chOff x="7109722" y="990275"/>
            <a:chExt cx="2369577" cy="412555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3BFA81D-6739-D33D-5F1F-01E30CBCCEE2}"/>
                </a:ext>
              </a:extLst>
            </p:cNvPr>
            <p:cNvSpPr/>
            <p:nvPr/>
          </p:nvSpPr>
          <p:spPr>
            <a:xfrm>
              <a:off x="7394510" y="4427989"/>
              <a:ext cx="180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User 4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645995C-1D7F-AA66-30D7-E4D595CCD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9722" y="990275"/>
              <a:ext cx="2369577" cy="18216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3C6DCF1-EA47-01EA-897F-E21F33B99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09722" y="2601728"/>
              <a:ext cx="2369577" cy="1821600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DF14D7D-6085-42E9-3AA9-66073C245CF8}"/>
                </a:ext>
              </a:extLst>
            </p:cNvPr>
            <p:cNvSpPr txBox="1"/>
            <p:nvPr/>
          </p:nvSpPr>
          <p:spPr>
            <a:xfrm>
              <a:off x="7565742" y="4715722"/>
              <a:ext cx="14575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Session 3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8706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60066 -0.00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60118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60118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5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60118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C2DDA-0633-712C-1C21-A4CE5671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70DA4F-2274-F60F-9229-7C256AB2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19" y="1144175"/>
            <a:ext cx="8856179" cy="42757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3811722-D20E-DFFF-0D60-BCC900FF8879}"/>
              </a:ext>
            </a:extLst>
          </p:cNvPr>
          <p:cNvSpPr txBox="1"/>
          <p:nvPr/>
        </p:nvSpPr>
        <p:spPr>
          <a:xfrm>
            <a:off x="2223998" y="921244"/>
            <a:ext cx="8287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t-SNE projection of CWT for four users across ten sessions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D25550-9CD3-8331-6EF6-31D9EEF4755D}"/>
              </a:ext>
            </a:extLst>
          </p:cNvPr>
          <p:cNvSpPr txBox="1"/>
          <p:nvPr/>
        </p:nvSpPr>
        <p:spPr>
          <a:xfrm>
            <a:off x="711199" y="5369788"/>
            <a:ext cx="9695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binaural bone-conducted PCGs contain sufficient biometrics that is </a:t>
            </a:r>
            <a:r>
              <a:rPr lang="en-US" altLang="zh-CN" sz="2400" b="1" i="0" dirty="0">
                <a:solidFill>
                  <a:srgbClr val="CD4545"/>
                </a:solidFill>
                <a:effectLst/>
                <a:latin typeface="Arial" panose="020B0604020202020204" pitchFamily="34" charset="0"/>
              </a:rPr>
              <a:t>unique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across users and remains </a:t>
            </a:r>
            <a:r>
              <a:rPr lang="en-US" altLang="zh-CN" sz="2400" b="1" i="0" dirty="0">
                <a:solidFill>
                  <a:srgbClr val="CD4545"/>
                </a:solidFill>
                <a:effectLst/>
                <a:latin typeface="Arial" panose="020B0604020202020204" pitchFamily="34" charset="0"/>
              </a:rPr>
              <a:t>consistent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time.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86246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FADAC">
            <a:alpha val="31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38350</TotalTime>
  <Words>1580</Words>
  <Application>Microsoft Office PowerPoint</Application>
  <PresentationFormat>宽屏</PresentationFormat>
  <Paragraphs>329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Visio</vt:lpstr>
      <vt:lpstr>PowerPoint 演示文稿</vt:lpstr>
      <vt:lpstr>Background</vt:lpstr>
      <vt:lpstr>Existing Works</vt:lpstr>
      <vt:lpstr>Basic Idea</vt:lpstr>
      <vt:lpstr>Basic Idea</vt:lpstr>
      <vt:lpstr>Basic Idea</vt:lpstr>
      <vt:lpstr>Feasibility Study</vt:lpstr>
      <vt:lpstr>Feasibility Study</vt:lpstr>
      <vt:lpstr>Feasibility Study</vt:lpstr>
      <vt:lpstr>HeartPrint</vt:lpstr>
      <vt:lpstr>Interference Elimination</vt:lpstr>
      <vt:lpstr>Interference Elimination</vt:lpstr>
      <vt:lpstr>Interference Elimination</vt:lpstr>
      <vt:lpstr>Interference Elimination</vt:lpstr>
      <vt:lpstr>Representation Extraction</vt:lpstr>
      <vt:lpstr>Representation Extraction</vt:lpstr>
      <vt:lpstr>Authentication Decision</vt:lpstr>
      <vt:lpstr>Authentication Decision</vt:lpstr>
      <vt:lpstr>Authentication Decision</vt:lpstr>
      <vt:lpstr>Authentication Decision</vt:lpstr>
      <vt:lpstr>Implementation</vt:lpstr>
      <vt:lpstr>Evaluation: Overall Performance</vt:lpstr>
      <vt:lpstr>Evaluation: Overall Performance</vt:lpstr>
      <vt:lpstr>Evaluation: Key Algorithms</vt:lpstr>
      <vt:lpstr>Evaluation：Practical Issues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yadong</dc:creator>
  <cp:lastModifiedBy>#CAO YETONG#</cp:lastModifiedBy>
  <cp:revision>960</cp:revision>
  <dcterms:created xsi:type="dcterms:W3CDTF">2021-02-21T03:24:27Z</dcterms:created>
  <dcterms:modified xsi:type="dcterms:W3CDTF">2023-07-30T08:07:13Z</dcterms:modified>
</cp:coreProperties>
</file>