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07" r:id="rId3"/>
    <p:sldId id="339" r:id="rId4"/>
    <p:sldId id="340" r:id="rId5"/>
    <p:sldId id="311" r:id="rId6"/>
    <p:sldId id="316" r:id="rId7"/>
    <p:sldId id="341" r:id="rId8"/>
    <p:sldId id="342" r:id="rId9"/>
    <p:sldId id="343" r:id="rId10"/>
    <p:sldId id="344" r:id="rId11"/>
    <p:sldId id="349" r:id="rId12"/>
    <p:sldId id="350" r:id="rId13"/>
    <p:sldId id="348" r:id="rId14"/>
    <p:sldId id="351" r:id="rId15"/>
    <p:sldId id="345" r:id="rId16"/>
    <p:sldId id="353" r:id="rId17"/>
    <p:sldId id="354" r:id="rId18"/>
    <p:sldId id="355" r:id="rId19"/>
    <p:sldId id="356" r:id="rId20"/>
    <p:sldId id="333" r:id="rId21"/>
    <p:sldId id="329" r:id="rId22"/>
    <p:sldId id="358" r:id="rId23"/>
    <p:sldId id="335" r:id="rId24"/>
    <p:sldId id="359" r:id="rId25"/>
    <p:sldId id="336" r:id="rId26"/>
    <p:sldId id="33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5473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烨彤 曹" initials="烨曹" lastIdx="1" clrIdx="0">
    <p:extLst>
      <p:ext uri="{19B8F6BF-5375-455C-9EA6-DF929625EA0E}">
        <p15:presenceInfo xmlns:p15="http://schemas.microsoft.com/office/powerpoint/2012/main" userId="cc2d7ac8ed9bd8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72BD"/>
    <a:srgbClr val="ECAE18"/>
    <a:srgbClr val="44546A"/>
    <a:srgbClr val="1296DB"/>
    <a:srgbClr val="CD4545"/>
    <a:srgbClr val="DC1F06"/>
    <a:srgbClr val="EAE7F1"/>
    <a:srgbClr val="D6DCE5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320" autoAdjust="0"/>
  </p:normalViewPr>
  <p:slideViewPr>
    <p:cSldViewPr snapToGrid="0">
      <p:cViewPr varScale="1">
        <p:scale>
          <a:sx n="40" d="100"/>
          <a:sy n="40" d="100"/>
        </p:scale>
        <p:origin x="1660" y="48"/>
      </p:cViewPr>
      <p:guideLst>
        <p:guide orient="horz" pos="2296"/>
        <p:guide pos="5473"/>
        <p:guide orient="horz" pos="95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DFF5D-A7C3-4D58-A80A-3F6F777E9A2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AAD31-41C6-4E9A-87D0-F9AFFB26D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74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19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2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48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518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929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25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455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338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676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369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62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813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792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741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5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996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014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519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7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3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10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341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67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47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45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AAD31-41C6-4E9A-87D0-F9AFFB26DD7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16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5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2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9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样式1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550089" y="863157"/>
            <a:ext cx="1031862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6833366C-F485-4B9F-89F5-27A807162B12}"/>
              </a:ext>
            </a:extLst>
          </p:cNvPr>
          <p:cNvSpPr/>
          <p:nvPr userDrawn="1"/>
        </p:nvSpPr>
        <p:spPr>
          <a:xfrm>
            <a:off x="11155416" y="6469626"/>
            <a:ext cx="713296" cy="388374"/>
          </a:xfrm>
          <a:prstGeom prst="rect">
            <a:avLst/>
          </a:prstGeom>
          <a:solidFill>
            <a:srgbClr val="A13F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0D966C-9DD4-4144-A316-29077EB905B4}"/>
              </a:ext>
            </a:extLst>
          </p:cNvPr>
          <p:cNvSpPr/>
          <p:nvPr userDrawn="1"/>
        </p:nvSpPr>
        <p:spPr>
          <a:xfrm>
            <a:off x="318632" y="0"/>
            <a:ext cx="1048735" cy="873125"/>
          </a:xfrm>
          <a:prstGeom prst="rect">
            <a:avLst/>
          </a:prstGeom>
          <a:solidFill>
            <a:srgbClr val="006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33366C-F485-4B9F-89F5-27A807162B12}"/>
              </a:ext>
            </a:extLst>
          </p:cNvPr>
          <p:cNvSpPr/>
          <p:nvPr userDrawn="1"/>
        </p:nvSpPr>
        <p:spPr>
          <a:xfrm>
            <a:off x="318631" y="6469626"/>
            <a:ext cx="10844339" cy="388374"/>
          </a:xfrm>
          <a:prstGeom prst="rect">
            <a:avLst/>
          </a:prstGeom>
          <a:solidFill>
            <a:srgbClr val="006C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44186" y="6510212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pPr algn="ctr" eaLnBrk="1" hangingPunct="1">
                <a:defRPr/>
              </a:pPr>
              <a:t>‹#›</a:t>
            </a:fld>
            <a:endParaRPr lang="zh-CN" altLang="en-US" sz="1600" dirty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10D966C-9DD4-4144-A316-29077EB905B4}"/>
              </a:ext>
            </a:extLst>
          </p:cNvPr>
          <p:cNvSpPr/>
          <p:nvPr userDrawn="1"/>
        </p:nvSpPr>
        <p:spPr>
          <a:xfrm>
            <a:off x="1378908" y="-1612"/>
            <a:ext cx="167082" cy="874737"/>
          </a:xfrm>
          <a:prstGeom prst="rect">
            <a:avLst/>
          </a:prstGeom>
          <a:solidFill>
            <a:srgbClr val="A13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366474" y="-17822"/>
            <a:ext cx="0" cy="10794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/>
        </p:nvCxnSpPr>
        <p:spPr>
          <a:xfrm>
            <a:off x="11155416" y="6119786"/>
            <a:ext cx="0" cy="7606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355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76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8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03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78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46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28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8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87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D807-04FF-4316-BD68-DC5E79AD935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460B-1D5C-4CB1-90A1-F50F72FB0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14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7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71676"/>
            <a:ext cx="12192000" cy="2292346"/>
          </a:xfrm>
          <a:prstGeom prst="rect">
            <a:avLst/>
          </a:prstGeom>
          <a:solidFill>
            <a:srgbClr val="006C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27">
            <a:extLst>
              <a:ext uri="{FF2B5EF4-FFF2-40B4-BE49-F238E27FC236}">
                <a16:creationId xmlns:a16="http://schemas.microsoft.com/office/drawing/2014/main" id="{CCDACD4C-1CA6-4E65-8D95-3D708C7F59C7}"/>
              </a:ext>
            </a:extLst>
          </p:cNvPr>
          <p:cNvSpPr txBox="1">
            <a:spLocks/>
          </p:cNvSpPr>
          <p:nvPr/>
        </p:nvSpPr>
        <p:spPr>
          <a:xfrm>
            <a:off x="0" y="2396256"/>
            <a:ext cx="12192000" cy="22927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 Can Hear You Without a Microphone: Live Speech Eavesdropping From Earphone Motion Sensors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C8450B-B7A8-4345-A581-E9097A655714}"/>
              </a:ext>
            </a:extLst>
          </p:cNvPr>
          <p:cNvSpPr txBox="1">
            <a:spLocks/>
          </p:cNvSpPr>
          <p:nvPr/>
        </p:nvSpPr>
        <p:spPr>
          <a:xfrm>
            <a:off x="0" y="4461342"/>
            <a:ext cx="12192000" cy="19081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Yetong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Cao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∗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Fan Li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∗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Huijie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Chen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†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Xiaochen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Liu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∗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Chunhui Duan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∗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Yu Wang</a:t>
            </a:r>
            <a:r>
              <a:rPr lang="en-US" altLang="zh-CN" sz="24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‡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*</a:t>
            </a:r>
            <a:r>
              <a:rPr lang="en-US" altLang="zh-CN" sz="18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Beijing Institute of Technology, China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†</a:t>
            </a:r>
            <a:r>
              <a:rPr lang="en-US" altLang="zh-CN" sz="18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Beijing University of Technology, China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‡</a:t>
            </a:r>
            <a:r>
              <a:rPr lang="en-US" altLang="zh-CN" sz="18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Temple University, USA</a:t>
            </a:r>
            <a:br>
              <a:rPr lang="en-US" altLang="zh-CN" sz="18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</a:br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占位符 4">
            <a:extLst>
              <a:ext uri="{FF2B5EF4-FFF2-40B4-BE49-F238E27FC236}">
                <a16:creationId xmlns:a16="http://schemas.microsoft.com/office/drawing/2014/main" id="{ADC8450B-B7A8-4345-A581-E9097A655714}"/>
              </a:ext>
            </a:extLst>
          </p:cNvPr>
          <p:cNvSpPr txBox="1">
            <a:spLocks/>
          </p:cNvSpPr>
          <p:nvPr/>
        </p:nvSpPr>
        <p:spPr>
          <a:xfrm>
            <a:off x="-1" y="6218592"/>
            <a:ext cx="12192000" cy="4679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INFOCOM 2023</a:t>
            </a:r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https://infocom2022.ieee-infocom.org/sites/infocom2022.ieee-infocom.org/files/ieee-info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39" y="5936950"/>
            <a:ext cx="3683000" cy="103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2A3C77B-B3E5-C632-4455-65BBD8F70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017" y="443890"/>
            <a:ext cx="3724313" cy="11875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ABFC86-B37E-01C6-B24E-BDDD63FF99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32" y="542208"/>
            <a:ext cx="3636899" cy="9909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6BD8FD-9B9C-8E58-A377-59DF7661B3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70" y="628792"/>
            <a:ext cx="3719076" cy="81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3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A769F9-53C7-E57A-5E33-41674291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Speech Detection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9A795C-7851-4405-686A-150DF01E1DCA}"/>
              </a:ext>
            </a:extLst>
          </p:cNvPr>
          <p:cNvSpPr/>
          <p:nvPr/>
        </p:nvSpPr>
        <p:spPr>
          <a:xfrm>
            <a:off x="498947" y="966146"/>
            <a:ext cx="10815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Calculate the </a:t>
            </a:r>
            <a:r>
              <a:rPr lang="en-US" altLang="zh-CN" sz="2400" i="1" dirty="0">
                <a:solidFill>
                  <a:srgbClr val="000000"/>
                </a:solidFill>
                <a:latin typeface="Arial" panose="020B0604020202020204" pitchFamily="34" charset="0"/>
              </a:rPr>
              <a:t>linear acceleration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 (LA) of components below and above 50Hz, respectively.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Identify the beginning and end of the speech when two LAs are above/below two thresholds.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F4F21D6-86D3-846F-2646-A7BEDD8F1722}"/>
              </a:ext>
            </a:extLst>
          </p:cNvPr>
          <p:cNvGrpSpPr/>
          <p:nvPr/>
        </p:nvGrpSpPr>
        <p:grpSpPr>
          <a:xfrm>
            <a:off x="1308100" y="2905138"/>
            <a:ext cx="10720046" cy="3301853"/>
            <a:chOff x="1308100" y="2905138"/>
            <a:chExt cx="10720046" cy="330185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36BB223-6EE4-D1DF-A61A-D58BEAC0E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8100" y="2905138"/>
              <a:ext cx="8053298" cy="3301853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FAA7E4F-80DE-53A2-0447-287C6F035FD1}"/>
                </a:ext>
              </a:extLst>
            </p:cNvPr>
            <p:cNvSpPr txBox="1"/>
            <p:nvPr/>
          </p:nvSpPr>
          <p:spPr>
            <a:xfrm>
              <a:off x="9626600" y="4452383"/>
              <a:ext cx="240154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0" i="0" u="none" strike="noStrike" baseline="0" dirty="0">
                  <a:solidFill>
                    <a:srgbClr val="0072BD"/>
                  </a:solidFill>
                  <a:latin typeface="Arial" panose="020B0604020202020204" pitchFamily="34" charset="0"/>
                </a:rPr>
                <a:t>Low-frequency component (ECDMs)</a:t>
              </a:r>
              <a:endParaRPr lang="zh-CN" altLang="en-US" sz="22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EA5352B-A270-E35A-C099-5685634D9EF6}"/>
                </a:ext>
              </a:extLst>
            </p:cNvPr>
            <p:cNvSpPr txBox="1"/>
            <p:nvPr/>
          </p:nvSpPr>
          <p:spPr>
            <a:xfrm>
              <a:off x="9626600" y="3209913"/>
              <a:ext cx="219829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0" i="0" u="none" strike="noStrike" baseline="0" dirty="0">
                  <a:solidFill>
                    <a:srgbClr val="ECAE19"/>
                  </a:solidFill>
                  <a:latin typeface="Arial" panose="020B0604020202020204" pitchFamily="34" charset="0"/>
                </a:rPr>
                <a:t>High-frequency component (BCVs)</a:t>
              </a:r>
              <a:endParaRPr lang="zh-CN" altLang="en-US" sz="2200" dirty="0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41FE82A-41F3-B6D2-8C40-C5D339F3621C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8482013" y="3763911"/>
              <a:ext cx="1144587" cy="985385"/>
            </a:xfrm>
            <a:prstGeom prst="line">
              <a:avLst/>
            </a:prstGeom>
            <a:ln w="19050">
              <a:solidFill>
                <a:srgbClr val="ECAE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B2DB2DB-611C-FF07-7161-48DA445DA9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1398" y="5116419"/>
              <a:ext cx="301715" cy="66022"/>
            </a:xfrm>
            <a:prstGeom prst="line">
              <a:avLst/>
            </a:prstGeom>
            <a:ln w="19050">
              <a:solidFill>
                <a:srgbClr val="007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839489F-0A55-C4F3-9362-FFF8F7591A76}"/>
              </a:ext>
            </a:extLst>
          </p:cNvPr>
          <p:cNvGrpSpPr/>
          <p:nvPr/>
        </p:nvGrpSpPr>
        <p:grpSpPr>
          <a:xfrm>
            <a:off x="1732801" y="5151120"/>
            <a:ext cx="10182974" cy="1087192"/>
            <a:chOff x="1732801" y="5151120"/>
            <a:chExt cx="10182974" cy="1087192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44DE2EE-5142-F943-8103-6BE6A413C284}"/>
                </a:ext>
              </a:extLst>
            </p:cNvPr>
            <p:cNvCxnSpPr>
              <a:cxnSpLocks/>
            </p:cNvCxnSpPr>
            <p:nvPr/>
          </p:nvCxnSpPr>
          <p:spPr>
            <a:xfrm>
              <a:off x="1732801" y="5295900"/>
              <a:ext cx="7659598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3D520A55-4FA2-496A-74B1-32C6A77C3626}"/>
                </a:ext>
              </a:extLst>
            </p:cNvPr>
            <p:cNvCxnSpPr>
              <a:cxnSpLocks/>
            </p:cNvCxnSpPr>
            <p:nvPr/>
          </p:nvCxnSpPr>
          <p:spPr>
            <a:xfrm>
              <a:off x="1732801" y="5151120"/>
              <a:ext cx="7659598" cy="0"/>
            </a:xfrm>
            <a:prstGeom prst="line">
              <a:avLst/>
            </a:prstGeom>
            <a:ln w="38100">
              <a:solidFill>
                <a:srgbClr val="FF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C94A870-930A-DA1E-4329-86163B616E74}"/>
                </a:ext>
              </a:extLst>
            </p:cNvPr>
            <p:cNvSpPr txBox="1"/>
            <p:nvPr/>
          </p:nvSpPr>
          <p:spPr>
            <a:xfrm>
              <a:off x="6975941" y="5807425"/>
              <a:ext cx="493983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 times of the maximum value of LA</a:t>
              </a:r>
              <a:endParaRPr lang="zh-CN" altLang="en-US" sz="2200" dirty="0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6F59575-CA46-A68F-A915-431A43755A9E}"/>
                </a:ext>
              </a:extLst>
            </p:cNvPr>
            <p:cNvCxnSpPr>
              <a:cxnSpLocks/>
            </p:cNvCxnSpPr>
            <p:nvPr/>
          </p:nvCxnSpPr>
          <p:spPr>
            <a:xfrm>
              <a:off x="8482013" y="5295900"/>
              <a:ext cx="152400" cy="595954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C1CAA264-E3BA-5DAE-0508-FF8DFB2317C3}"/>
                </a:ext>
              </a:extLst>
            </p:cNvPr>
            <p:cNvCxnSpPr>
              <a:cxnSpLocks/>
            </p:cNvCxnSpPr>
            <p:nvPr/>
          </p:nvCxnSpPr>
          <p:spPr>
            <a:xfrm>
              <a:off x="8216811" y="5160693"/>
              <a:ext cx="417602" cy="716844"/>
            </a:xfrm>
            <a:prstGeom prst="line">
              <a:avLst/>
            </a:prstGeom>
            <a:ln w="3175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椭圆 24">
            <a:extLst>
              <a:ext uri="{FF2B5EF4-FFF2-40B4-BE49-F238E27FC236}">
                <a16:creationId xmlns:a16="http://schemas.microsoft.com/office/drawing/2014/main" id="{4A704496-93D3-D7BB-890A-BD8AD635773C}"/>
              </a:ext>
            </a:extLst>
          </p:cNvPr>
          <p:cNvSpPr/>
          <p:nvPr/>
        </p:nvSpPr>
        <p:spPr>
          <a:xfrm>
            <a:off x="4879023" y="5037661"/>
            <a:ext cx="221615" cy="226918"/>
          </a:xfrm>
          <a:prstGeom prst="ellipse">
            <a:avLst/>
          </a:prstGeom>
          <a:solidFill>
            <a:srgbClr val="FF66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7D86527-BEEE-4252-198D-800213690DD2}"/>
              </a:ext>
            </a:extLst>
          </p:cNvPr>
          <p:cNvSpPr/>
          <p:nvPr/>
        </p:nvSpPr>
        <p:spPr>
          <a:xfrm>
            <a:off x="5205820" y="5182441"/>
            <a:ext cx="221615" cy="226918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9EB51699-9EFF-55FB-C2CE-A27D88CBE3E2}"/>
              </a:ext>
            </a:extLst>
          </p:cNvPr>
          <p:cNvSpPr/>
          <p:nvPr/>
        </p:nvSpPr>
        <p:spPr>
          <a:xfrm>
            <a:off x="6065863" y="5037661"/>
            <a:ext cx="221615" cy="226918"/>
          </a:xfrm>
          <a:prstGeom prst="ellipse">
            <a:avLst/>
          </a:prstGeom>
          <a:solidFill>
            <a:srgbClr val="FF66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A1BBE6F-A648-5D66-E199-4E58449184B8}"/>
              </a:ext>
            </a:extLst>
          </p:cNvPr>
          <p:cNvSpPr/>
          <p:nvPr/>
        </p:nvSpPr>
        <p:spPr>
          <a:xfrm>
            <a:off x="5985192" y="5182441"/>
            <a:ext cx="221615" cy="226918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DCE1A0B7-4420-051F-F599-636D6D9B9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878" y="3524671"/>
            <a:ext cx="879542" cy="1714500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E77BC04C-D17C-D2E6-D523-D0DE12BF475E}"/>
              </a:ext>
            </a:extLst>
          </p:cNvPr>
          <p:cNvSpPr txBox="1"/>
          <p:nvPr/>
        </p:nvSpPr>
        <p:spPr>
          <a:xfrm>
            <a:off x="5175843" y="3093784"/>
            <a:ext cx="21982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0" i="0" u="none" strike="noStrike" baseline="0" dirty="0">
                <a:latin typeface="Arial" panose="020B0604020202020204" pitchFamily="34" charset="0"/>
              </a:rPr>
              <a:t>Speech</a:t>
            </a:r>
            <a:endParaRPr lang="zh-CN" altLang="en-US" sz="2200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5B4A42FB-C971-5F10-4996-CBBE055B6DB1}"/>
              </a:ext>
            </a:extLst>
          </p:cNvPr>
          <p:cNvSpPr/>
          <p:nvPr/>
        </p:nvSpPr>
        <p:spPr>
          <a:xfrm>
            <a:off x="2228850" y="3209913"/>
            <a:ext cx="1638723" cy="2462223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21B8388-255E-6F10-0893-3A3F59619031}"/>
              </a:ext>
            </a:extLst>
          </p:cNvPr>
          <p:cNvSpPr txBox="1"/>
          <p:nvPr/>
        </p:nvSpPr>
        <p:spPr>
          <a:xfrm>
            <a:off x="3422563" y="3062463"/>
            <a:ext cx="21982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00B050"/>
                </a:solidFill>
                <a:latin typeface="Arial" panose="020B0604020202020204" pitchFamily="34" charset="0"/>
              </a:rPr>
              <a:t>Head motion</a:t>
            </a:r>
            <a:endParaRPr lang="zh-CN" altLang="en-US" sz="2200" dirty="0">
              <a:solidFill>
                <a:srgbClr val="00B050"/>
              </a:solidFill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62A8F8E1-2A34-5B0D-4B81-61FDC1231977}"/>
              </a:ext>
            </a:extLst>
          </p:cNvPr>
          <p:cNvSpPr/>
          <p:nvPr/>
        </p:nvSpPr>
        <p:spPr>
          <a:xfrm>
            <a:off x="7818124" y="4104361"/>
            <a:ext cx="879542" cy="1489516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70E0DCA-97B1-2D14-4597-0A24ED80E3C2}"/>
              </a:ext>
            </a:extLst>
          </p:cNvPr>
          <p:cNvSpPr txBox="1"/>
          <p:nvPr/>
        </p:nvSpPr>
        <p:spPr>
          <a:xfrm>
            <a:off x="7352623" y="3673473"/>
            <a:ext cx="21982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solidFill>
                  <a:srgbClr val="00B050"/>
                </a:solidFill>
              </a:rPr>
              <a:t>Audio</a:t>
            </a:r>
            <a:endParaRPr lang="zh-CN" alt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76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43" grpId="0"/>
      <p:bldP spid="44" grpId="0" animBg="1"/>
      <p:bldP spid="45" grpId="0"/>
      <p:bldP spid="46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16A3F-F910-FBC7-4C23-93184073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Profiling Ear Dynamics</a:t>
            </a:r>
            <a:r>
              <a:rPr lang="zh-CN" altLang="en-US" dirty="0"/>
              <a:t>：</a:t>
            </a:r>
            <a:r>
              <a:rPr lang="en-US" altLang="zh-CN" dirty="0"/>
              <a:t>ECDMS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9322D2-E437-4CAE-0E2C-3427400BFC44}"/>
              </a:ext>
            </a:extLst>
          </p:cNvPr>
          <p:cNvSpPr/>
          <p:nvPr/>
        </p:nvSpPr>
        <p:spPr>
          <a:xfrm>
            <a:off x="498947" y="966146"/>
            <a:ext cx="10815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Body motion interference elimination for ECDMs:</a:t>
            </a:r>
          </a:p>
          <a:p>
            <a:pPr marL="800100" lvl="1" indent="-342900">
              <a:buClr>
                <a:srgbClr val="A13F3D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Eliminate the body motion interference using the deep regression model proposed by </a:t>
            </a:r>
            <a:r>
              <a:rPr lang="en-US" altLang="zh-CN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FaceMic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 (MobiCom’21).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ECDM representation extraction:</a:t>
            </a:r>
          </a:p>
          <a:p>
            <a:pPr marL="800100" lvl="1" indent="-342900">
              <a:buClr>
                <a:srgbClr val="A13F3D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Extract the envelope of a total of six acceleration axes collected from the two ears as the representation of ECDMs.</a:t>
            </a:r>
          </a:p>
          <a:p>
            <a:pPr>
              <a:buClr>
                <a:srgbClr val="A13F3D"/>
              </a:buClr>
            </a:pP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41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16A3F-F910-FBC7-4C23-93184073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Profiling Ear Dynamics</a:t>
            </a:r>
            <a:r>
              <a:rPr lang="zh-CN" altLang="en-US" dirty="0"/>
              <a:t>：</a:t>
            </a:r>
            <a:r>
              <a:rPr lang="en-US" altLang="zh-CN" dirty="0"/>
              <a:t>BCVs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9322D2-E437-4CAE-0E2C-3427400BFC44}"/>
              </a:ext>
            </a:extLst>
          </p:cNvPr>
          <p:cNvSpPr/>
          <p:nvPr/>
        </p:nvSpPr>
        <p:spPr>
          <a:xfrm>
            <a:off x="498947" y="966146"/>
            <a:ext cx="108159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Audio-induced earphone vibration interference elimination for BCVs:</a:t>
            </a:r>
          </a:p>
          <a:p>
            <a:pPr marL="800100" lvl="1" indent="-342900">
              <a:buClr>
                <a:srgbClr val="A13F3D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Separate the wearer’s speech based on pitch continuity of speech.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5B31C0-F483-9324-9214-6F53879FD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47" y="2144714"/>
            <a:ext cx="1905000" cy="15525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8C2E0F6-FAFC-33D9-93E9-81655073D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784" y="2147661"/>
            <a:ext cx="2305050" cy="7048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2596619-FA99-FD27-0CDD-7C9F09873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774" y="2147661"/>
            <a:ext cx="1857375" cy="7048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A26E4B-3275-E68A-C48C-CF6968FD8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089" y="2147661"/>
            <a:ext cx="2114550" cy="7048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621FDB-AD1A-AB79-2572-727CC4ABD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2580" y="2147661"/>
            <a:ext cx="2019300" cy="7048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BD3367-9F76-5E58-1ACB-1CE515AC3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406" y="2852511"/>
            <a:ext cx="2781300" cy="280987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55DC1EE-923C-13FF-F4A0-6848A0C5A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2397" y="2852511"/>
            <a:ext cx="2847975" cy="280987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57D5290-22F8-01DC-7EA1-56AA84CB2B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4070" y="2852511"/>
            <a:ext cx="19050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69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16A3F-F910-FBC7-4C23-93184073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Profiling Ear Dynamics</a:t>
            </a:r>
            <a:r>
              <a:rPr lang="zh-CN" altLang="en-US" dirty="0"/>
              <a:t>：</a:t>
            </a:r>
            <a:r>
              <a:rPr lang="en-US" altLang="zh-CN" dirty="0"/>
              <a:t>BCVs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9322D2-E437-4CAE-0E2C-3427400BFC44}"/>
              </a:ext>
            </a:extLst>
          </p:cNvPr>
          <p:cNvSpPr/>
          <p:nvPr/>
        </p:nvSpPr>
        <p:spPr>
          <a:xfrm>
            <a:off x="498947" y="966146"/>
            <a:ext cx="108159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Audio-induced earphone vibration interference elimination for BCVs:</a:t>
            </a:r>
          </a:p>
          <a:p>
            <a:pPr marL="800100" lvl="1" indent="-342900">
              <a:buClr>
                <a:srgbClr val="A13F3D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Separate the wearer’s speech based on pitch continuity of speech.</a:t>
            </a:r>
          </a:p>
          <a:p>
            <a:pPr marL="800100" lvl="1" indent="-342900">
              <a:buClr>
                <a:srgbClr val="A13F3D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Distinguish between BCVs and interference based on the asymmetry of BCVs of two ears.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CC191F51-C29C-860B-B626-456E6F97E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47" y="2566251"/>
            <a:ext cx="3854332" cy="394743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B03789B-EC13-5364-370E-1C73E1374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40" y="2566251"/>
            <a:ext cx="7005761" cy="3947432"/>
          </a:xfrm>
          <a:prstGeom prst="rect">
            <a:avLst/>
          </a:prstGeom>
        </p:spPr>
      </p:pic>
      <p:sp>
        <p:nvSpPr>
          <p:cNvPr id="38" name="箭头: 右 37">
            <a:extLst>
              <a:ext uri="{FF2B5EF4-FFF2-40B4-BE49-F238E27FC236}">
                <a16:creationId xmlns:a16="http://schemas.microsoft.com/office/drawing/2014/main" id="{7997E13E-646B-3C69-F1F1-91F3CCCA32ED}"/>
              </a:ext>
            </a:extLst>
          </p:cNvPr>
          <p:cNvSpPr/>
          <p:nvPr/>
        </p:nvSpPr>
        <p:spPr>
          <a:xfrm>
            <a:off x="4183133" y="3971368"/>
            <a:ext cx="667658" cy="715490"/>
          </a:xfrm>
          <a:prstGeom prst="rightArrow">
            <a:avLst/>
          </a:prstGeom>
          <a:solidFill>
            <a:schemeClr val="bg2">
              <a:lumMod val="2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574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16A3F-F910-FBC7-4C23-93184073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Profiling Ear Dynamics</a:t>
            </a:r>
            <a:r>
              <a:rPr lang="zh-CN" altLang="en-US" dirty="0"/>
              <a:t>：</a:t>
            </a:r>
            <a:r>
              <a:rPr lang="en-US" altLang="zh-CN" dirty="0"/>
              <a:t>BCVs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9322D2-E437-4CAE-0E2C-3427400BFC44}"/>
              </a:ext>
            </a:extLst>
          </p:cNvPr>
          <p:cNvSpPr/>
          <p:nvPr/>
        </p:nvSpPr>
        <p:spPr>
          <a:xfrm>
            <a:off x="498947" y="966146"/>
            <a:ext cx="108159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Audio-induced earphone vibration interference elimination for BCVs:</a:t>
            </a:r>
          </a:p>
          <a:p>
            <a:pPr marL="800100" lvl="1" indent="-342900">
              <a:buClr>
                <a:srgbClr val="A13F3D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Separate the wearer’s speech based on pitch continuity of speech.</a:t>
            </a:r>
          </a:p>
          <a:p>
            <a:pPr marL="800100" lvl="1" indent="-342900">
              <a:buClr>
                <a:srgbClr val="A13F3D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Distinguish between BCVs and interference based on the asymmetry of BCVs of two ears.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BCV representation extraction:</a:t>
            </a:r>
          </a:p>
          <a:p>
            <a:pPr marL="800100" lvl="1" indent="-342900">
              <a:buClr>
                <a:srgbClr val="A13F3D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Extract the spectrogram as the representation of BCVs.</a:t>
            </a:r>
          </a:p>
        </p:txBody>
      </p:sp>
    </p:spTree>
    <p:extLst>
      <p:ext uri="{BB962C8B-B14F-4D97-AF65-F5344CB8AC3E}">
        <p14:creationId xmlns:p14="http://schemas.microsoft.com/office/powerpoint/2010/main" val="1858663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16A3F-F910-FBC7-4C23-93184073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Handling User Dependence: ECDMs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9322D2-E437-4CAE-0E2C-3427400BFC44}"/>
              </a:ext>
            </a:extLst>
          </p:cNvPr>
          <p:cNvSpPr/>
          <p:nvPr/>
        </p:nvSpPr>
        <p:spPr>
          <a:xfrm>
            <a:off x="498947" y="966146"/>
            <a:ext cx="108159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ECDMs instability reduction:</a:t>
            </a:r>
          </a:p>
          <a:p>
            <a:pPr marL="800100" lvl="1" indent="-342900">
              <a:buClr>
                <a:srgbClr val="A13F3D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Reconstruct the ECDMs based on Procrustes transformation.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94DFA4F-5A92-7E5D-4460-D4E27BA2A099}"/>
                  </a:ext>
                </a:extLst>
              </p:cNvPr>
              <p:cNvSpPr txBox="1"/>
              <p:nvPr/>
            </p:nvSpPr>
            <p:spPr>
              <a:xfrm>
                <a:off x="4242120" y="1984262"/>
                <a:ext cx="2894960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94DFA4F-5A92-7E5D-4460-D4E27BA2A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20" y="1984262"/>
                <a:ext cx="2894960" cy="378502"/>
              </a:xfrm>
              <a:prstGeom prst="rect">
                <a:avLst/>
              </a:prstGeom>
              <a:blipFill>
                <a:blip r:embed="rId3"/>
                <a:stretch>
                  <a:fillRect l="-2105" t="-20968" r="-2737" b="-33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2299693-83F4-E0D8-6373-DCE55CE5B156}"/>
              </a:ext>
            </a:extLst>
          </p:cNvPr>
          <p:cNvSpPr/>
          <p:nvPr/>
        </p:nvSpPr>
        <p:spPr>
          <a:xfrm>
            <a:off x="4354626" y="2302840"/>
            <a:ext cx="2144523" cy="806529"/>
          </a:xfrm>
          <a:custGeom>
            <a:avLst/>
            <a:gdLst>
              <a:gd name="connsiteX0" fmla="*/ 893018 w 1856021"/>
              <a:gd name="connsiteY0" fmla="*/ 0 h 779757"/>
              <a:gd name="connsiteX1" fmla="*/ 987164 w 1856021"/>
              <a:gd name="connsiteY1" fmla="*/ 244226 h 779757"/>
              <a:gd name="connsiteX2" fmla="*/ 1766764 w 1856021"/>
              <a:gd name="connsiteY2" fmla="*/ 244226 h 779757"/>
              <a:gd name="connsiteX3" fmla="*/ 1856021 w 1856021"/>
              <a:gd name="connsiteY3" fmla="*/ 333483 h 779757"/>
              <a:gd name="connsiteX4" fmla="*/ 1856021 w 1856021"/>
              <a:gd name="connsiteY4" fmla="*/ 690500 h 779757"/>
              <a:gd name="connsiteX5" fmla="*/ 1766764 w 1856021"/>
              <a:gd name="connsiteY5" fmla="*/ 779757 h 779757"/>
              <a:gd name="connsiteX6" fmla="*/ 89257 w 1856021"/>
              <a:gd name="connsiteY6" fmla="*/ 779757 h 779757"/>
              <a:gd name="connsiteX7" fmla="*/ 0 w 1856021"/>
              <a:gd name="connsiteY7" fmla="*/ 690500 h 779757"/>
              <a:gd name="connsiteX8" fmla="*/ 0 w 1856021"/>
              <a:gd name="connsiteY8" fmla="*/ 333483 h 779757"/>
              <a:gd name="connsiteX9" fmla="*/ 89257 w 1856021"/>
              <a:gd name="connsiteY9" fmla="*/ 244226 h 779757"/>
              <a:gd name="connsiteX10" fmla="*/ 798873 w 1856021"/>
              <a:gd name="connsiteY10" fmla="*/ 244226 h 77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6021" h="779757">
                <a:moveTo>
                  <a:pt x="893018" y="0"/>
                </a:moveTo>
                <a:lnTo>
                  <a:pt x="987164" y="244226"/>
                </a:lnTo>
                <a:lnTo>
                  <a:pt x="1766764" y="244226"/>
                </a:lnTo>
                <a:cubicBezTo>
                  <a:pt x="1816059" y="244226"/>
                  <a:pt x="1856021" y="284188"/>
                  <a:pt x="1856021" y="333483"/>
                </a:cubicBezTo>
                <a:lnTo>
                  <a:pt x="1856021" y="690500"/>
                </a:lnTo>
                <a:cubicBezTo>
                  <a:pt x="1856021" y="739795"/>
                  <a:pt x="1816059" y="779757"/>
                  <a:pt x="1766764" y="779757"/>
                </a:cubicBezTo>
                <a:lnTo>
                  <a:pt x="89257" y="779757"/>
                </a:lnTo>
                <a:cubicBezTo>
                  <a:pt x="39962" y="779757"/>
                  <a:pt x="0" y="739795"/>
                  <a:pt x="0" y="690500"/>
                </a:cubicBezTo>
                <a:lnTo>
                  <a:pt x="0" y="333483"/>
                </a:lnTo>
                <a:cubicBezTo>
                  <a:pt x="0" y="284188"/>
                  <a:pt x="39962" y="244226"/>
                  <a:pt x="89257" y="244226"/>
                </a:cubicBezTo>
                <a:lnTo>
                  <a:pt x="798873" y="24422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8A5D024B-86F3-189D-C61D-6E1FF599113F}"/>
              </a:ext>
            </a:extLst>
          </p:cNvPr>
          <p:cNvSpPr/>
          <p:nvPr/>
        </p:nvSpPr>
        <p:spPr>
          <a:xfrm rot="18839313">
            <a:off x="6745304" y="1560260"/>
            <a:ext cx="2033080" cy="2389997"/>
          </a:xfrm>
          <a:custGeom>
            <a:avLst/>
            <a:gdLst>
              <a:gd name="connsiteX0" fmla="*/ 469380 w 2033080"/>
              <a:gd name="connsiteY0" fmla="*/ 0 h 2389997"/>
              <a:gd name="connsiteX1" fmla="*/ 576408 w 2033080"/>
              <a:gd name="connsiteY1" fmla="*/ 504226 h 2389997"/>
              <a:gd name="connsiteX2" fmla="*/ 2007808 w 2033080"/>
              <a:gd name="connsiteY2" fmla="*/ 1987076 h 2389997"/>
              <a:gd name="connsiteX3" fmla="*/ 2005559 w 2033080"/>
              <a:gd name="connsiteY3" fmla="*/ 2114462 h 2389997"/>
              <a:gd name="connsiteX4" fmla="*/ 1746300 w 2033080"/>
              <a:gd name="connsiteY4" fmla="*/ 2364725 h 2389997"/>
              <a:gd name="connsiteX5" fmla="*/ 1618915 w 2033080"/>
              <a:gd name="connsiteY5" fmla="*/ 2362476 h 2389997"/>
              <a:gd name="connsiteX6" fmla="*/ 25272 w 2033080"/>
              <a:gd name="connsiteY6" fmla="*/ 711551 h 2389997"/>
              <a:gd name="connsiteX7" fmla="*/ 27521 w 2033080"/>
              <a:gd name="connsiteY7" fmla="*/ 584165 h 2389997"/>
              <a:gd name="connsiteX8" fmla="*/ 286780 w 2033080"/>
              <a:gd name="connsiteY8" fmla="*/ 333902 h 2389997"/>
              <a:gd name="connsiteX9" fmla="*/ 384717 w 2033080"/>
              <a:gd name="connsiteY9" fmla="*/ 315838 h 2389997"/>
              <a:gd name="connsiteX10" fmla="*/ 400089 w 2033080"/>
              <a:gd name="connsiteY10" fmla="*/ 326441 h 238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3080" h="2389997">
                <a:moveTo>
                  <a:pt x="469380" y="0"/>
                </a:moveTo>
                <a:lnTo>
                  <a:pt x="576408" y="504226"/>
                </a:lnTo>
                <a:lnTo>
                  <a:pt x="2007808" y="1987076"/>
                </a:lnTo>
                <a:cubicBezTo>
                  <a:pt x="2042364" y="2022874"/>
                  <a:pt x="2041357" y="2079906"/>
                  <a:pt x="2005559" y="2114462"/>
                </a:cubicBezTo>
                <a:lnTo>
                  <a:pt x="1746300" y="2364725"/>
                </a:lnTo>
                <a:cubicBezTo>
                  <a:pt x="1710502" y="2399281"/>
                  <a:pt x="1653470" y="2398274"/>
                  <a:pt x="1618915" y="2362476"/>
                </a:cubicBezTo>
                <a:lnTo>
                  <a:pt x="25272" y="711551"/>
                </a:lnTo>
                <a:cubicBezTo>
                  <a:pt x="-9284" y="675753"/>
                  <a:pt x="-8277" y="618721"/>
                  <a:pt x="27521" y="584165"/>
                </a:cubicBezTo>
                <a:lnTo>
                  <a:pt x="286780" y="333902"/>
                </a:lnTo>
                <a:cubicBezTo>
                  <a:pt x="313628" y="307985"/>
                  <a:pt x="352421" y="302072"/>
                  <a:pt x="384717" y="315838"/>
                </a:cubicBezTo>
                <a:lnTo>
                  <a:pt x="400089" y="32644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834BC87-C877-224C-BB48-01509F078F5F}"/>
              </a:ext>
            </a:extLst>
          </p:cNvPr>
          <p:cNvSpPr txBox="1"/>
          <p:nvPr/>
        </p:nvSpPr>
        <p:spPr>
          <a:xfrm>
            <a:off x="6398244" y="2638395"/>
            <a:ext cx="28495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Scaling coefficient</a:t>
            </a:r>
            <a:endParaRPr lang="zh-CN" altLang="en-US" sz="22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412C383-8CB1-E817-8886-D799B9428787}"/>
              </a:ext>
            </a:extLst>
          </p:cNvPr>
          <p:cNvSpPr txBox="1"/>
          <p:nvPr/>
        </p:nvSpPr>
        <p:spPr>
          <a:xfrm>
            <a:off x="4301346" y="2623007"/>
            <a:ext cx="21924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Rotation matrix</a:t>
            </a:r>
            <a:endParaRPr lang="zh-CN" altLang="en-US" sz="2200" dirty="0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48A0A19A-9A21-DAE6-DAD3-9656DF3DE658}"/>
              </a:ext>
            </a:extLst>
          </p:cNvPr>
          <p:cNvSpPr/>
          <p:nvPr/>
        </p:nvSpPr>
        <p:spPr>
          <a:xfrm rot="15393687">
            <a:off x="8210226" y="399117"/>
            <a:ext cx="1166889" cy="3404596"/>
          </a:xfrm>
          <a:custGeom>
            <a:avLst/>
            <a:gdLst>
              <a:gd name="connsiteX0" fmla="*/ 1164375 w 1166889"/>
              <a:gd name="connsiteY0" fmla="*/ 696116 h 3404596"/>
              <a:gd name="connsiteX1" fmla="*/ 533905 w 1166889"/>
              <a:gd name="connsiteY1" fmla="*/ 3334678 h 3404596"/>
              <a:gd name="connsiteX2" fmla="*/ 424175 w 1166889"/>
              <a:gd name="connsiteY2" fmla="*/ 3402082 h 3404596"/>
              <a:gd name="connsiteX3" fmla="*/ 69918 w 1166889"/>
              <a:gd name="connsiteY3" fmla="*/ 3317434 h 3404596"/>
              <a:gd name="connsiteX4" fmla="*/ 2514 w 1166889"/>
              <a:gd name="connsiteY4" fmla="*/ 3207705 h 3404596"/>
              <a:gd name="connsiteX5" fmla="*/ 632984 w 1166889"/>
              <a:gd name="connsiteY5" fmla="*/ 569143 h 3404596"/>
              <a:gd name="connsiteX6" fmla="*/ 742714 w 1166889"/>
              <a:gd name="connsiteY6" fmla="*/ 501739 h 3404596"/>
              <a:gd name="connsiteX7" fmla="*/ 770790 w 1166889"/>
              <a:gd name="connsiteY7" fmla="*/ 508448 h 3404596"/>
              <a:gd name="connsiteX8" fmla="*/ 858289 w 1166889"/>
              <a:gd name="connsiteY8" fmla="*/ 0 h 3404596"/>
              <a:gd name="connsiteX9" fmla="*/ 953291 w 1166889"/>
              <a:gd name="connsiteY9" fmla="*/ 552056 h 3404596"/>
              <a:gd name="connsiteX10" fmla="*/ 1096971 w 1166889"/>
              <a:gd name="connsiteY10" fmla="*/ 586387 h 3404596"/>
              <a:gd name="connsiteX11" fmla="*/ 1164375 w 1166889"/>
              <a:gd name="connsiteY11" fmla="*/ 696116 h 340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6889" h="3404596">
                <a:moveTo>
                  <a:pt x="1164375" y="696116"/>
                </a:moveTo>
                <a:lnTo>
                  <a:pt x="533905" y="3334678"/>
                </a:lnTo>
                <a:cubicBezTo>
                  <a:pt x="522217" y="3383592"/>
                  <a:pt x="473089" y="3413770"/>
                  <a:pt x="424175" y="3402082"/>
                </a:cubicBezTo>
                <a:lnTo>
                  <a:pt x="69918" y="3317434"/>
                </a:lnTo>
                <a:cubicBezTo>
                  <a:pt x="21004" y="3305747"/>
                  <a:pt x="-9174" y="3256619"/>
                  <a:pt x="2514" y="3207705"/>
                </a:cubicBezTo>
                <a:lnTo>
                  <a:pt x="632984" y="569143"/>
                </a:lnTo>
                <a:cubicBezTo>
                  <a:pt x="644672" y="520229"/>
                  <a:pt x="693800" y="490051"/>
                  <a:pt x="742714" y="501739"/>
                </a:cubicBezTo>
                <a:lnTo>
                  <a:pt x="770790" y="508448"/>
                </a:lnTo>
                <a:lnTo>
                  <a:pt x="858289" y="0"/>
                </a:lnTo>
                <a:lnTo>
                  <a:pt x="953291" y="552056"/>
                </a:lnTo>
                <a:lnTo>
                  <a:pt x="1096971" y="586387"/>
                </a:lnTo>
                <a:cubicBezTo>
                  <a:pt x="1145885" y="598075"/>
                  <a:pt x="1176063" y="647202"/>
                  <a:pt x="1164375" y="69611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554F98-1301-82B5-F527-27E977F0FDCE}"/>
              </a:ext>
            </a:extLst>
          </p:cNvPr>
          <p:cNvSpPr txBox="1"/>
          <p:nvPr/>
        </p:nvSpPr>
        <p:spPr>
          <a:xfrm>
            <a:off x="7445906" y="1816353"/>
            <a:ext cx="31315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ranslation coefficient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F364C426-3621-243C-BF68-93AC83C9C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13" y="3257956"/>
            <a:ext cx="4300277" cy="312264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7EA976E-0A6F-8E65-6EA5-0EA2AB777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592" y="3257956"/>
            <a:ext cx="4300277" cy="3122648"/>
          </a:xfrm>
          <a:prstGeom prst="rect">
            <a:avLst/>
          </a:prstGeom>
        </p:spPr>
      </p:pic>
      <p:sp>
        <p:nvSpPr>
          <p:cNvPr id="41" name="箭头: 右 40">
            <a:extLst>
              <a:ext uri="{FF2B5EF4-FFF2-40B4-BE49-F238E27FC236}">
                <a16:creationId xmlns:a16="http://schemas.microsoft.com/office/drawing/2014/main" id="{878CCDC5-5254-437C-BE68-8C6E65B248CF}"/>
              </a:ext>
            </a:extLst>
          </p:cNvPr>
          <p:cNvSpPr/>
          <p:nvPr/>
        </p:nvSpPr>
        <p:spPr>
          <a:xfrm>
            <a:off x="4880679" y="4406433"/>
            <a:ext cx="2063652" cy="715490"/>
          </a:xfrm>
          <a:prstGeom prst="rightArrow">
            <a:avLst/>
          </a:prstGeom>
          <a:solidFill>
            <a:schemeClr val="bg2">
              <a:lumMod val="2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48B639A-6691-9488-3C9D-7C2614B4611B}"/>
              </a:ext>
            </a:extLst>
          </p:cNvPr>
          <p:cNvSpPr txBox="1"/>
          <p:nvPr/>
        </p:nvSpPr>
        <p:spPr>
          <a:xfrm>
            <a:off x="4810829" y="3684956"/>
            <a:ext cx="19787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Procrustes transformation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592435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9" grpId="0" animBg="1"/>
      <p:bldP spid="16" grpId="0"/>
      <p:bldP spid="25" grpId="0"/>
      <p:bldP spid="28" grpId="0" animBg="1"/>
      <p:bldP spid="23" grpId="0"/>
      <p:bldP spid="41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16A3F-F910-FBC7-4C23-93184073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Handling User Dependence: BCVs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78E3742-6DFE-80D2-562E-5994F5095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1" y="2444738"/>
            <a:ext cx="709839" cy="709839"/>
          </a:xfrm>
          <a:prstGeom prst="rect">
            <a:avLst/>
          </a:prstGeom>
        </p:spPr>
      </p:pic>
      <p:sp>
        <p:nvSpPr>
          <p:cNvPr id="14" name="思想气泡: 云 13">
            <a:extLst>
              <a:ext uri="{FF2B5EF4-FFF2-40B4-BE49-F238E27FC236}">
                <a16:creationId xmlns:a16="http://schemas.microsoft.com/office/drawing/2014/main" id="{BF19CE3F-6068-452D-B4F5-B12B51DD618E}"/>
              </a:ext>
            </a:extLst>
          </p:cNvPr>
          <p:cNvSpPr/>
          <p:nvPr/>
        </p:nvSpPr>
        <p:spPr>
          <a:xfrm>
            <a:off x="1980518" y="1403503"/>
            <a:ext cx="4128181" cy="1851239"/>
          </a:xfrm>
          <a:prstGeom prst="cloudCallout">
            <a:avLst>
              <a:gd name="adj1" fmla="val -58981"/>
              <a:gd name="adj2" fmla="val 32483"/>
            </a:avLst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EF77BD-3F52-AD18-70BB-06082956A8F9}"/>
              </a:ext>
            </a:extLst>
          </p:cNvPr>
          <p:cNvSpPr txBox="1"/>
          <p:nvPr/>
        </p:nvSpPr>
        <p:spPr>
          <a:xfrm>
            <a:off x="1980518" y="1871637"/>
            <a:ext cx="39122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</a:rPr>
              <a:t>Individual differences in BCVs are very compilated.</a:t>
            </a:r>
            <a:r>
              <a:rPr lang="zh-CN" altLang="en-US" sz="2200" dirty="0">
                <a:latin typeface="Arial" panose="020B0604020202020204" pitchFamily="34" charset="0"/>
              </a:rPr>
              <a:t> </a:t>
            </a:r>
            <a:endParaRPr lang="en-US" altLang="zh-CN" sz="2200" dirty="0">
              <a:latin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28F469C-052C-5354-0B9E-89C0D5A6E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721" y="2329122"/>
            <a:ext cx="982317" cy="982317"/>
          </a:xfrm>
          <a:prstGeom prst="rect">
            <a:avLst/>
          </a:prstGeom>
        </p:spPr>
      </p:pic>
      <p:sp>
        <p:nvSpPr>
          <p:cNvPr id="21" name="思想气泡: 云 20">
            <a:extLst>
              <a:ext uri="{FF2B5EF4-FFF2-40B4-BE49-F238E27FC236}">
                <a16:creationId xmlns:a16="http://schemas.microsoft.com/office/drawing/2014/main" id="{766E45E2-C40C-238C-8887-1F2A900CC880}"/>
              </a:ext>
            </a:extLst>
          </p:cNvPr>
          <p:cNvSpPr/>
          <p:nvPr/>
        </p:nvSpPr>
        <p:spPr>
          <a:xfrm flipH="1">
            <a:off x="6198919" y="1403503"/>
            <a:ext cx="4128181" cy="1851239"/>
          </a:xfrm>
          <a:prstGeom prst="cloudCallout">
            <a:avLst>
              <a:gd name="adj1" fmla="val -57751"/>
              <a:gd name="adj2" fmla="val 37285"/>
            </a:avLst>
          </a:pr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A6B3D26-612A-E616-7D20-444BD9D50F2C}"/>
              </a:ext>
            </a:extLst>
          </p:cNvPr>
          <p:cNvSpPr txBox="1"/>
          <p:nvPr/>
        </p:nvSpPr>
        <p:spPr>
          <a:xfrm>
            <a:off x="6050232" y="1775124"/>
            <a:ext cx="39122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rgbClr val="A13F3D"/>
              </a:buClr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Data augmentation </a:t>
            </a:r>
          </a:p>
          <a:p>
            <a:pPr lvl="1" algn="ctr">
              <a:buClr>
                <a:srgbClr val="A13F3D"/>
              </a:buClr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&amp; </a:t>
            </a:r>
          </a:p>
          <a:p>
            <a:pPr lvl="1" algn="ctr">
              <a:buClr>
                <a:srgbClr val="A13F3D"/>
              </a:buClr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deep learning </a:t>
            </a:r>
            <a:endParaRPr lang="en-US" altLang="zh-CN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01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16A3F-F910-FBC7-4C23-93184073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Handling User Dependence: BCVs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9322D2-E437-4CAE-0E2C-3427400BFC44}"/>
              </a:ext>
            </a:extLst>
          </p:cNvPr>
          <p:cNvSpPr/>
          <p:nvPr/>
        </p:nvSpPr>
        <p:spPr>
          <a:xfrm>
            <a:off x="498947" y="966146"/>
            <a:ext cx="10815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BCVs augmentation:</a:t>
            </a:r>
          </a:p>
          <a:p>
            <a:pPr marL="800100" lvl="1" indent="-342900">
              <a:buClr>
                <a:srgbClr val="A13F3D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</a:rPr>
              <a:t>Basic idea: </a:t>
            </a:r>
            <a:r>
              <a:rPr lang="en-US" altLang="zh-CN" sz="2400" dirty="0">
                <a:latin typeface="Arial" panose="020B0604020202020204" pitchFamily="34" charset="0"/>
              </a:rPr>
              <a:t>decompose the air-conduction speech audio of speaker A into sub-phoneme units and match that of BCVs of speaker B, then generate a new BCVs sample that maintains the voice characteristics of speaker A.</a:t>
            </a:r>
          </a:p>
          <a:p>
            <a:pPr lvl="1">
              <a:buClr>
                <a:srgbClr val="A13F3D"/>
              </a:buClr>
            </a:pP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F79115-4B9C-DA90-E237-52988F52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60" y="2944776"/>
            <a:ext cx="1343044" cy="11137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F067CA-5F52-DC66-F798-7D771FB0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267" y="4099322"/>
            <a:ext cx="1336494" cy="11530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C22288-7E28-DDFA-9ACD-7155C0BD1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408" y="2957476"/>
            <a:ext cx="1913020" cy="1061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5C773D6-7755-0292-F326-A465CE5D1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616" y="4112022"/>
            <a:ext cx="1886812" cy="10940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8463D2D-D87C-6725-F8E5-474045FC8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209" y="3252116"/>
            <a:ext cx="1474074" cy="118581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9A7D2D8-7ED1-B2B2-A9A4-272C0A4AB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401" y="3448660"/>
            <a:ext cx="1493726" cy="79272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590ADFA-16DD-5464-45DA-3020F5299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4402" y="3252116"/>
            <a:ext cx="3799833" cy="118581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8634898-36B5-3D7C-CA28-DB3B6BA8790E}"/>
              </a:ext>
            </a:extLst>
          </p:cNvPr>
          <p:cNvSpPr txBox="1"/>
          <p:nvPr/>
        </p:nvSpPr>
        <p:spPr>
          <a:xfrm>
            <a:off x="5282297" y="4383599"/>
            <a:ext cx="31026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units of TTS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9A4E922-5B93-5765-5C2E-D510FF73DB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7481" y="3579688"/>
            <a:ext cx="1107192" cy="53066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2448075-6F96-F050-AC14-72D791A023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4904" y="3845021"/>
            <a:ext cx="2679537" cy="1251324"/>
          </a:xfrm>
          <a:prstGeom prst="rect">
            <a:avLst/>
          </a:prstGeom>
        </p:spPr>
      </p:pic>
      <p:sp>
        <p:nvSpPr>
          <p:cNvPr id="4" name="思想气泡: 云 3">
            <a:extLst>
              <a:ext uri="{FF2B5EF4-FFF2-40B4-BE49-F238E27FC236}">
                <a16:creationId xmlns:a16="http://schemas.microsoft.com/office/drawing/2014/main" id="{E92CCC54-57F6-F7FB-EC27-011F41DEEE64}"/>
              </a:ext>
            </a:extLst>
          </p:cNvPr>
          <p:cNvSpPr/>
          <p:nvPr/>
        </p:nvSpPr>
        <p:spPr>
          <a:xfrm>
            <a:off x="3578948" y="5053455"/>
            <a:ext cx="2898102" cy="1251324"/>
          </a:xfrm>
          <a:prstGeom prst="cloudCallout">
            <a:avLst>
              <a:gd name="adj1" fmla="val 11133"/>
              <a:gd name="adj2" fmla="val -117894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35AB02-A74F-005C-51BE-4D0201D6BD03}"/>
              </a:ext>
            </a:extLst>
          </p:cNvPr>
          <p:cNvSpPr txBox="1"/>
          <p:nvPr/>
        </p:nvSpPr>
        <p:spPr>
          <a:xfrm>
            <a:off x="3904135" y="5309643"/>
            <a:ext cx="2394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Bilinear spectral space warping</a:t>
            </a:r>
            <a:endParaRPr lang="zh-CN" altLang="en-US" sz="2200" dirty="0"/>
          </a:p>
        </p:txBody>
      </p:sp>
      <p:sp>
        <p:nvSpPr>
          <p:cNvPr id="9" name="思想气泡: 云 8">
            <a:extLst>
              <a:ext uri="{FF2B5EF4-FFF2-40B4-BE49-F238E27FC236}">
                <a16:creationId xmlns:a16="http://schemas.microsoft.com/office/drawing/2014/main" id="{D5F1EBD5-0337-D2EC-43BB-F0D30B3CA3AE}"/>
              </a:ext>
            </a:extLst>
          </p:cNvPr>
          <p:cNvSpPr/>
          <p:nvPr/>
        </p:nvSpPr>
        <p:spPr>
          <a:xfrm>
            <a:off x="6724318" y="5053455"/>
            <a:ext cx="2898102" cy="1251324"/>
          </a:xfrm>
          <a:prstGeom prst="cloudCallout">
            <a:avLst>
              <a:gd name="adj1" fmla="val -37336"/>
              <a:gd name="adj2" fmla="val -115012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8695D1-C60F-3088-0ACD-20DC32267F81}"/>
              </a:ext>
            </a:extLst>
          </p:cNvPr>
          <p:cNvSpPr txBox="1"/>
          <p:nvPr/>
        </p:nvSpPr>
        <p:spPr>
          <a:xfrm>
            <a:off x="7187830" y="5270005"/>
            <a:ext cx="2394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Similar unites searching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27527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 animBg="1"/>
      <p:bldP spid="8" grpId="0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16A3F-F910-FBC7-4C23-93184073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Speech Recognition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9322D2-E437-4CAE-0E2C-3427400BFC44}"/>
              </a:ext>
            </a:extLst>
          </p:cNvPr>
          <p:cNvSpPr/>
          <p:nvPr/>
        </p:nvSpPr>
        <p:spPr>
          <a:xfrm>
            <a:off x="498947" y="966146"/>
            <a:ext cx="10815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CNN-CTC model:</a:t>
            </a:r>
          </a:p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Clr>
                <a:srgbClr val="A13F3D"/>
              </a:buClr>
            </a:pP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16FF379-ADDC-4335-5264-2D4ADD56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47" y="1415330"/>
            <a:ext cx="6393042" cy="43102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2F2126-3FA3-A257-7700-FF1C37271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41" y="5764875"/>
            <a:ext cx="8551541" cy="6283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6F80FF-4406-2E80-5362-FFDFD5C39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399" y="1415330"/>
            <a:ext cx="2657610" cy="41902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743B30-A741-B2EB-B04B-F19230358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436" y="1350641"/>
            <a:ext cx="1807477" cy="425715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DBB1555-D8B0-BD05-CF0A-22F266539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7982" y="2166475"/>
            <a:ext cx="805540" cy="2875426"/>
          </a:xfrm>
          <a:prstGeom prst="rect">
            <a:avLst/>
          </a:prstGeom>
        </p:spPr>
      </p:pic>
      <p:sp>
        <p:nvSpPr>
          <p:cNvPr id="18" name="思想气泡: 云 17">
            <a:extLst>
              <a:ext uri="{FF2B5EF4-FFF2-40B4-BE49-F238E27FC236}">
                <a16:creationId xmlns:a16="http://schemas.microsoft.com/office/drawing/2014/main" id="{404F2F9E-D4F8-D447-4948-5E347815AF6B}"/>
              </a:ext>
            </a:extLst>
          </p:cNvPr>
          <p:cNvSpPr/>
          <p:nvPr/>
        </p:nvSpPr>
        <p:spPr>
          <a:xfrm>
            <a:off x="8797593" y="5013821"/>
            <a:ext cx="3158490" cy="1499861"/>
          </a:xfrm>
          <a:prstGeom prst="cloudCallout">
            <a:avLst>
              <a:gd name="adj1" fmla="val -39719"/>
              <a:gd name="adj2" fmla="val -60578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AEDB0F6-A7E2-6DBD-8EE3-C44EB84617F4}"/>
              </a:ext>
            </a:extLst>
          </p:cNvPr>
          <p:cNvSpPr txBox="1"/>
          <p:nvPr/>
        </p:nvSpPr>
        <p:spPr>
          <a:xfrm>
            <a:off x="9090166" y="5214384"/>
            <a:ext cx="31584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</a:rPr>
              <a:t>The </a:t>
            </a:r>
            <a:r>
              <a:rPr lang="en-US" altLang="zh-CN" sz="2200" dirty="0" err="1">
                <a:latin typeface="Arial" panose="020B0604020202020204" pitchFamily="34" charset="0"/>
              </a:rPr>
              <a:t>the</a:t>
            </a:r>
            <a:r>
              <a:rPr lang="en-US" altLang="zh-CN" sz="2200" dirty="0">
                <a:latin typeface="Arial" panose="020B0604020202020204" pitchFamily="34" charset="0"/>
              </a:rPr>
              <a:t> password </a:t>
            </a:r>
            <a:r>
              <a:rPr lang="en-US" altLang="zh-CN" sz="2200" dirty="0" err="1">
                <a:latin typeface="Arial" panose="020B0604020202020204" pitchFamily="34" charset="0"/>
              </a:rPr>
              <a:t>password</a:t>
            </a:r>
            <a:r>
              <a:rPr lang="en-US" altLang="zh-CN" sz="2200" dirty="0">
                <a:latin typeface="Arial" panose="020B0604020202020204" pitchFamily="34" charset="0"/>
              </a:rPr>
              <a:t> </a:t>
            </a:r>
            <a:r>
              <a:rPr lang="en-US" altLang="zh-CN" sz="2200" dirty="0" err="1">
                <a:latin typeface="Arial" panose="020B0604020202020204" pitchFamily="34" charset="0"/>
              </a:rPr>
              <a:t>password</a:t>
            </a:r>
            <a:r>
              <a:rPr lang="en-US" altLang="zh-CN" sz="2200" dirty="0">
                <a:latin typeface="Arial" panose="020B0604020202020204" pitchFamily="34" charset="0"/>
              </a:rPr>
              <a:t> is 2 2 3 3 4 </a:t>
            </a:r>
            <a:endParaRPr lang="zh-CN" altLang="en-US" sz="22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BFEE3A7-810B-8BA6-8187-D7C0FC838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3639" y="2005827"/>
            <a:ext cx="1287093" cy="334644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74C22AB-3CB6-EBC7-CEB5-255FD6892A62}"/>
              </a:ext>
            </a:extLst>
          </p:cNvPr>
          <p:cNvSpPr txBox="1"/>
          <p:nvPr/>
        </p:nvSpPr>
        <p:spPr>
          <a:xfrm>
            <a:off x="8922821" y="5529791"/>
            <a:ext cx="2958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</a:rPr>
              <a:t>The password is 2 3 4 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04324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0" grpId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46444" y="2147878"/>
            <a:ext cx="5929513" cy="456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Data collection</a:t>
            </a:r>
          </a:p>
          <a:p>
            <a:pPr marL="713700" indent="-342900">
              <a:lnSpc>
                <a:spcPct val="110000"/>
              </a:lnSpc>
              <a:buClr>
                <a:srgbClr val="CD4545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 participants (7 males and 7 females)</a:t>
            </a:r>
          </a:p>
          <a:p>
            <a:pPr marL="713700" indent="-342900">
              <a:lnSpc>
                <a:spcPct val="110000"/>
              </a:lnSpc>
              <a:buClr>
                <a:srgbClr val="CD4545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43 short English conversations consisting of 120 words</a:t>
            </a:r>
          </a:p>
          <a:p>
            <a:pPr marL="713700" indent="-342900">
              <a:lnSpc>
                <a:spcPct val="110000"/>
              </a:lnSpc>
              <a:buClr>
                <a:srgbClr val="CD4545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Each participant records 130-200 minutes</a:t>
            </a:r>
          </a:p>
          <a:p>
            <a:pPr marL="713700" indent="-342900">
              <a:lnSpc>
                <a:spcPct val="110000"/>
              </a:lnSpc>
              <a:buClr>
                <a:srgbClr val="CD4545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User-independent evaluation</a:t>
            </a:r>
          </a:p>
          <a:p>
            <a:pPr marL="713700" indent="-342900">
              <a:lnSpc>
                <a:spcPct val="110000"/>
              </a:lnSpc>
              <a:buClr>
                <a:srgbClr val="CD4545"/>
              </a:buClr>
              <a:buFont typeface="Arial" panose="020B0604020202020204" pitchFamily="34" charset="0"/>
              <a:buChar char="•"/>
            </a:pP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 study</a:t>
            </a:r>
            <a:endParaRPr lang="en-US" altLang="zh-CN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13700" indent="-342900">
              <a:lnSpc>
                <a:spcPct val="110000"/>
              </a:lnSpc>
              <a:buClr>
                <a:srgbClr val="CD4545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Key algorithm evaluation</a:t>
            </a:r>
          </a:p>
          <a:p>
            <a:pPr marL="713700" indent="-342900">
              <a:lnSpc>
                <a:spcPct val="110000"/>
              </a:lnSpc>
              <a:buClr>
                <a:srgbClr val="CD4545"/>
              </a:buClr>
              <a:buFont typeface="Arial" panose="020B0604020202020204" pitchFamily="34" charset="0"/>
              <a:buChar char="•"/>
            </a:pP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mpact factor evaluation</a:t>
            </a:r>
          </a:p>
          <a:p>
            <a:pPr marL="370800">
              <a:lnSpc>
                <a:spcPct val="110000"/>
              </a:lnSpc>
            </a:pP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13700" indent="-342900">
              <a:lnSpc>
                <a:spcPct val="110000"/>
              </a:lnSpc>
              <a:buFontTx/>
              <a:buChar char="-"/>
            </a:pP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6444" y="873082"/>
            <a:ext cx="5929513" cy="121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Prototype</a:t>
            </a:r>
          </a:p>
          <a:p>
            <a:pPr marL="713700" indent="-342900">
              <a:lnSpc>
                <a:spcPct val="110000"/>
              </a:lnSpc>
              <a:buClr>
                <a:srgbClr val="CD4545"/>
              </a:buClr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Three earphone prototypes with different structures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C53214-A490-0CD0-0550-68BF9B21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56" y="1145023"/>
            <a:ext cx="5155747" cy="17794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B60CF32-CB33-5EF6-F37E-76B23F34D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957" y="3012051"/>
            <a:ext cx="5155746" cy="30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7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>
            <a:extLst>
              <a:ext uri="{FF2B5EF4-FFF2-40B4-BE49-F238E27FC236}">
                <a16:creationId xmlns:a16="http://schemas.microsoft.com/office/drawing/2014/main" id="{828A9394-4452-8381-95CE-110317EC0D73}"/>
              </a:ext>
            </a:extLst>
          </p:cNvPr>
          <p:cNvGrpSpPr/>
          <p:nvPr/>
        </p:nvGrpSpPr>
        <p:grpSpPr>
          <a:xfrm>
            <a:off x="1396189" y="4393396"/>
            <a:ext cx="2995688" cy="1980694"/>
            <a:chOff x="1396189" y="4393396"/>
            <a:chExt cx="2995688" cy="1980694"/>
          </a:xfrm>
        </p:grpSpPr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39C7F0FE-10F6-7B68-0ACD-A7E596DF0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6068" flipH="1">
              <a:off x="1396189" y="4827081"/>
              <a:ext cx="1161020" cy="1161020"/>
            </a:xfrm>
            <a:prstGeom prst="rect">
              <a:avLst/>
            </a:prstGeom>
          </p:spPr>
        </p:pic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EADA5F80-3BD9-CC1E-F492-808B97A67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052972" y="4393396"/>
              <a:ext cx="2338905" cy="1980694"/>
            </a:xfrm>
            <a:prstGeom prst="rect">
              <a:avLst/>
            </a:prstGeom>
          </p:spPr>
        </p:pic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5E4C8908-7B47-97A7-B67F-9797421EACB4}"/>
                </a:ext>
              </a:extLst>
            </p:cNvPr>
            <p:cNvSpPr/>
            <p:nvPr/>
          </p:nvSpPr>
          <p:spPr>
            <a:xfrm>
              <a:off x="2138363" y="5272088"/>
              <a:ext cx="233362" cy="223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A759B58-1562-294A-7F76-6F8A3CB22D43}"/>
              </a:ext>
            </a:extLst>
          </p:cNvPr>
          <p:cNvGrpSpPr/>
          <p:nvPr/>
        </p:nvGrpSpPr>
        <p:grpSpPr>
          <a:xfrm>
            <a:off x="2075542" y="1693795"/>
            <a:ext cx="1806579" cy="1968056"/>
            <a:chOff x="1117600" y="1693795"/>
            <a:chExt cx="1806579" cy="1968056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8DC6B90-040E-2088-25DD-B7579C60A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44" t="33202"/>
            <a:stretch/>
          </p:blipFill>
          <p:spPr>
            <a:xfrm flipH="1">
              <a:off x="1117600" y="1797143"/>
              <a:ext cx="1528527" cy="1864708"/>
            </a:xfrm>
            <a:prstGeom prst="rect">
              <a:avLst/>
            </a:prstGeom>
          </p:spPr>
        </p:pic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76A19380-2E16-F377-3F30-44F42B020F69}"/>
                </a:ext>
              </a:extLst>
            </p:cNvPr>
            <p:cNvSpPr/>
            <p:nvPr/>
          </p:nvSpPr>
          <p:spPr>
            <a:xfrm>
              <a:off x="2166799" y="1693795"/>
              <a:ext cx="757380" cy="1238386"/>
            </a:xfrm>
            <a:custGeom>
              <a:avLst/>
              <a:gdLst>
                <a:gd name="connsiteX0" fmla="*/ 139 w 757380"/>
                <a:gd name="connsiteY0" fmla="*/ 51721 h 1238386"/>
                <a:gd name="connsiteX1" fmla="*/ 304939 w 757380"/>
                <a:gd name="connsiteY1" fmla="*/ 651796 h 1238386"/>
                <a:gd name="connsiteX2" fmla="*/ 323989 w 757380"/>
                <a:gd name="connsiteY2" fmla="*/ 923259 h 1238386"/>
                <a:gd name="connsiteX3" fmla="*/ 257314 w 757380"/>
                <a:gd name="connsiteY3" fmla="*/ 1080421 h 1238386"/>
                <a:gd name="connsiteX4" fmla="*/ 504964 w 757380"/>
                <a:gd name="connsiteY4" fmla="*/ 1213771 h 1238386"/>
                <a:gd name="connsiteX5" fmla="*/ 738326 w 757380"/>
                <a:gd name="connsiteY5" fmla="*/ 551784 h 1238386"/>
                <a:gd name="connsiteX6" fmla="*/ 690701 w 757380"/>
                <a:gd name="connsiteY6" fmla="*/ 227934 h 1238386"/>
                <a:gd name="connsiteX7" fmla="*/ 271601 w 757380"/>
                <a:gd name="connsiteY7" fmla="*/ 51721 h 1238386"/>
                <a:gd name="connsiteX8" fmla="*/ 139 w 757380"/>
                <a:gd name="connsiteY8" fmla="*/ 51721 h 12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7380" h="1238386">
                  <a:moveTo>
                    <a:pt x="139" y="51721"/>
                  </a:moveTo>
                  <a:cubicBezTo>
                    <a:pt x="5695" y="151733"/>
                    <a:pt x="250964" y="506540"/>
                    <a:pt x="304939" y="651796"/>
                  </a:cubicBezTo>
                  <a:cubicBezTo>
                    <a:pt x="358914" y="797052"/>
                    <a:pt x="331927" y="851822"/>
                    <a:pt x="323989" y="923259"/>
                  </a:cubicBezTo>
                  <a:cubicBezTo>
                    <a:pt x="316052" y="994697"/>
                    <a:pt x="227152" y="1032002"/>
                    <a:pt x="257314" y="1080421"/>
                  </a:cubicBezTo>
                  <a:cubicBezTo>
                    <a:pt x="287476" y="1128840"/>
                    <a:pt x="424795" y="1301877"/>
                    <a:pt x="504964" y="1213771"/>
                  </a:cubicBezTo>
                  <a:cubicBezTo>
                    <a:pt x="585133" y="1125665"/>
                    <a:pt x="707370" y="716090"/>
                    <a:pt x="738326" y="551784"/>
                  </a:cubicBezTo>
                  <a:cubicBezTo>
                    <a:pt x="769282" y="387478"/>
                    <a:pt x="768489" y="311278"/>
                    <a:pt x="690701" y="227934"/>
                  </a:cubicBezTo>
                  <a:cubicBezTo>
                    <a:pt x="612913" y="144590"/>
                    <a:pt x="386695" y="81090"/>
                    <a:pt x="271601" y="51721"/>
                  </a:cubicBezTo>
                  <a:cubicBezTo>
                    <a:pt x="156507" y="22352"/>
                    <a:pt x="-5417" y="-48291"/>
                    <a:pt x="139" y="517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思想气泡: 云 31">
            <a:extLst>
              <a:ext uri="{FF2B5EF4-FFF2-40B4-BE49-F238E27FC236}">
                <a16:creationId xmlns:a16="http://schemas.microsoft.com/office/drawing/2014/main" id="{06FF481A-1074-CB14-9AD0-0C8A95178292}"/>
              </a:ext>
            </a:extLst>
          </p:cNvPr>
          <p:cNvSpPr/>
          <p:nvPr/>
        </p:nvSpPr>
        <p:spPr>
          <a:xfrm rot="155417">
            <a:off x="3977866" y="1755508"/>
            <a:ext cx="5961450" cy="1971590"/>
          </a:xfrm>
          <a:prstGeom prst="cloudCallout">
            <a:avLst>
              <a:gd name="adj1" fmla="val -59097"/>
              <a:gd name="adj2" fmla="val -22875"/>
            </a:avLst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3654"/>
            <a:ext cx="8643848" cy="590931"/>
          </a:xfrm>
        </p:spPr>
        <p:txBody>
          <a:bodyPr/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8947" y="966146"/>
            <a:ext cx="10815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As earphones become more ubiquitous, there is growing concern about the loss of conversational information.</a:t>
            </a:r>
          </a:p>
        </p:txBody>
      </p:sp>
      <p:sp>
        <p:nvSpPr>
          <p:cNvPr id="39" name="矩形 38"/>
          <p:cNvSpPr/>
          <p:nvPr/>
        </p:nvSpPr>
        <p:spPr>
          <a:xfrm>
            <a:off x="498947" y="3631116"/>
            <a:ext cx="10575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Motion sensors in earphones provide good sensing capability and unrestricted access.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19AA5FD-EEBC-472A-6EFE-741465026C64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6003139" y="2694731"/>
            <a:ext cx="2891919" cy="0"/>
          </a:xfrm>
          <a:prstGeom prst="straightConnector1">
            <a:avLst/>
          </a:prstGeom>
          <a:noFill/>
          <a:ln w="25400">
            <a:solidFill>
              <a:srgbClr val="DC1F0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6F85362-AB06-3766-D7FB-65028CD44F5E}"/>
              </a:ext>
            </a:extLst>
          </p:cNvPr>
          <p:cNvSpPr txBox="1"/>
          <p:nvPr/>
        </p:nvSpPr>
        <p:spPr>
          <a:xfrm>
            <a:off x="6096000" y="1826244"/>
            <a:ext cx="3106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Private speech,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personal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information</a:t>
            </a:r>
            <a:endParaRPr lang="zh-CN" altLang="en-US" sz="2200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BFE2533-0BA6-E1EA-1F01-8C7BA8D5B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024" y="2147231"/>
            <a:ext cx="1413115" cy="11252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5D6D6CE-8CFD-B3C9-E3E1-D9A988EDE2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5058" y="2391563"/>
            <a:ext cx="606335" cy="606335"/>
          </a:xfrm>
          <a:prstGeom prst="rect">
            <a:avLst/>
          </a:prstGeom>
        </p:spPr>
      </p:pic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B31E898C-6C86-CA1A-6FDA-B3B284D49EA0}"/>
              </a:ext>
            </a:extLst>
          </p:cNvPr>
          <p:cNvSpPr/>
          <p:nvPr/>
        </p:nvSpPr>
        <p:spPr>
          <a:xfrm rot="16571980">
            <a:off x="4637792" y="3372701"/>
            <a:ext cx="2063203" cy="3773090"/>
          </a:xfrm>
          <a:custGeom>
            <a:avLst/>
            <a:gdLst>
              <a:gd name="connsiteX0" fmla="*/ 1825956 w 2063203"/>
              <a:gd name="connsiteY0" fmla="*/ 1262220 h 3773090"/>
              <a:gd name="connsiteX1" fmla="*/ 2062292 w 2063203"/>
              <a:gd name="connsiteY1" fmla="*/ 3437846 h 3773090"/>
              <a:gd name="connsiteX2" fmla="*/ 1926211 w 2063203"/>
              <a:gd name="connsiteY2" fmla="*/ 3607094 h 3773090"/>
              <a:gd name="connsiteX3" fmla="*/ 406495 w 2063203"/>
              <a:gd name="connsiteY3" fmla="*/ 3772179 h 3773090"/>
              <a:gd name="connsiteX4" fmla="*/ 237246 w 2063203"/>
              <a:gd name="connsiteY4" fmla="*/ 3636098 h 3773090"/>
              <a:gd name="connsiteX5" fmla="*/ 911 w 2063203"/>
              <a:gd name="connsiteY5" fmla="*/ 1460473 h 3773090"/>
              <a:gd name="connsiteX6" fmla="*/ 136992 w 2063203"/>
              <a:gd name="connsiteY6" fmla="*/ 1291224 h 3773090"/>
              <a:gd name="connsiteX7" fmla="*/ 1078832 w 2063203"/>
              <a:gd name="connsiteY7" fmla="*/ 1188913 h 3773090"/>
              <a:gd name="connsiteX8" fmla="*/ 1328066 w 2063203"/>
              <a:gd name="connsiteY8" fmla="*/ 0 h 3773090"/>
              <a:gd name="connsiteX9" fmla="*/ 1566201 w 2063203"/>
              <a:gd name="connsiteY9" fmla="*/ 1135971 h 3773090"/>
              <a:gd name="connsiteX10" fmla="*/ 1656707 w 2063203"/>
              <a:gd name="connsiteY10" fmla="*/ 1126139 h 3773090"/>
              <a:gd name="connsiteX11" fmla="*/ 1825956 w 2063203"/>
              <a:gd name="connsiteY11" fmla="*/ 1262220 h 377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3203" h="3773090">
                <a:moveTo>
                  <a:pt x="1825956" y="1262220"/>
                </a:moveTo>
                <a:lnTo>
                  <a:pt x="2062292" y="3437846"/>
                </a:lnTo>
                <a:cubicBezTo>
                  <a:pt x="2071451" y="3522161"/>
                  <a:pt x="2010526" y="3597935"/>
                  <a:pt x="1926211" y="3607094"/>
                </a:cubicBezTo>
                <a:lnTo>
                  <a:pt x="406495" y="3772179"/>
                </a:lnTo>
                <a:cubicBezTo>
                  <a:pt x="322180" y="3781338"/>
                  <a:pt x="246405" y="3720413"/>
                  <a:pt x="237246" y="3636098"/>
                </a:cubicBezTo>
                <a:lnTo>
                  <a:pt x="911" y="1460473"/>
                </a:lnTo>
                <a:cubicBezTo>
                  <a:pt x="-8248" y="1376158"/>
                  <a:pt x="52677" y="1300383"/>
                  <a:pt x="136992" y="1291224"/>
                </a:cubicBezTo>
                <a:lnTo>
                  <a:pt x="1078832" y="1188913"/>
                </a:lnTo>
                <a:lnTo>
                  <a:pt x="1328066" y="0"/>
                </a:lnTo>
                <a:lnTo>
                  <a:pt x="1566201" y="1135971"/>
                </a:lnTo>
                <a:lnTo>
                  <a:pt x="1656707" y="1126139"/>
                </a:lnTo>
                <a:cubicBezTo>
                  <a:pt x="1741022" y="1116980"/>
                  <a:pt x="1816797" y="1177905"/>
                  <a:pt x="1825956" y="1262220"/>
                </a:cubicBezTo>
                <a:close/>
              </a:path>
            </a:pathLst>
          </a:cu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36F984B-954F-E498-F964-E5480789953C}"/>
              </a:ext>
            </a:extLst>
          </p:cNvPr>
          <p:cNvSpPr txBox="1"/>
          <p:nvPr/>
        </p:nvSpPr>
        <p:spPr>
          <a:xfrm>
            <a:off x="4957761" y="5722304"/>
            <a:ext cx="26176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Motion sensors</a:t>
            </a:r>
            <a:endParaRPr lang="zh-CN" altLang="en-US" sz="2200" dirty="0"/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CA20B154-F560-A3D2-CEC3-68EAA15B3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4334" y="4601753"/>
            <a:ext cx="1064036" cy="1105763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17D54C1-8ED5-A899-C23E-836FAA8BE2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330489" y="4407180"/>
            <a:ext cx="748631" cy="1073038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A562FB42-5E25-C0E1-F92E-A3BA177E29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5058" y="4968920"/>
            <a:ext cx="606335" cy="606335"/>
          </a:xfrm>
          <a:prstGeom prst="rect">
            <a:avLst/>
          </a:prstGeom>
        </p:spPr>
      </p:pic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FBA8E032-C646-53EE-415F-CF8A4512B0F7}"/>
              </a:ext>
            </a:extLst>
          </p:cNvPr>
          <p:cNvCxnSpPr>
            <a:cxnSpLocks/>
          </p:cNvCxnSpPr>
          <p:nvPr/>
        </p:nvCxnSpPr>
        <p:spPr>
          <a:xfrm flipH="1">
            <a:off x="7490460" y="5264467"/>
            <a:ext cx="1343025" cy="0"/>
          </a:xfrm>
          <a:prstGeom prst="straightConnector1">
            <a:avLst/>
          </a:prstGeom>
          <a:noFill/>
          <a:ln w="25400">
            <a:solidFill>
              <a:srgbClr val="DC1F0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747E6732-ECDA-3733-F715-BAD9D28F206C}"/>
              </a:ext>
            </a:extLst>
          </p:cNvPr>
          <p:cNvSpPr txBox="1"/>
          <p:nvPr/>
        </p:nvSpPr>
        <p:spPr>
          <a:xfrm>
            <a:off x="7637554" y="4780191"/>
            <a:ext cx="10640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/>
              <a:t>Attack</a:t>
            </a:r>
            <a:endParaRPr lang="zh-CN" altLang="en-US" sz="2200" dirty="0"/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F31F24DD-3A1D-3BD2-E323-6477F8DC797B}"/>
              </a:ext>
            </a:extLst>
          </p:cNvPr>
          <p:cNvCxnSpPr>
            <a:cxnSpLocks/>
          </p:cNvCxnSpPr>
          <p:nvPr/>
        </p:nvCxnSpPr>
        <p:spPr>
          <a:xfrm>
            <a:off x="7490460" y="5416867"/>
            <a:ext cx="1343025" cy="0"/>
          </a:xfrm>
          <a:prstGeom prst="straightConnector1">
            <a:avLst/>
          </a:prstGeom>
          <a:noFill/>
          <a:ln w="25400">
            <a:solidFill>
              <a:srgbClr val="DC1F0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文本框 84">
            <a:extLst>
              <a:ext uri="{FF2B5EF4-FFF2-40B4-BE49-F238E27FC236}">
                <a16:creationId xmlns:a16="http://schemas.microsoft.com/office/drawing/2014/main" id="{51859FC2-BA0C-F2F8-6A19-1C1E178A92C5}"/>
              </a:ext>
            </a:extLst>
          </p:cNvPr>
          <p:cNvSpPr txBox="1"/>
          <p:nvPr/>
        </p:nvSpPr>
        <p:spPr>
          <a:xfrm>
            <a:off x="7656312" y="5454189"/>
            <a:ext cx="10640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/>
              <a:t>Speech</a:t>
            </a:r>
            <a:endParaRPr lang="zh-CN" altLang="en-US" sz="2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907F6CA-F492-E734-B80B-63CF5F8256D6}"/>
              </a:ext>
            </a:extLst>
          </p:cNvPr>
          <p:cNvSpPr/>
          <p:nvPr/>
        </p:nvSpPr>
        <p:spPr>
          <a:xfrm>
            <a:off x="-719976" y="-257175"/>
            <a:ext cx="13296900" cy="7372350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6">
            <a:extLst>
              <a:ext uri="{FF2B5EF4-FFF2-40B4-BE49-F238E27FC236}">
                <a16:creationId xmlns:a16="http://schemas.microsoft.com/office/drawing/2014/main" id="{D96FB66F-282D-AF43-C293-7D67AA60EEAF}"/>
              </a:ext>
            </a:extLst>
          </p:cNvPr>
          <p:cNvSpPr/>
          <p:nvPr/>
        </p:nvSpPr>
        <p:spPr>
          <a:xfrm>
            <a:off x="439398" y="3268149"/>
            <a:ext cx="11393908" cy="866396"/>
          </a:xfrm>
          <a:prstGeom prst="roundRect">
            <a:avLst>
              <a:gd name="adj" fmla="val 19931"/>
            </a:avLst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Can the motion sensors embedded in earphones pick up the wearer’s speech during everyday life?</a:t>
            </a:r>
          </a:p>
        </p:txBody>
      </p:sp>
    </p:spTree>
    <p:extLst>
      <p:ext uri="{BB962C8B-B14F-4D97-AF65-F5344CB8AC3E}">
        <p14:creationId xmlns:p14="http://schemas.microsoft.com/office/powerpoint/2010/main" val="328619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/>
      <p:bldP spid="39" grpId="0"/>
      <p:bldP spid="12" grpId="0"/>
      <p:bldP spid="56" grpId="0" animBg="1"/>
      <p:bldP spid="58" grpId="0"/>
      <p:bldP spid="82" grpId="0"/>
      <p:bldP spid="85" grpId="0"/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C7788-1630-A5AD-A75F-6C0252FD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User-Independent Evaluation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F4E486-06E4-D98A-7985-89E41F1FA584}"/>
              </a:ext>
            </a:extLst>
          </p:cNvPr>
          <p:cNvSpPr/>
          <p:nvPr/>
        </p:nvSpPr>
        <p:spPr>
          <a:xfrm>
            <a:off x="646444" y="873082"/>
            <a:ext cx="10522086" cy="121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Leave-one-participant-out evaluation: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Use data from one participant for testing and data from the remaining participants for training.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B18B752-38B8-66ED-040D-1B1096FECE6F}"/>
              </a:ext>
            </a:extLst>
          </p:cNvPr>
          <p:cNvSpPr/>
          <p:nvPr/>
        </p:nvSpPr>
        <p:spPr>
          <a:xfrm>
            <a:off x="428172" y="5464262"/>
            <a:ext cx="11335656" cy="849453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 of the 14 participants receive precision, recall, and detection ratio above 85%.</a:t>
            </a:r>
            <a:endParaRPr lang="en-US" altLang="zh-CN" sz="24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All participants 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receive precision, recall, and detection ratio above 70%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zh-CN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79FA5E-7A99-7A9A-0EA5-42F3FCBEC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67" y="2136216"/>
            <a:ext cx="5677353" cy="3376680"/>
          </a:xfrm>
          <a:prstGeom prst="rect">
            <a:avLst/>
          </a:prstGeom>
        </p:spPr>
      </p:pic>
      <p:sp>
        <p:nvSpPr>
          <p:cNvPr id="18" name="思想气泡: 云 17">
            <a:extLst>
              <a:ext uri="{FF2B5EF4-FFF2-40B4-BE49-F238E27FC236}">
                <a16:creationId xmlns:a16="http://schemas.microsoft.com/office/drawing/2014/main" id="{88505692-CF18-8C7E-D078-6CE021BD824F}"/>
              </a:ext>
            </a:extLst>
          </p:cNvPr>
          <p:cNvSpPr/>
          <p:nvPr/>
        </p:nvSpPr>
        <p:spPr>
          <a:xfrm>
            <a:off x="7271657" y="2656114"/>
            <a:ext cx="4702629" cy="2264229"/>
          </a:xfrm>
          <a:prstGeom prst="cloudCallout">
            <a:avLst>
              <a:gd name="adj1" fmla="val -15271"/>
              <a:gd name="adj2" fmla="val 77244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44D5C5A-D62E-B7BE-38C5-F809DE7F5E4A}"/>
              </a:ext>
            </a:extLst>
          </p:cNvPr>
          <p:cNvSpPr txBox="1"/>
          <p:nvPr/>
        </p:nvSpPr>
        <p:spPr>
          <a:xfrm>
            <a:off x="7959951" y="3052647"/>
            <a:ext cx="40349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ratio of the number of correctly recognized words to the total number of predicted words in a sequence.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79693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8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C7788-1630-A5AD-A75F-6C0252FD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Case Study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F4E486-06E4-D98A-7985-89E41F1FA584}"/>
              </a:ext>
            </a:extLst>
          </p:cNvPr>
          <p:cNvSpPr/>
          <p:nvPr/>
        </p:nvSpPr>
        <p:spPr>
          <a:xfrm>
            <a:off x="646444" y="873082"/>
            <a:ext cx="10738480" cy="2396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Eavesdropping on the wearer’s speech during phone conversations: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Three new participants (2 males and 1 female).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Three cases: </a:t>
            </a:r>
            <a:r>
              <a:rPr lang="en-US" altLang="zh-CN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sitting, ii) sitting and nodding (light body motion), and iii) walking (intense body motion).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The conversation script is designed to include “The password is” and a random 6-digits password.</a:t>
            </a:r>
            <a:endParaRPr lang="en-US" altLang="zh-CN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C7788-1630-A5AD-A75F-6C0252FD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Case Study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F4E486-06E4-D98A-7985-89E41F1FA584}"/>
              </a:ext>
            </a:extLst>
          </p:cNvPr>
          <p:cNvSpPr/>
          <p:nvPr/>
        </p:nvSpPr>
        <p:spPr>
          <a:xfrm>
            <a:off x="646444" y="873082"/>
            <a:ext cx="10738480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Eavesdropping on the wearer’s speech during phone conversations: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E0583A1-0609-8F29-75F6-F7041B6E6BD0}"/>
              </a:ext>
            </a:extLst>
          </p:cNvPr>
          <p:cNvSpPr/>
          <p:nvPr/>
        </p:nvSpPr>
        <p:spPr>
          <a:xfrm>
            <a:off x="1498879" y="5046917"/>
            <a:ext cx="9194242" cy="938001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EarSpy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 is very accurate in the sitting case.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EarSpy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 is practical even when the user involves body motions.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842701-0F83-B4A7-CD5E-D7D194503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954" y="1514650"/>
            <a:ext cx="5568092" cy="33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6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C7788-1630-A5AD-A75F-6C0252FD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Key Algorithms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F4E486-06E4-D98A-7985-89E41F1FA584}"/>
              </a:ext>
            </a:extLst>
          </p:cNvPr>
          <p:cNvSpPr/>
          <p:nvPr/>
        </p:nvSpPr>
        <p:spPr>
          <a:xfrm>
            <a:off x="652529" y="873082"/>
            <a:ext cx="4865714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Earphone vibration interference elimination (EVIE):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FCD4EEF-55EA-98B4-1A0C-5165C4FB8EF6}"/>
              </a:ext>
            </a:extLst>
          </p:cNvPr>
          <p:cNvSpPr/>
          <p:nvPr/>
        </p:nvSpPr>
        <p:spPr>
          <a:xfrm>
            <a:off x="6953636" y="5747329"/>
            <a:ext cx="4224271" cy="638957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EIR and DA are critical.</a:t>
            </a:r>
            <a:endParaRPr lang="en-US" altLang="zh-CN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A17AFD-820D-FADA-142B-7798C3B7B4D3}"/>
              </a:ext>
            </a:extLst>
          </p:cNvPr>
          <p:cNvSpPr/>
          <p:nvPr/>
        </p:nvSpPr>
        <p:spPr>
          <a:xfrm>
            <a:off x="6480580" y="873082"/>
            <a:ext cx="5170382" cy="195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Handling user dependence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Case 1: EIR=0,</a:t>
            </a:r>
            <a:r>
              <a:rPr lang="zh-CN" altLang="en-US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DA=0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Case 2: EIR=1, DA=0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Case 3: EIR=0, DA=1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Case 4: EIR=1, DA=1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ED1ABC-70C6-BDE6-26BE-EA4F4BDB8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13" y="1907609"/>
            <a:ext cx="5058546" cy="30427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9E6B85-6134-4726-AD4F-AFB495372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256" y="2704547"/>
            <a:ext cx="5033030" cy="3042782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5F34817-A9FA-7D52-9955-22007D893B62}"/>
              </a:ext>
            </a:extLst>
          </p:cNvPr>
          <p:cNvSpPr/>
          <p:nvPr/>
        </p:nvSpPr>
        <p:spPr>
          <a:xfrm>
            <a:off x="556113" y="4950392"/>
            <a:ext cx="5264116" cy="1435894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EVIE can significantly increase the precision, recall, and detection ratio in both music and voice call cases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25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CC4686-D754-33B4-D0E8-2B7266B9E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51" y="1489640"/>
            <a:ext cx="5034869" cy="304389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DEC7788-1630-A5AD-A75F-6C0252FD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Practical Issues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F4E486-06E4-D98A-7985-89E41F1FA584}"/>
              </a:ext>
            </a:extLst>
          </p:cNvPr>
          <p:cNvSpPr/>
          <p:nvPr/>
        </p:nvSpPr>
        <p:spPr>
          <a:xfrm>
            <a:off x="652529" y="873082"/>
            <a:ext cx="4865714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Impact of sampling rate: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FCD4EEF-55EA-98B4-1A0C-5165C4FB8EF6}"/>
              </a:ext>
            </a:extLst>
          </p:cNvPr>
          <p:cNvSpPr/>
          <p:nvPr/>
        </p:nvSpPr>
        <p:spPr>
          <a:xfrm>
            <a:off x="6241095" y="5919235"/>
            <a:ext cx="5539887" cy="467051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Mixed data improves system performance.</a:t>
            </a:r>
            <a:endParaRPr lang="en-US" altLang="zh-CN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A17AFD-820D-FADA-142B-7798C3B7B4D3}"/>
              </a:ext>
            </a:extLst>
          </p:cNvPr>
          <p:cNvSpPr/>
          <p:nvPr/>
        </p:nvSpPr>
        <p:spPr>
          <a:xfrm>
            <a:off x="6080530" y="873082"/>
            <a:ext cx="5539887" cy="2092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Impact of hardware difference: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Case 1-3: leave-one-device evaluation</a:t>
            </a:r>
          </a:p>
          <a:p>
            <a:pPr lvl="1">
              <a:lnSpc>
                <a:spcPct val="110000"/>
              </a:lnSpc>
              <a:buClr>
                <a:srgbClr val="A13F3D"/>
              </a:buClr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 Case 4: All data mixed (70% training, 30% testing)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5F34817-A9FA-7D52-9955-22007D893B62}"/>
              </a:ext>
            </a:extLst>
          </p:cNvPr>
          <p:cNvSpPr/>
          <p:nvPr/>
        </p:nvSpPr>
        <p:spPr>
          <a:xfrm>
            <a:off x="556112" y="4950392"/>
            <a:ext cx="5539887" cy="1435894"/>
          </a:xfrm>
          <a:prstGeom prst="roundRect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Performance improves when sampling rate increases from 400Hz to 800Hz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Performance come to saturation as </a:t>
            </a: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sampling rate increases to 100Hz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91C758-5C42-EFAF-7C42-189C5A73C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19" y="2918577"/>
            <a:ext cx="5034869" cy="30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28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0949" y="1143240"/>
            <a:ext cx="11562080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reveal the risk of speech eavesdropping via earphone’s motion sensors.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8" name="矩形 7"/>
          <p:cNvSpPr/>
          <p:nvPr/>
        </p:nvSpPr>
        <p:spPr>
          <a:xfrm>
            <a:off x="567610" y="1594713"/>
            <a:ext cx="10709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i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EarSpy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leverages the accelerometer to capture the speech-induced ear dynamics including BCVs and ECDMs, then parses them to infer speech content.</a:t>
            </a:r>
          </a:p>
        </p:txBody>
      </p:sp>
      <p:sp>
        <p:nvSpPr>
          <p:cNvPr id="11" name="矩形 10"/>
          <p:cNvSpPr/>
          <p:nvPr/>
        </p:nvSpPr>
        <p:spPr>
          <a:xfrm>
            <a:off x="220949" y="2374020"/>
            <a:ext cx="11562080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present several effective methods to achieve </a:t>
            </a:r>
            <a:r>
              <a:rPr lang="en-US" altLang="zh-CN" sz="2400" i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EarSpy</a:t>
            </a: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567610" y="2836256"/>
            <a:ext cx="105880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Audio-induced earphone vibration interference elimination based on pitch tracking.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ECDMs Instability Reduction based on Procrustes transformation.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Data augmentation to generate BCVs for multiple subjects based on their air-conduction speech.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Speech recognition based on CNN-CTC technology.</a:t>
            </a:r>
          </a:p>
        </p:txBody>
      </p:sp>
      <p:sp>
        <p:nvSpPr>
          <p:cNvPr id="13" name="矩形 12"/>
          <p:cNvSpPr/>
          <p:nvPr/>
        </p:nvSpPr>
        <p:spPr>
          <a:xfrm>
            <a:off x="220949" y="4939961"/>
            <a:ext cx="11562080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design prototypes and conduct experiments with 14 participants.</a:t>
            </a:r>
          </a:p>
        </p:txBody>
      </p:sp>
      <p:sp>
        <p:nvSpPr>
          <p:cNvPr id="14" name="矩形 13"/>
          <p:cNvSpPr/>
          <p:nvPr/>
        </p:nvSpPr>
        <p:spPr>
          <a:xfrm>
            <a:off x="567610" y="5400608"/>
            <a:ext cx="10709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i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EarSpy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is highly effective and robust to varying sampling rates, speech loudness, and hardware.</a:t>
            </a:r>
          </a:p>
        </p:txBody>
      </p:sp>
    </p:spTree>
    <p:extLst>
      <p:ext uri="{BB962C8B-B14F-4D97-AF65-F5344CB8AC3E}">
        <p14:creationId xmlns:p14="http://schemas.microsoft.com/office/powerpoint/2010/main" val="687948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0727" y="772593"/>
            <a:ext cx="9503769" cy="2067157"/>
            <a:chOff x="2097897" y="2388923"/>
            <a:chExt cx="7502429" cy="2756209"/>
          </a:xfrm>
        </p:grpSpPr>
        <p:sp>
          <p:nvSpPr>
            <p:cNvPr id="3" name="矩形 2"/>
            <p:cNvSpPr/>
            <p:nvPr/>
          </p:nvSpPr>
          <p:spPr>
            <a:xfrm>
              <a:off x="2097897" y="2498254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Thanks!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72065" y="2443590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FFFFFF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246233" y="2388923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015C31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0727" y="2418513"/>
            <a:ext cx="9503769" cy="1505466"/>
            <a:chOff x="2097897" y="2388923"/>
            <a:chExt cx="7502429" cy="2007287"/>
          </a:xfrm>
        </p:grpSpPr>
        <p:sp>
          <p:nvSpPr>
            <p:cNvPr id="11" name="矩形 10"/>
            <p:cNvSpPr/>
            <p:nvPr/>
          </p:nvSpPr>
          <p:spPr>
            <a:xfrm>
              <a:off x="2097897" y="2498254"/>
              <a:ext cx="7354093" cy="1897956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&amp;</a:t>
              </a:r>
              <a:endParaRPr lang="zh-CN" altLang="en-US" sz="880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72065" y="2443590"/>
              <a:ext cx="7354093" cy="1897956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solidFill>
                    <a:srgbClr val="FFFFFF"/>
                  </a:solidFill>
                </a:rPr>
                <a:t>&amp;</a:t>
              </a:r>
              <a:endParaRPr lang="zh-CN" altLang="en-US" sz="880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46233" y="2388923"/>
              <a:ext cx="7354093" cy="189795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>
                  <a:ln w="0">
                    <a:noFill/>
                  </a:ln>
                  <a:solidFill>
                    <a:srgbClr val="015C31"/>
                  </a:solidFill>
                </a:rPr>
                <a:t>&amp;</a:t>
              </a:r>
              <a:endParaRPr lang="zh-CN" altLang="en-US" sz="880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0727" y="3325564"/>
            <a:ext cx="9503769" cy="2074215"/>
            <a:chOff x="1103270" y="4255300"/>
            <a:chExt cx="9503769" cy="2074215"/>
          </a:xfrm>
        </p:grpSpPr>
        <p:sp>
          <p:nvSpPr>
            <p:cNvPr id="15" name="矩形 14"/>
            <p:cNvSpPr/>
            <p:nvPr/>
          </p:nvSpPr>
          <p:spPr>
            <a:xfrm>
              <a:off x="1103270" y="4344356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Questions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7223" y="4296398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FFFFFF"/>
                  </a:solidFill>
                </a:rPr>
                <a:t>Questions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91176" y="4255300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015C31"/>
                  </a:solidFill>
                </a:rPr>
                <a:t>Questions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531586" y="5636196"/>
            <a:ext cx="752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13F3D"/>
              </a:buClr>
            </a:pPr>
            <a:r>
              <a:rPr lang="en-US" altLang="zh-CN" sz="2200" dirty="0" err="1"/>
              <a:t>Yetong</a:t>
            </a:r>
            <a:r>
              <a:rPr lang="en-US" altLang="zh-CN" sz="2200" dirty="0"/>
              <a:t> Cao</a:t>
            </a:r>
          </a:p>
          <a:p>
            <a:pPr algn="ctr">
              <a:buClr>
                <a:srgbClr val="A13F3D"/>
              </a:buClr>
            </a:pPr>
            <a:r>
              <a:rPr lang="en-US" altLang="zh-CN" sz="2200" dirty="0"/>
              <a:t>yetongcao@bit.edu.cn</a:t>
            </a:r>
          </a:p>
        </p:txBody>
      </p:sp>
    </p:spTree>
    <p:extLst>
      <p:ext uri="{BB962C8B-B14F-4D97-AF65-F5344CB8AC3E}">
        <p14:creationId xmlns:p14="http://schemas.microsoft.com/office/powerpoint/2010/main" val="76516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311354"/>
            <a:ext cx="8643848" cy="535531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Existing Works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8947" y="966146"/>
            <a:ext cx="1119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13F3D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Motion sensors are sensitive enough to measure sound vibrations.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4AF608-AE3A-E4B9-C543-AA98F255A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1" y="1699483"/>
            <a:ext cx="2818830" cy="12820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6C4FAE1-F71B-EBC1-8A8D-335935760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93" y="4012919"/>
            <a:ext cx="3338487" cy="12820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7F7370B-A24A-128D-F83E-CB19AC2D9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482" y="1708950"/>
            <a:ext cx="3584488" cy="121497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4687524-2B81-0E2B-A66D-8C3768A0E816}"/>
              </a:ext>
            </a:extLst>
          </p:cNvPr>
          <p:cNvSpPr/>
          <p:nvPr/>
        </p:nvSpPr>
        <p:spPr>
          <a:xfrm>
            <a:off x="4745512" y="3078207"/>
            <a:ext cx="1778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AccelEve</a:t>
            </a:r>
            <a:endParaRPr lang="en-US" altLang="zh-CN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NDSS’20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B213C39-57A2-D0C9-D3AA-04112C62D791}"/>
              </a:ext>
            </a:extLst>
          </p:cNvPr>
          <p:cNvSpPr/>
          <p:nvPr/>
        </p:nvSpPr>
        <p:spPr>
          <a:xfrm>
            <a:off x="690687" y="3078207"/>
            <a:ext cx="2613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Gyrophone</a:t>
            </a:r>
            <a:endParaRPr lang="en-US" altLang="zh-CN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S&amp;P’18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CDBA1ED-98FF-5CD5-44A6-8D67FD54A600}"/>
              </a:ext>
            </a:extLst>
          </p:cNvPr>
          <p:cNvSpPr/>
          <p:nvPr/>
        </p:nvSpPr>
        <p:spPr>
          <a:xfrm>
            <a:off x="993922" y="5533806"/>
            <a:ext cx="2006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Vibphone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UbiComp’21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884C34C-4684-EDF1-64D1-EFF7062B0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481" y="3765039"/>
            <a:ext cx="3308490" cy="155627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2629B15-0EC9-6652-C555-6A57AD0EEFC7}"/>
              </a:ext>
            </a:extLst>
          </p:cNvPr>
          <p:cNvSpPr/>
          <p:nvPr/>
        </p:nvSpPr>
        <p:spPr>
          <a:xfrm>
            <a:off x="4745512" y="5533806"/>
            <a:ext cx="1778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FaceMic</a:t>
            </a:r>
            <a:endParaRPr lang="en-US" altLang="zh-CN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MobiCom’21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A7B36D5E-082B-937A-D51C-7A97AAD78563}"/>
              </a:ext>
            </a:extLst>
          </p:cNvPr>
          <p:cNvSpPr/>
          <p:nvPr/>
        </p:nvSpPr>
        <p:spPr>
          <a:xfrm>
            <a:off x="7734311" y="1348690"/>
            <a:ext cx="4178299" cy="1729517"/>
          </a:xfrm>
          <a:prstGeom prst="cloudCallout">
            <a:avLst>
              <a:gd name="adj1" fmla="val -59418"/>
              <a:gd name="adj2" fmla="val 66172"/>
            </a:avLst>
          </a:prstGeom>
          <a:solidFill>
            <a:srgbClr val="4FADA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CE70ED-E609-E6E2-5B78-74DB84DC6F2E}"/>
              </a:ext>
            </a:extLst>
          </p:cNvPr>
          <p:cNvSpPr/>
          <p:nvPr/>
        </p:nvSpPr>
        <p:spPr>
          <a:xfrm>
            <a:off x="8208133" y="1673611"/>
            <a:ext cx="34738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13F3D"/>
              </a:buClr>
            </a:pPr>
            <a:r>
              <a:rPr lang="en-US" altLang="zh-CN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They </a:t>
            </a:r>
            <a:r>
              <a:rPr lang="en-US" altLang="zh-CN" sz="2200" dirty="0">
                <a:solidFill>
                  <a:srgbClr val="CD4545"/>
                </a:solidFill>
                <a:latin typeface="Arial" panose="020B0604020202020204" pitchFamily="34" charset="0"/>
              </a:rPr>
              <a:t>can not 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</a:rPr>
              <a:t>be applied to speech eavesdropping via earphones</a:t>
            </a:r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57CAADE-FD26-1E93-AF87-4DA0C9356A8B}"/>
              </a:ext>
            </a:extLst>
          </p:cNvPr>
          <p:cNvGrpSpPr/>
          <p:nvPr/>
        </p:nvGrpSpPr>
        <p:grpSpPr>
          <a:xfrm>
            <a:off x="7448044" y="4335401"/>
            <a:ext cx="4424451" cy="626914"/>
            <a:chOff x="7448044" y="4335401"/>
            <a:chExt cx="4424451" cy="62691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1D370D1-BA40-DBDD-7C7E-7FD3649D8895}"/>
                </a:ext>
              </a:extLst>
            </p:cNvPr>
            <p:cNvSpPr/>
            <p:nvPr/>
          </p:nvSpPr>
          <p:spPr>
            <a:xfrm>
              <a:off x="8156166" y="4448803"/>
              <a:ext cx="37163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i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More complicated interference.</a:t>
              </a:r>
              <a:endParaRPr lang="zh-CN" altLang="en-US" sz="20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B672BA4-E418-89C1-03B6-F6104C8BD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044" y="4335401"/>
              <a:ext cx="626914" cy="626914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7356B33-F53C-39CF-F08B-12C63816F645}"/>
              </a:ext>
            </a:extLst>
          </p:cNvPr>
          <p:cNvGrpSpPr/>
          <p:nvPr/>
        </p:nvGrpSpPr>
        <p:grpSpPr>
          <a:xfrm>
            <a:off x="7448044" y="3620616"/>
            <a:ext cx="4328034" cy="626914"/>
            <a:chOff x="7448044" y="3620616"/>
            <a:chExt cx="4328034" cy="62691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99A7D05-497E-61FF-B1C9-ECCEE35FA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044" y="3620616"/>
              <a:ext cx="626914" cy="626914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AAE034A-8C46-9491-0489-CCFC7E19036C}"/>
                </a:ext>
              </a:extLst>
            </p:cNvPr>
            <p:cNvSpPr/>
            <p:nvPr/>
          </p:nvSpPr>
          <p:spPr>
            <a:xfrm>
              <a:off x="8156166" y="3734018"/>
              <a:ext cx="36199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i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Different signal patterns.</a:t>
              </a:r>
              <a:endParaRPr lang="zh-CN" altLang="en-US" sz="20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3A63BC3-6F64-AB89-D2E2-59857C8AA6D5}"/>
              </a:ext>
            </a:extLst>
          </p:cNvPr>
          <p:cNvGrpSpPr/>
          <p:nvPr/>
        </p:nvGrpSpPr>
        <p:grpSpPr>
          <a:xfrm>
            <a:off x="7448044" y="5050186"/>
            <a:ext cx="4424452" cy="626914"/>
            <a:chOff x="7448044" y="5050186"/>
            <a:chExt cx="4424452" cy="626914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D5570A7-D527-7C4E-6BA5-4613F6BE66CD}"/>
                </a:ext>
              </a:extLst>
            </p:cNvPr>
            <p:cNvSpPr/>
            <p:nvPr/>
          </p:nvSpPr>
          <p:spPr>
            <a:xfrm>
              <a:off x="8156166" y="5163588"/>
              <a:ext cx="37163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i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No additional data.</a:t>
              </a:r>
              <a:endParaRPr lang="zh-CN" altLang="en-US" sz="2000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BCBF12C-4BCA-3413-979E-3F15359C3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044" y="5050186"/>
              <a:ext cx="626914" cy="626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292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4" grpId="0"/>
      <p:bldP spid="1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93A4C0B8-4A2C-2485-D677-E249C3EF0D1D}"/>
              </a:ext>
            </a:extLst>
          </p:cNvPr>
          <p:cNvSpPr txBox="1">
            <a:spLocks/>
          </p:cNvSpPr>
          <p:nvPr/>
        </p:nvSpPr>
        <p:spPr>
          <a:xfrm>
            <a:off x="1606550" y="311354"/>
            <a:ext cx="86438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Basic Idea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FC6B8E1-874F-C3C0-6801-8245738D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226" y="1381971"/>
            <a:ext cx="3969437" cy="4659452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9EFA5318-023E-4FA3-A73A-19E3A1F6FCE4}"/>
              </a:ext>
            </a:extLst>
          </p:cNvPr>
          <p:cNvGrpSpPr/>
          <p:nvPr/>
        </p:nvGrpSpPr>
        <p:grpSpPr>
          <a:xfrm>
            <a:off x="585841" y="1281280"/>
            <a:ext cx="4672211" cy="2735608"/>
            <a:chOff x="1247774" y="1319380"/>
            <a:chExt cx="4672211" cy="273560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41795EF-E699-17FB-17CA-88F9C0C71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7774" y="1319380"/>
              <a:ext cx="3742547" cy="2321621"/>
            </a:xfrm>
            <a:prstGeom prst="rect">
              <a:avLst/>
            </a:prstGeom>
          </p:spPr>
        </p:pic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BB668306-63B5-01DB-3165-CF0237AA7A77}"/>
                </a:ext>
              </a:extLst>
            </p:cNvPr>
            <p:cNvCxnSpPr>
              <a:cxnSpLocks/>
            </p:cNvCxnSpPr>
            <p:nvPr/>
          </p:nvCxnSpPr>
          <p:spPr>
            <a:xfrm>
              <a:off x="4937095" y="3100098"/>
              <a:ext cx="982890" cy="954890"/>
            </a:xfrm>
            <a:prstGeom prst="line">
              <a:avLst/>
            </a:prstGeom>
            <a:ln w="53975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919300C-8A58-A051-33A3-9DB41B55BF93}"/>
              </a:ext>
            </a:extLst>
          </p:cNvPr>
          <p:cNvGrpSpPr/>
          <p:nvPr/>
        </p:nvGrpSpPr>
        <p:grpSpPr>
          <a:xfrm>
            <a:off x="585842" y="3719802"/>
            <a:ext cx="5009038" cy="2321621"/>
            <a:chOff x="1247775" y="3757902"/>
            <a:chExt cx="5009038" cy="2321621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1E3C8EF-9349-2408-3434-22527931A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7775" y="3757902"/>
              <a:ext cx="3742547" cy="2321621"/>
            </a:xfrm>
            <a:prstGeom prst="rect">
              <a:avLst/>
            </a:prstGeom>
          </p:spPr>
        </p:pic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2623AAE-3F71-F379-293B-9018484B0CF3}"/>
                </a:ext>
              </a:extLst>
            </p:cNvPr>
            <p:cNvCxnSpPr>
              <a:cxnSpLocks/>
            </p:cNvCxnSpPr>
            <p:nvPr/>
          </p:nvCxnSpPr>
          <p:spPr>
            <a:xfrm>
              <a:off x="4937095" y="5564338"/>
              <a:ext cx="1319718" cy="0"/>
            </a:xfrm>
            <a:prstGeom prst="line">
              <a:avLst/>
            </a:prstGeom>
            <a:ln w="53975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10E2216C-C3DD-547C-E6CD-4FD9D9C5B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535" y="4933168"/>
            <a:ext cx="723900" cy="723900"/>
          </a:xfrm>
          <a:prstGeom prst="rect">
            <a:avLst/>
          </a:prstGeom>
        </p:spPr>
      </p:pic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D19A03DD-93EC-53AF-0DAC-48EBD1D647E7}"/>
              </a:ext>
            </a:extLst>
          </p:cNvPr>
          <p:cNvCxnSpPr>
            <a:cxnSpLocks/>
          </p:cNvCxnSpPr>
          <p:nvPr/>
        </p:nvCxnSpPr>
        <p:spPr>
          <a:xfrm flipV="1">
            <a:off x="6087203" y="2442090"/>
            <a:ext cx="1139091" cy="2828410"/>
          </a:xfrm>
          <a:prstGeom prst="line">
            <a:avLst/>
          </a:prstGeom>
          <a:ln w="44450">
            <a:solidFill>
              <a:srgbClr val="1296D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81D8BEF6-4614-B012-CAB1-2C5706CD9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5906" y="2055522"/>
            <a:ext cx="600075" cy="800100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62C147AF-FDA8-9CA1-0D77-C7E9A8498A94}"/>
              </a:ext>
            </a:extLst>
          </p:cNvPr>
          <p:cNvSpPr txBox="1"/>
          <p:nvPr/>
        </p:nvSpPr>
        <p:spPr>
          <a:xfrm>
            <a:off x="6581397" y="4191223"/>
            <a:ext cx="2856166" cy="83099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0" i="0" u="none" strike="noStrike" baseline="0" dirty="0">
                <a:solidFill>
                  <a:srgbClr val="1296DB"/>
                </a:solidFill>
                <a:latin typeface="Arial" panose="020B0604020202020204" pitchFamily="34" charset="0"/>
              </a:rPr>
              <a:t>Bone Conduction Vibrations </a:t>
            </a:r>
            <a:r>
              <a:rPr lang="en-US" altLang="zh-CN" sz="2400" dirty="0">
                <a:solidFill>
                  <a:srgbClr val="1296DB"/>
                </a:solidFill>
                <a:latin typeface="Arial" panose="020B0604020202020204" pitchFamily="34" charset="0"/>
              </a:rPr>
              <a:t>(BCVs)</a:t>
            </a:r>
            <a:endParaRPr lang="zh-CN" altLang="en-US" sz="2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302ACCC-FEB0-0D80-E41C-6DB1DD25307C}"/>
              </a:ext>
            </a:extLst>
          </p:cNvPr>
          <p:cNvSpPr txBox="1"/>
          <p:nvPr/>
        </p:nvSpPr>
        <p:spPr>
          <a:xfrm>
            <a:off x="5008424" y="1186061"/>
            <a:ext cx="3513968" cy="83099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Ear Canal Dynamic Motions (ECDMs)</a:t>
            </a:r>
            <a:endParaRPr lang="zh-CN" altLang="en-US" sz="2400" dirty="0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714C78EC-6651-07CD-00EE-9D8D034E1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75014">
            <a:off x="6855943" y="1836498"/>
            <a:ext cx="1000125" cy="1266825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C091C824-7162-FD3D-3F3A-C6CC077E6D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8194" y="1788241"/>
            <a:ext cx="3513968" cy="2631800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ABC45F40-87CF-66FC-4F20-BDA29DD2E51E}"/>
              </a:ext>
            </a:extLst>
          </p:cNvPr>
          <p:cNvSpPr txBox="1"/>
          <p:nvPr/>
        </p:nvSpPr>
        <p:spPr>
          <a:xfrm>
            <a:off x="9253988" y="3476171"/>
            <a:ext cx="1899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0" i="0" u="none" strike="noStrike" baseline="0" dirty="0">
                <a:latin typeface="Arial" panose="020B0604020202020204" pitchFamily="34" charset="0"/>
              </a:rPr>
              <a:t>Motion Sensor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963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-2.22222E-6 L 0.09102 -0.4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>
            <a:extLst>
              <a:ext uri="{FF2B5EF4-FFF2-40B4-BE49-F238E27FC236}">
                <a16:creationId xmlns:a16="http://schemas.microsoft.com/office/drawing/2014/main" id="{2080F737-7AE8-F047-6612-55E34E657365}"/>
              </a:ext>
            </a:extLst>
          </p:cNvPr>
          <p:cNvGrpSpPr/>
          <p:nvPr/>
        </p:nvGrpSpPr>
        <p:grpSpPr>
          <a:xfrm>
            <a:off x="4871226" y="1186061"/>
            <a:ext cx="6310936" cy="4855362"/>
            <a:chOff x="4871226" y="1186061"/>
            <a:chExt cx="6310936" cy="485536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FC6B8E1-874F-C3C0-6801-8245738D3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1226" y="1381971"/>
              <a:ext cx="3969437" cy="4659452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0E2216C-C3DD-547C-E6CD-4FD9D9C5B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4535" y="4933168"/>
              <a:ext cx="723900" cy="723900"/>
            </a:xfrm>
            <a:prstGeom prst="rect">
              <a:avLst/>
            </a:prstGeom>
          </p:spPr>
        </p:pic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D19A03DD-93EC-53AF-0DAC-48EBD1D64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7203" y="2442090"/>
              <a:ext cx="1139091" cy="2828410"/>
            </a:xfrm>
            <a:prstGeom prst="line">
              <a:avLst/>
            </a:prstGeom>
            <a:ln w="44450">
              <a:solidFill>
                <a:srgbClr val="1296DB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81D8BEF6-4614-B012-CAB1-2C5706CD9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5906" y="2055522"/>
              <a:ext cx="600075" cy="800100"/>
            </a:xfrm>
            <a:prstGeom prst="rect">
              <a:avLst/>
            </a:prstGeom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2C147AF-FDA8-9CA1-0D77-C7E9A8498A94}"/>
                </a:ext>
              </a:extLst>
            </p:cNvPr>
            <p:cNvSpPr txBox="1"/>
            <p:nvPr/>
          </p:nvSpPr>
          <p:spPr>
            <a:xfrm>
              <a:off x="6581397" y="4191223"/>
              <a:ext cx="2856166" cy="830997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0" i="0" u="none" strike="noStrike" baseline="0" dirty="0">
                  <a:solidFill>
                    <a:srgbClr val="1296DB"/>
                  </a:solidFill>
                  <a:latin typeface="Arial" panose="020B0604020202020204" pitchFamily="34" charset="0"/>
                </a:rPr>
                <a:t>Bone Conduction Vibrations </a:t>
              </a:r>
              <a:r>
                <a:rPr lang="en-US" altLang="zh-CN" sz="2400" dirty="0">
                  <a:solidFill>
                    <a:srgbClr val="1296DB"/>
                  </a:solidFill>
                  <a:latin typeface="Arial" panose="020B0604020202020204" pitchFamily="34" charset="0"/>
                </a:rPr>
                <a:t>(BCVs)</a:t>
              </a:r>
              <a:endParaRPr lang="zh-CN" altLang="en-US" sz="2400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302ACCC-FEB0-0D80-E41C-6DB1DD25307C}"/>
                </a:ext>
              </a:extLst>
            </p:cNvPr>
            <p:cNvSpPr txBox="1"/>
            <p:nvPr/>
          </p:nvSpPr>
          <p:spPr>
            <a:xfrm>
              <a:off x="5008424" y="1186061"/>
              <a:ext cx="3513968" cy="830997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2400" b="0" i="0" u="none" strike="noStrike" baseline="0" dirty="0">
                  <a:solidFill>
                    <a:srgbClr val="FF0000"/>
                  </a:solidFill>
                  <a:latin typeface="Arial" panose="020B0604020202020204" pitchFamily="34" charset="0"/>
                </a:rPr>
                <a:t>Ear Canal Dynamic Motions (ECDMs)</a:t>
              </a:r>
              <a:endParaRPr lang="zh-CN" altLang="en-US" sz="2400" dirty="0"/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14C78EC-6651-07CD-00EE-9D8D034E1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075014">
              <a:off x="6855943" y="1836498"/>
              <a:ext cx="1000125" cy="1266825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C091C824-7162-FD3D-3F3A-C6CC077E6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94" y="1788241"/>
              <a:ext cx="3513968" cy="2631800"/>
            </a:xfrm>
            <a:prstGeom prst="rect">
              <a:avLst/>
            </a:prstGeom>
          </p:spPr>
        </p:pic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ABC45F40-87CF-66FC-4F20-BDA29DD2E51E}"/>
                </a:ext>
              </a:extLst>
            </p:cNvPr>
            <p:cNvSpPr txBox="1"/>
            <p:nvPr/>
          </p:nvSpPr>
          <p:spPr>
            <a:xfrm>
              <a:off x="9253988" y="3476171"/>
              <a:ext cx="189959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0" i="0" u="none" strike="noStrike" baseline="0" dirty="0">
                  <a:latin typeface="Arial" panose="020B0604020202020204" pitchFamily="34" charset="0"/>
                </a:rPr>
                <a:t>Motion Sensor</a:t>
              </a:r>
              <a:endParaRPr lang="zh-CN" altLang="en-US" sz="2400" dirty="0"/>
            </a:p>
          </p:txBody>
        </p:sp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82F2736A-3359-21BD-D351-C2E4E4570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8239" y="1510301"/>
            <a:ext cx="3484375" cy="4402792"/>
          </a:xfrm>
          <a:prstGeom prst="rect">
            <a:avLst/>
          </a:prstGeom>
        </p:spPr>
      </p:pic>
      <p:sp>
        <p:nvSpPr>
          <p:cNvPr id="62" name="箭头: 右 61">
            <a:extLst>
              <a:ext uri="{FF2B5EF4-FFF2-40B4-BE49-F238E27FC236}">
                <a16:creationId xmlns:a16="http://schemas.microsoft.com/office/drawing/2014/main" id="{EC16734D-6142-D38F-13C0-44F9925FA999}"/>
              </a:ext>
            </a:extLst>
          </p:cNvPr>
          <p:cNvSpPr/>
          <p:nvPr/>
        </p:nvSpPr>
        <p:spPr>
          <a:xfrm>
            <a:off x="7224998" y="3210376"/>
            <a:ext cx="1181195" cy="830997"/>
          </a:xfrm>
          <a:prstGeom prst="rightArrow">
            <a:avLst/>
          </a:prstGeom>
          <a:solidFill>
            <a:schemeClr val="bg1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B24C2E5-66DB-8426-ABFD-50A465302548}"/>
              </a:ext>
            </a:extLst>
          </p:cNvPr>
          <p:cNvSpPr/>
          <p:nvPr/>
        </p:nvSpPr>
        <p:spPr>
          <a:xfrm>
            <a:off x="7230764" y="2958157"/>
            <a:ext cx="3473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13F3D"/>
              </a:buClr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BCVs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54A4EB2-7324-17F1-F9E6-93DEDF3BD665}"/>
              </a:ext>
            </a:extLst>
          </p:cNvPr>
          <p:cNvSpPr/>
          <p:nvPr/>
        </p:nvSpPr>
        <p:spPr>
          <a:xfrm>
            <a:off x="7230764" y="3987382"/>
            <a:ext cx="3473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13F3D"/>
              </a:buClr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ECDMs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C36A6A1-6C8A-2A9E-7230-7E32B4788978}"/>
              </a:ext>
            </a:extLst>
          </p:cNvPr>
          <p:cNvSpPr txBox="1">
            <a:spLocks/>
          </p:cNvSpPr>
          <p:nvPr/>
        </p:nvSpPr>
        <p:spPr>
          <a:xfrm>
            <a:off x="1606550" y="311354"/>
            <a:ext cx="86438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Basic Idea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4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207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704F8-0DCC-CCC9-B35A-674F0B48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Capturing Ear Dynamics Using Motion Sensors</a:t>
            </a:r>
            <a:endParaRPr lang="zh-CN" altLang="en-US" dirty="0"/>
          </a:p>
        </p:txBody>
      </p:sp>
      <p:sp>
        <p:nvSpPr>
          <p:cNvPr id="34" name="圆角矩形 32">
            <a:extLst>
              <a:ext uri="{FF2B5EF4-FFF2-40B4-BE49-F238E27FC236}">
                <a16:creationId xmlns:a16="http://schemas.microsoft.com/office/drawing/2014/main" id="{56C5AA5C-4D22-104F-4203-6E44EDCBDDF6}"/>
              </a:ext>
            </a:extLst>
          </p:cNvPr>
          <p:cNvSpPr/>
          <p:nvPr/>
        </p:nvSpPr>
        <p:spPr>
          <a:xfrm>
            <a:off x="675436" y="5299163"/>
            <a:ext cx="11107566" cy="985522"/>
          </a:xfrm>
          <a:prstGeom prst="roundRect">
            <a:avLst>
              <a:gd name="adj" fmla="val 1993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E1F4AB4E-BAD5-3B91-F4CB-D75BF551B6BC}"/>
                  </a:ext>
                </a:extLst>
              </p:cNvPr>
              <p:cNvSpPr/>
              <p:nvPr/>
            </p:nvSpPr>
            <p:spPr>
              <a:xfrm>
                <a:off x="711022" y="5388063"/>
                <a:ext cx="110719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The earphone’s accelerometer successfully captures the BCVs (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50 Hz).</a:t>
                </a:r>
                <a:endParaRPr lang="en-US" altLang="zh-CN" sz="24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E1F4AB4E-BAD5-3B91-F4CB-D75BF551B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22" y="5388063"/>
                <a:ext cx="11071980" cy="830997"/>
              </a:xfrm>
              <a:prstGeom prst="rect">
                <a:avLst/>
              </a:prstGeom>
              <a:blipFill>
                <a:blip r:embed="rId3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C4A6844-309C-C278-637D-BFFC4A1C7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86" y="1022697"/>
            <a:ext cx="4895760" cy="38891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DCB29B-574D-4E8C-E527-A721B49BB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22697"/>
            <a:ext cx="4895760" cy="388915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21317BB-9E9D-3C0D-4623-C54B199ABF08}"/>
              </a:ext>
            </a:extLst>
          </p:cNvPr>
          <p:cNvSpPr/>
          <p:nvPr/>
        </p:nvSpPr>
        <p:spPr>
          <a:xfrm>
            <a:off x="7654666" y="4779624"/>
            <a:ext cx="1778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Throat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7C9F1BD-0070-B8B3-35C7-9926C6B1C2B8}"/>
              </a:ext>
            </a:extLst>
          </p:cNvPr>
          <p:cNvSpPr/>
          <p:nvPr/>
        </p:nvSpPr>
        <p:spPr>
          <a:xfrm>
            <a:off x="2450652" y="4779624"/>
            <a:ext cx="1778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</a:t>
            </a:r>
            <a:endParaRPr lang="zh-CN" altLang="en-US" sz="2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32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704F8-0DCC-CCC9-B35A-674F0B48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Capturing Ear Dynamics Using Motion Sensors</a:t>
            </a:r>
            <a:endParaRPr lang="zh-CN" altLang="en-US" dirty="0"/>
          </a:p>
        </p:txBody>
      </p:sp>
      <p:sp>
        <p:nvSpPr>
          <p:cNvPr id="34" name="圆角矩形 32">
            <a:extLst>
              <a:ext uri="{FF2B5EF4-FFF2-40B4-BE49-F238E27FC236}">
                <a16:creationId xmlns:a16="http://schemas.microsoft.com/office/drawing/2014/main" id="{56C5AA5C-4D22-104F-4203-6E44EDCBDDF6}"/>
              </a:ext>
            </a:extLst>
          </p:cNvPr>
          <p:cNvSpPr/>
          <p:nvPr/>
        </p:nvSpPr>
        <p:spPr>
          <a:xfrm>
            <a:off x="675436" y="5299163"/>
            <a:ext cx="11107566" cy="985522"/>
          </a:xfrm>
          <a:prstGeom prst="roundRect">
            <a:avLst>
              <a:gd name="adj" fmla="val 1993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E1F4AB4E-BAD5-3B91-F4CB-D75BF551B6BC}"/>
                  </a:ext>
                </a:extLst>
              </p:cNvPr>
              <p:cNvSpPr/>
              <p:nvPr/>
            </p:nvSpPr>
            <p:spPr>
              <a:xfrm>
                <a:off x="711022" y="5388063"/>
                <a:ext cx="110719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The earphone’s accelerometer successfully captures the ECDMs (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50 Hz).</a:t>
                </a: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E1F4AB4E-BAD5-3B91-F4CB-D75BF551B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22" y="5388063"/>
                <a:ext cx="11071980" cy="830997"/>
              </a:xfrm>
              <a:prstGeom prst="rect">
                <a:avLst/>
              </a:prstGeom>
              <a:blipFill>
                <a:blip r:embed="rId3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221317BB-9E9D-3C0D-4623-C54B199ABF08}"/>
              </a:ext>
            </a:extLst>
          </p:cNvPr>
          <p:cNvSpPr/>
          <p:nvPr/>
        </p:nvSpPr>
        <p:spPr>
          <a:xfrm>
            <a:off x="6630724" y="4779624"/>
            <a:ext cx="3826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Power spectral density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7C9F1BD-0070-B8B3-35C7-9926C6B1C2B8}"/>
              </a:ext>
            </a:extLst>
          </p:cNvPr>
          <p:cNvSpPr/>
          <p:nvPr/>
        </p:nvSpPr>
        <p:spPr>
          <a:xfrm>
            <a:off x="1711090" y="4779624"/>
            <a:ext cx="3257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Vertical acceleration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B211B23-B872-3416-5535-6D9C4D8C2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15" y="1014498"/>
            <a:ext cx="5000617" cy="39181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3FBC6E-E888-9D6F-CA35-BD4CDECE6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504" y="1014498"/>
            <a:ext cx="5011892" cy="39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704F8-0DCC-CCC9-B35A-674F0B48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  <a:endParaRPr lang="zh-CN" altLang="en-US" dirty="0"/>
          </a:p>
        </p:txBody>
      </p:sp>
      <p:sp>
        <p:nvSpPr>
          <p:cNvPr id="34" name="圆角矩形 32">
            <a:extLst>
              <a:ext uri="{FF2B5EF4-FFF2-40B4-BE49-F238E27FC236}">
                <a16:creationId xmlns:a16="http://schemas.microsoft.com/office/drawing/2014/main" id="{56C5AA5C-4D22-104F-4203-6E44EDCBDDF6}"/>
              </a:ext>
            </a:extLst>
          </p:cNvPr>
          <p:cNvSpPr/>
          <p:nvPr/>
        </p:nvSpPr>
        <p:spPr>
          <a:xfrm>
            <a:off x="675436" y="5299163"/>
            <a:ext cx="11107566" cy="985522"/>
          </a:xfrm>
          <a:prstGeom prst="roundRect">
            <a:avLst>
              <a:gd name="adj" fmla="val 1993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1F4AB4E-BAD5-3B91-F4CB-D75BF551B6BC}"/>
              </a:ext>
            </a:extLst>
          </p:cNvPr>
          <p:cNvSpPr/>
          <p:nvPr/>
        </p:nvSpPr>
        <p:spPr>
          <a:xfrm>
            <a:off x="711022" y="5388063"/>
            <a:ext cx="11071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Eliminating interference of body motion and audio is critical.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3A23C75-5AC6-A48D-0685-5A909FEA3F58}"/>
                  </a:ext>
                </a:extLst>
              </p:cNvPr>
              <p:cNvSpPr/>
              <p:nvPr/>
            </p:nvSpPr>
            <p:spPr>
              <a:xfrm>
                <a:off x="498947" y="966146"/>
                <a:ext cx="1119574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A13F3D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Causes of interference:</a:t>
                </a:r>
              </a:p>
              <a:p>
                <a:pPr marL="800100" lvl="1" indent="-342900">
                  <a:buClr>
                    <a:srgbClr val="A13F3D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Body motion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10 Hz).</a:t>
                </a:r>
                <a:endPara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800100" lvl="1" indent="-342900">
                  <a:buClr>
                    <a:srgbClr val="A13F3D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Earphone’s speaker playing audio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50 Hz).</a:t>
                </a:r>
                <a:endPara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3A23C75-5AC6-A48D-0685-5A909FEA3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47" y="966146"/>
                <a:ext cx="11195748" cy="1200329"/>
              </a:xfrm>
              <a:prstGeom prst="rect">
                <a:avLst/>
              </a:prstGeom>
              <a:blipFill>
                <a:blip r:embed="rId3"/>
                <a:stretch>
                  <a:fillRect l="-763" t="-355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CF236C8-7292-75E6-AB1A-A20D9F7C2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12" y="2090728"/>
            <a:ext cx="5384978" cy="32200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6AFE17-DB13-77AB-F521-4F0DC3CF3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016" y="2090728"/>
            <a:ext cx="5384978" cy="32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83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354654A-FD51-FA2C-B513-429EE241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717" y="1511300"/>
            <a:ext cx="5229225" cy="20859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1109A84-BD4E-B77E-695A-4D9C6374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err="1"/>
              <a:t>EarSpy</a:t>
            </a:r>
            <a:endParaRPr lang="zh-CN" altLang="en-US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7975F0-8D10-040D-E8F8-7E93506F5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862" y="930737"/>
            <a:ext cx="1733550" cy="819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2E07BB8-ABBF-2211-0A3E-1249592DC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858" y="935500"/>
            <a:ext cx="3238500" cy="6000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2451B2C-DB79-937C-0BEE-B7185B60F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318" y="3460462"/>
            <a:ext cx="5229225" cy="13525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E4AE069-4383-F4D8-5D1B-EA42B7987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836" y="4620078"/>
            <a:ext cx="4143375" cy="16287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085453F-F07F-0392-DA2B-EDACA1046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755" y="5124903"/>
            <a:ext cx="1476375" cy="1123950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5C9204A9-5D84-074C-CF58-F05C611A2102}"/>
              </a:ext>
            </a:extLst>
          </p:cNvPr>
          <p:cNvGrpSpPr/>
          <p:nvPr/>
        </p:nvGrpSpPr>
        <p:grpSpPr>
          <a:xfrm>
            <a:off x="7434969" y="4797798"/>
            <a:ext cx="4700397" cy="1813510"/>
            <a:chOff x="7434969" y="4797798"/>
            <a:chExt cx="4700397" cy="1813510"/>
          </a:xfrm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123613C1-DE1B-75C1-24E2-0CF72342132D}"/>
                </a:ext>
              </a:extLst>
            </p:cNvPr>
            <p:cNvSpPr/>
            <p:nvPr/>
          </p:nvSpPr>
          <p:spPr>
            <a:xfrm rot="15348236">
              <a:off x="8878413" y="3354354"/>
              <a:ext cx="1813510" cy="4700397"/>
            </a:xfrm>
            <a:custGeom>
              <a:avLst/>
              <a:gdLst>
                <a:gd name="connsiteX0" fmla="*/ 1807354 w 1813510"/>
                <a:gd name="connsiteY0" fmla="*/ 2029158 h 4700397"/>
                <a:gd name="connsiteX1" fmla="*/ 1169830 w 1813510"/>
                <a:gd name="connsiteY1" fmla="*/ 4549353 h 4700397"/>
                <a:gd name="connsiteX2" fmla="*/ 926818 w 1813510"/>
                <a:gd name="connsiteY2" fmla="*/ 4694240 h 4700397"/>
                <a:gd name="connsiteX3" fmla="*/ 151044 w 1813510"/>
                <a:gd name="connsiteY3" fmla="*/ 4497996 h 4700397"/>
                <a:gd name="connsiteX4" fmla="*/ 6157 w 1813510"/>
                <a:gd name="connsiteY4" fmla="*/ 4254983 h 4700397"/>
                <a:gd name="connsiteX5" fmla="*/ 643680 w 1813510"/>
                <a:gd name="connsiteY5" fmla="*/ 1734788 h 4700397"/>
                <a:gd name="connsiteX6" fmla="*/ 886693 w 1813510"/>
                <a:gd name="connsiteY6" fmla="*/ 1589901 h 4700397"/>
                <a:gd name="connsiteX7" fmla="*/ 1281267 w 1813510"/>
                <a:gd name="connsiteY7" fmla="*/ 1689715 h 4700397"/>
                <a:gd name="connsiteX8" fmla="*/ 1430705 w 1813510"/>
                <a:gd name="connsiteY8" fmla="*/ 0 h 4700397"/>
                <a:gd name="connsiteX9" fmla="*/ 1586982 w 1813510"/>
                <a:gd name="connsiteY9" fmla="*/ 1767050 h 4700397"/>
                <a:gd name="connsiteX10" fmla="*/ 1662467 w 1813510"/>
                <a:gd name="connsiteY10" fmla="*/ 1786145 h 4700397"/>
                <a:gd name="connsiteX11" fmla="*/ 1807354 w 1813510"/>
                <a:gd name="connsiteY11" fmla="*/ 2029158 h 470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3510" h="4700397">
                  <a:moveTo>
                    <a:pt x="1807354" y="2029158"/>
                  </a:moveTo>
                  <a:lnTo>
                    <a:pt x="1169830" y="4549353"/>
                  </a:lnTo>
                  <a:cubicBezTo>
                    <a:pt x="1142734" y="4656469"/>
                    <a:pt x="1033934" y="4721337"/>
                    <a:pt x="926818" y="4694240"/>
                  </a:cubicBezTo>
                  <a:lnTo>
                    <a:pt x="151044" y="4497996"/>
                  </a:lnTo>
                  <a:cubicBezTo>
                    <a:pt x="43928" y="4470899"/>
                    <a:pt x="-20940" y="4362099"/>
                    <a:pt x="6157" y="4254983"/>
                  </a:cubicBezTo>
                  <a:lnTo>
                    <a:pt x="643680" y="1734788"/>
                  </a:lnTo>
                  <a:cubicBezTo>
                    <a:pt x="670777" y="1627672"/>
                    <a:pt x="779577" y="1562804"/>
                    <a:pt x="886693" y="1589901"/>
                  </a:cubicBezTo>
                  <a:lnTo>
                    <a:pt x="1281267" y="1689715"/>
                  </a:lnTo>
                  <a:lnTo>
                    <a:pt x="1430705" y="0"/>
                  </a:lnTo>
                  <a:lnTo>
                    <a:pt x="1586982" y="1767050"/>
                  </a:lnTo>
                  <a:lnTo>
                    <a:pt x="1662467" y="1786145"/>
                  </a:lnTo>
                  <a:cubicBezTo>
                    <a:pt x="1769583" y="1813242"/>
                    <a:pt x="1834450" y="1922042"/>
                    <a:pt x="1807354" y="2029158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8E15623B-30A8-F278-6CF4-4E5741F6DD2E}"/>
                </a:ext>
              </a:extLst>
            </p:cNvPr>
            <p:cNvSpPr txBox="1"/>
            <p:nvPr/>
          </p:nvSpPr>
          <p:spPr>
            <a:xfrm>
              <a:off x="8982418" y="4904250"/>
              <a:ext cx="313006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Challenge 3: How to devise an accurate model?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6CEDA59-03D5-8FC4-D524-8F81FD10CC69}"/>
              </a:ext>
            </a:extLst>
          </p:cNvPr>
          <p:cNvGrpSpPr/>
          <p:nvPr/>
        </p:nvGrpSpPr>
        <p:grpSpPr>
          <a:xfrm>
            <a:off x="112624" y="1770214"/>
            <a:ext cx="4004010" cy="1059543"/>
            <a:chOff x="112624" y="1770214"/>
            <a:chExt cx="4004010" cy="1059543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29209C86-A14E-66FB-BCB2-E65069E07E44}"/>
                </a:ext>
              </a:extLst>
            </p:cNvPr>
            <p:cNvSpPr/>
            <p:nvPr/>
          </p:nvSpPr>
          <p:spPr>
            <a:xfrm>
              <a:off x="235535" y="1770214"/>
              <a:ext cx="3881099" cy="1059543"/>
            </a:xfrm>
            <a:custGeom>
              <a:avLst/>
              <a:gdLst>
                <a:gd name="connsiteX0" fmla="*/ 176594 w 3881099"/>
                <a:gd name="connsiteY0" fmla="*/ 0 h 1059543"/>
                <a:gd name="connsiteX1" fmla="*/ 2748760 w 3881099"/>
                <a:gd name="connsiteY1" fmla="*/ 0 h 1059543"/>
                <a:gd name="connsiteX2" fmla="*/ 2911476 w 3881099"/>
                <a:gd name="connsiteY2" fmla="*/ 107856 h 1059543"/>
                <a:gd name="connsiteX3" fmla="*/ 2912230 w 3881099"/>
                <a:gd name="connsiteY3" fmla="*/ 111587 h 1059543"/>
                <a:gd name="connsiteX4" fmla="*/ 3881099 w 3881099"/>
                <a:gd name="connsiteY4" fmla="*/ 271073 h 1059543"/>
                <a:gd name="connsiteX5" fmla="*/ 2925354 w 3881099"/>
                <a:gd name="connsiteY5" fmla="*/ 428398 h 1059543"/>
                <a:gd name="connsiteX6" fmla="*/ 2925354 w 3881099"/>
                <a:gd name="connsiteY6" fmla="*/ 882949 h 1059543"/>
                <a:gd name="connsiteX7" fmla="*/ 2748760 w 3881099"/>
                <a:gd name="connsiteY7" fmla="*/ 1059543 h 1059543"/>
                <a:gd name="connsiteX8" fmla="*/ 176594 w 3881099"/>
                <a:gd name="connsiteY8" fmla="*/ 1059543 h 1059543"/>
                <a:gd name="connsiteX9" fmla="*/ 0 w 3881099"/>
                <a:gd name="connsiteY9" fmla="*/ 882949 h 1059543"/>
                <a:gd name="connsiteX10" fmla="*/ 0 w 3881099"/>
                <a:gd name="connsiteY10" fmla="*/ 176594 h 1059543"/>
                <a:gd name="connsiteX11" fmla="*/ 176594 w 3881099"/>
                <a:gd name="connsiteY11" fmla="*/ 0 h 10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1099" h="1059543">
                  <a:moveTo>
                    <a:pt x="176594" y="0"/>
                  </a:moveTo>
                  <a:lnTo>
                    <a:pt x="2748760" y="0"/>
                  </a:lnTo>
                  <a:cubicBezTo>
                    <a:pt x="2821908" y="0"/>
                    <a:pt x="2884668" y="44474"/>
                    <a:pt x="2911476" y="107856"/>
                  </a:cubicBezTo>
                  <a:lnTo>
                    <a:pt x="2912230" y="111587"/>
                  </a:lnTo>
                  <a:lnTo>
                    <a:pt x="3881099" y="271073"/>
                  </a:lnTo>
                  <a:lnTo>
                    <a:pt x="2925354" y="428398"/>
                  </a:lnTo>
                  <a:lnTo>
                    <a:pt x="2925354" y="882949"/>
                  </a:lnTo>
                  <a:cubicBezTo>
                    <a:pt x="2925354" y="980479"/>
                    <a:pt x="2846290" y="1059543"/>
                    <a:pt x="2748760" y="1059543"/>
                  </a:cubicBezTo>
                  <a:lnTo>
                    <a:pt x="176594" y="1059543"/>
                  </a:lnTo>
                  <a:cubicBezTo>
                    <a:pt x="79064" y="1059543"/>
                    <a:pt x="0" y="980479"/>
                    <a:pt x="0" y="882949"/>
                  </a:cubicBezTo>
                  <a:lnTo>
                    <a:pt x="0" y="176594"/>
                  </a:lnTo>
                  <a:cubicBezTo>
                    <a:pt x="0" y="79064"/>
                    <a:pt x="79064" y="0"/>
                    <a:pt x="176594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3B4DCDE-7D8B-7867-FA0F-92428E5257AB}"/>
                </a:ext>
              </a:extLst>
            </p:cNvPr>
            <p:cNvSpPr txBox="1"/>
            <p:nvPr/>
          </p:nvSpPr>
          <p:spPr>
            <a:xfrm>
              <a:off x="112624" y="1893122"/>
              <a:ext cx="32087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Challenge 1: How to remove interference?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8891B6A-CF18-06DF-71B6-16B50B3873BC}"/>
              </a:ext>
            </a:extLst>
          </p:cNvPr>
          <p:cNvGrpSpPr/>
          <p:nvPr/>
        </p:nvGrpSpPr>
        <p:grpSpPr>
          <a:xfrm>
            <a:off x="-31953" y="3730657"/>
            <a:ext cx="4136312" cy="1298060"/>
            <a:chOff x="-31953" y="3730657"/>
            <a:chExt cx="4136312" cy="1298060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245A327F-0583-EFB0-6331-22BC95775319}"/>
                </a:ext>
              </a:extLst>
            </p:cNvPr>
            <p:cNvSpPr/>
            <p:nvPr/>
          </p:nvSpPr>
          <p:spPr>
            <a:xfrm>
              <a:off x="235535" y="3730657"/>
              <a:ext cx="3868824" cy="1298060"/>
            </a:xfrm>
            <a:custGeom>
              <a:avLst/>
              <a:gdLst>
                <a:gd name="connsiteX0" fmla="*/ 173918 w 3868824"/>
                <a:gd name="connsiteY0" fmla="*/ 0 h 1043487"/>
                <a:gd name="connsiteX1" fmla="*/ 2751436 w 3868824"/>
                <a:gd name="connsiteY1" fmla="*/ 0 h 1043487"/>
                <a:gd name="connsiteX2" fmla="*/ 2925354 w 3868824"/>
                <a:gd name="connsiteY2" fmla="*/ 173918 h 1043487"/>
                <a:gd name="connsiteX3" fmla="*/ 2925354 w 3868824"/>
                <a:gd name="connsiteY3" fmla="*/ 183376 h 1043487"/>
                <a:gd name="connsiteX4" fmla="*/ 3868824 w 3868824"/>
                <a:gd name="connsiteY4" fmla="*/ 153308 h 1043487"/>
                <a:gd name="connsiteX5" fmla="*/ 2925354 w 3868824"/>
                <a:gd name="connsiteY5" fmla="*/ 506445 h 1043487"/>
                <a:gd name="connsiteX6" fmla="*/ 2925354 w 3868824"/>
                <a:gd name="connsiteY6" fmla="*/ 869569 h 1043487"/>
                <a:gd name="connsiteX7" fmla="*/ 2751436 w 3868824"/>
                <a:gd name="connsiteY7" fmla="*/ 1043487 h 1043487"/>
                <a:gd name="connsiteX8" fmla="*/ 173918 w 3868824"/>
                <a:gd name="connsiteY8" fmla="*/ 1043487 h 1043487"/>
                <a:gd name="connsiteX9" fmla="*/ 0 w 3868824"/>
                <a:gd name="connsiteY9" fmla="*/ 869569 h 1043487"/>
                <a:gd name="connsiteX10" fmla="*/ 0 w 3868824"/>
                <a:gd name="connsiteY10" fmla="*/ 173918 h 1043487"/>
                <a:gd name="connsiteX11" fmla="*/ 173918 w 3868824"/>
                <a:gd name="connsiteY11" fmla="*/ 0 h 104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68824" h="1043487">
                  <a:moveTo>
                    <a:pt x="173918" y="0"/>
                  </a:moveTo>
                  <a:lnTo>
                    <a:pt x="2751436" y="0"/>
                  </a:lnTo>
                  <a:cubicBezTo>
                    <a:pt x="2847488" y="0"/>
                    <a:pt x="2925354" y="77866"/>
                    <a:pt x="2925354" y="173918"/>
                  </a:cubicBezTo>
                  <a:lnTo>
                    <a:pt x="2925354" y="183376"/>
                  </a:lnTo>
                  <a:lnTo>
                    <a:pt x="3868824" y="153308"/>
                  </a:lnTo>
                  <a:lnTo>
                    <a:pt x="2925354" y="506445"/>
                  </a:lnTo>
                  <a:lnTo>
                    <a:pt x="2925354" y="869569"/>
                  </a:lnTo>
                  <a:cubicBezTo>
                    <a:pt x="2925354" y="965621"/>
                    <a:pt x="2847488" y="1043487"/>
                    <a:pt x="2751436" y="1043487"/>
                  </a:cubicBezTo>
                  <a:lnTo>
                    <a:pt x="173918" y="1043487"/>
                  </a:lnTo>
                  <a:cubicBezTo>
                    <a:pt x="77866" y="1043487"/>
                    <a:pt x="0" y="965621"/>
                    <a:pt x="0" y="869569"/>
                  </a:cubicBezTo>
                  <a:lnTo>
                    <a:pt x="0" y="173918"/>
                  </a:lnTo>
                  <a:cubicBezTo>
                    <a:pt x="0" y="77866"/>
                    <a:pt x="77866" y="0"/>
                    <a:pt x="173918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5AFFDBB-0BE4-9D64-35B0-70270C239655}"/>
                </a:ext>
              </a:extLst>
            </p:cNvPr>
            <p:cNvSpPr txBox="1"/>
            <p:nvPr/>
          </p:nvSpPr>
          <p:spPr>
            <a:xfrm>
              <a:off x="-31953" y="3770050"/>
              <a:ext cx="342862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Challenge 2: How to </a:t>
              </a:r>
              <a:r>
                <a:rPr lang="en-US" altLang="zh-CN" sz="2400" dirty="0"/>
                <a:t>handle individual differences?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558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FADAC">
            <a:alpha val="31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39539</TotalTime>
  <Words>1181</Words>
  <Application>Microsoft Office PowerPoint</Application>
  <PresentationFormat>宽屏</PresentationFormat>
  <Paragraphs>198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Cambria Math</vt:lpstr>
      <vt:lpstr>Wingdings</vt:lpstr>
      <vt:lpstr>Office 主题</vt:lpstr>
      <vt:lpstr>PowerPoint 演示文稿</vt:lpstr>
      <vt:lpstr>Background</vt:lpstr>
      <vt:lpstr>Existing Works</vt:lpstr>
      <vt:lpstr>PowerPoint 演示文稿</vt:lpstr>
      <vt:lpstr>PowerPoint 演示文稿</vt:lpstr>
      <vt:lpstr>Capturing Ear Dynamics Using Motion Sensors</vt:lpstr>
      <vt:lpstr>Capturing Ear Dynamics Using Motion Sensors</vt:lpstr>
      <vt:lpstr>Interference</vt:lpstr>
      <vt:lpstr>EarSpy</vt:lpstr>
      <vt:lpstr>Speech Detection</vt:lpstr>
      <vt:lpstr>Profiling Ear Dynamics：ECDMS</vt:lpstr>
      <vt:lpstr>Profiling Ear Dynamics：BCVs</vt:lpstr>
      <vt:lpstr>Profiling Ear Dynamics：BCVs</vt:lpstr>
      <vt:lpstr>Profiling Ear Dynamics：BCVs</vt:lpstr>
      <vt:lpstr>Handling User Dependence: ECDMs</vt:lpstr>
      <vt:lpstr>Handling User Dependence: BCVs</vt:lpstr>
      <vt:lpstr>Handling User Dependence: BCVs</vt:lpstr>
      <vt:lpstr>Speech Recognition</vt:lpstr>
      <vt:lpstr>Implementation</vt:lpstr>
      <vt:lpstr>Evaluation: User-Independent Evaluation</vt:lpstr>
      <vt:lpstr>Evaluation: Case Study</vt:lpstr>
      <vt:lpstr>Evaluation: Case Study</vt:lpstr>
      <vt:lpstr>Evaluation: Key Algorithms</vt:lpstr>
      <vt:lpstr>Evaluation: Practical Issues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 yadong</dc:creator>
  <cp:lastModifiedBy>#CAO YETONG#</cp:lastModifiedBy>
  <cp:revision>1232</cp:revision>
  <dcterms:created xsi:type="dcterms:W3CDTF">2021-02-21T03:24:27Z</dcterms:created>
  <dcterms:modified xsi:type="dcterms:W3CDTF">2023-07-30T08:07:37Z</dcterms:modified>
</cp:coreProperties>
</file>